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Helvetica Neue"/>
      <p:regular r:id="rId22"/>
      <p:bold r:id="rId23"/>
      <p:italic r:id="rId24"/>
      <p:boldItalic r:id="rId25"/>
    </p:embeddedFont>
    <p:embeddedFont>
      <p:font typeface="Cambria Math"/>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1pIn/XE1E1kU/yLB9lgVK6hds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09B830-4672-4020-A9D0-1D6367236431}">
  <a:tblStyle styleId="{2609B830-4672-4020-A9D0-1D6367236431}"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4"/>
          </a:solidFill>
        </a:fill>
      </a:tcStyle>
    </a:wholeTbl>
    <a:band1H>
      <a:tcTxStyle/>
      <a:tcStyle>
        <a:fill>
          <a:solidFill>
            <a:srgbClr val="CADEE8"/>
          </a:solidFill>
        </a:fill>
      </a:tcStyle>
    </a:band1H>
    <a:band2H>
      <a:tcTxStyle/>
    </a:band2H>
    <a:band1V>
      <a:tcTxStyle/>
      <a:tcStyle>
        <a:fill>
          <a:solidFill>
            <a:srgbClr val="CADEE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2FBE55C-DC78-47BD-B704-DD40FA7FB488}"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3E7"/>
          </a:solidFill>
        </a:fill>
      </a:tcStyle>
    </a:wholeTbl>
    <a:band1H>
      <a:tcTxStyle/>
      <a:tcStyle>
        <a:fill>
          <a:solidFill>
            <a:srgbClr val="DFE7CB"/>
          </a:solidFill>
        </a:fill>
      </a:tcStyle>
    </a:band1H>
    <a:band2H>
      <a:tcTxStyle/>
    </a:band2H>
    <a:band1V>
      <a:tcTxStyle/>
      <a:tcStyle>
        <a:fill>
          <a:solidFill>
            <a:srgbClr val="DFE7CB"/>
          </a:solidFill>
        </a:fill>
      </a:tcStyle>
    </a:band1V>
    <a:band2V>
      <a:tcTxStyle/>
    </a:band2V>
    <a:lastCol>
      <a:tcTxStyle b="on" i="off">
        <a:font>
          <a:latin typeface="Arial"/>
          <a:ea typeface="Arial"/>
          <a:cs typeface="Arial"/>
        </a:font>
        <a:schemeClr val="lt1"/>
      </a:tcTxStyle>
      <a:tcStyle>
        <a:fill>
          <a:solidFill>
            <a:schemeClr val="accent2"/>
          </a:solidFill>
        </a:fill>
      </a:tcStyle>
    </a:lastCol>
    <a:firstCol>
      <a:tcTxStyle b="on" i="off">
        <a:font>
          <a:latin typeface="Arial"/>
          <a:ea typeface="Arial"/>
          <a:cs typeface="Arial"/>
        </a:font>
        <a:schemeClr val="lt1"/>
      </a:tcTxStyle>
      <a:tcStyle>
        <a:fill>
          <a:solidFill>
            <a:schemeClr val="accent2"/>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HelveticaNeue-regular.fntdata"/><Relationship Id="rId21" Type="http://schemas.openxmlformats.org/officeDocument/2006/relationships/slide" Target="slides/slide16.xml"/><Relationship Id="rId24" Type="http://schemas.openxmlformats.org/officeDocument/2006/relationships/font" Target="fonts/HelveticaNeue-italic.fntdata"/><Relationship Id="rId23"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mbriaMath-regular.fntdata"/><Relationship Id="rId25" Type="http://schemas.openxmlformats.org/officeDocument/2006/relationships/font" Target="fonts/HelveticaNeue-bold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CA"/>
              <a:t>Transportation consultant at </a:t>
            </a:r>
            <a:r>
              <a:rPr b="1" i="0" lang="en-CA" sz="1200">
                <a:solidFill>
                  <a:schemeClr val="dk1"/>
                </a:solidFill>
                <a:latin typeface="Calibri"/>
                <a:ea typeface="Calibri"/>
                <a:cs typeface="Calibri"/>
                <a:sym typeface="Calibri"/>
              </a:rPr>
              <a:t>LeighFisher</a:t>
            </a:r>
            <a:endParaRPr/>
          </a:p>
          <a:p>
            <a:pPr indent="0" lvl="0" marL="0" rtl="0" algn="l">
              <a:spcBef>
                <a:spcPts val="0"/>
              </a:spcBef>
              <a:spcAft>
                <a:spcPts val="0"/>
              </a:spcAft>
              <a:buNone/>
            </a:pPr>
            <a:r>
              <a:t/>
            </a:r>
            <a:endParaRPr/>
          </a:p>
        </p:txBody>
      </p:sp>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95250" lvl="0" marL="17145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245" name="Google Shape;24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0000"/>
              </a:buClr>
              <a:buSzPts val="1200"/>
              <a:buFont typeface="Times New Roman"/>
              <a:buAutoNum type="arabicParenR"/>
            </a:pPr>
            <a:r>
              <a:rPr lang="en-CA" sz="1200">
                <a:solidFill>
                  <a:srgbClr val="000000"/>
                </a:solidFill>
                <a:latin typeface="Times New Roman"/>
                <a:ea typeface="Times New Roman"/>
                <a:cs typeface="Times New Roman"/>
                <a:sym typeface="Times New Roman"/>
              </a:rPr>
              <a:t>The model provides good predication quality given that it relies only on the real-time GPS feed of streetcars, which makes it practical for use in real-time prediction applications.</a:t>
            </a:r>
            <a:endParaRPr/>
          </a:p>
          <a:p>
            <a:pPr indent="-342900" lvl="0" marL="342900" rtl="0" algn="l">
              <a:spcBef>
                <a:spcPts val="0"/>
              </a:spcBef>
              <a:spcAft>
                <a:spcPts val="0"/>
              </a:spcAft>
              <a:buClr>
                <a:srgbClr val="000000"/>
              </a:buClr>
              <a:buSzPts val="1200"/>
              <a:buFont typeface="Calibri"/>
              <a:buAutoNum type="arabicParenR"/>
            </a:pPr>
            <a:r>
              <a:rPr lang="en-CA" sz="1200">
                <a:solidFill>
                  <a:srgbClr val="000000"/>
                </a:solidFill>
              </a:rPr>
              <a:t>T</a:t>
            </a:r>
            <a:r>
              <a:rPr lang="en-CA" sz="1200">
                <a:solidFill>
                  <a:srgbClr val="000000"/>
                </a:solidFill>
                <a:latin typeface="Times New Roman"/>
                <a:ea typeface="Times New Roman"/>
                <a:cs typeface="Times New Roman"/>
                <a:sym typeface="Times New Roman"/>
              </a:rPr>
              <a:t>he model prediction accuracy improves as the transit vehicle travels away from the terminal. </a:t>
            </a:r>
            <a:endParaRPr/>
          </a:p>
          <a:p>
            <a:pPr indent="-342900" lvl="0" marL="342900" rtl="0" algn="l">
              <a:spcBef>
                <a:spcPts val="0"/>
              </a:spcBef>
              <a:spcAft>
                <a:spcPts val="0"/>
              </a:spcAft>
              <a:buClr>
                <a:srgbClr val="000000"/>
              </a:buClr>
              <a:buSzPts val="1200"/>
              <a:buFont typeface="Times New Roman"/>
              <a:buAutoNum type="arabicParenR"/>
            </a:pPr>
            <a:r>
              <a:rPr lang="en-CA" sz="1200">
                <a:solidFill>
                  <a:srgbClr val="000000"/>
                </a:solidFill>
                <a:latin typeface="Times New Roman"/>
                <a:ea typeface="Times New Roman"/>
                <a:cs typeface="Times New Roman"/>
                <a:sym typeface="Times New Roman"/>
              </a:rPr>
              <a:t>Increasing </a:t>
            </a:r>
            <a:r>
              <a:rPr b="0" i="0" lang="en-CA" sz="1200">
                <a:solidFill>
                  <a:schemeClr val="dk1"/>
                </a:solidFill>
                <a:latin typeface="Cambria Math"/>
                <a:ea typeface="Cambria Math"/>
                <a:cs typeface="Cambria Math"/>
                <a:sym typeface="Cambria Math"/>
              </a:rPr>
              <a:t>𝑁_𝐷𝑎𝑦𝑠</a:t>
            </a:r>
            <a:r>
              <a:rPr lang="en-CA" sz="1200">
                <a:solidFill>
                  <a:srgbClr val="000000"/>
                </a:solidFill>
              </a:rPr>
              <a:t> beyond 6 days and/or increasing </a:t>
            </a:r>
            <a:r>
              <a:rPr b="0" i="0" lang="en-CA" sz="1200">
                <a:solidFill>
                  <a:schemeClr val="dk1"/>
                </a:solidFill>
                <a:latin typeface="Cambria Math"/>
                <a:ea typeface="Cambria Math"/>
                <a:cs typeface="Cambria Math"/>
                <a:sym typeface="Cambria Math"/>
              </a:rPr>
              <a:t>𝑁_𝑇𝑟𝑖𝑝𝑠</a:t>
            </a:r>
            <a:r>
              <a:rPr i="1" lang="en-CA" sz="1200">
                <a:solidFill>
                  <a:schemeClr val="dk1"/>
                </a:solidFill>
                <a:latin typeface="Cambria Math"/>
                <a:ea typeface="Cambria Math"/>
                <a:cs typeface="Cambria Math"/>
                <a:sym typeface="Cambria Math"/>
              </a:rPr>
              <a:t> </a:t>
            </a:r>
            <a:r>
              <a:rPr lang="en-CA" sz="1200">
                <a:solidFill>
                  <a:srgbClr val="000000"/>
                </a:solidFill>
              </a:rPr>
              <a:t>beyond 7 or 10 trips might increase the prediction error.</a:t>
            </a:r>
            <a:endParaRPr/>
          </a:p>
          <a:p>
            <a:pPr indent="-266700" lvl="0" marL="342900" rtl="0" algn="l">
              <a:spcBef>
                <a:spcPts val="0"/>
              </a:spcBef>
              <a:spcAft>
                <a:spcPts val="0"/>
              </a:spcAft>
              <a:buClr>
                <a:schemeClr val="dk1"/>
              </a:buClr>
              <a:buSzPts val="1200"/>
              <a:buFont typeface="Calibri"/>
              <a:buNone/>
            </a:pPr>
            <a:r>
              <a:t/>
            </a:r>
            <a:endParaRPr sz="1200">
              <a:solidFill>
                <a:srgbClr val="000000"/>
              </a:solidFill>
            </a:endParaRPr>
          </a:p>
          <a:p>
            <a:pPr indent="-342900" lvl="0" marL="342900" rtl="0" algn="l">
              <a:spcBef>
                <a:spcPts val="0"/>
              </a:spcBef>
              <a:spcAft>
                <a:spcPts val="0"/>
              </a:spcAft>
              <a:buClr>
                <a:schemeClr val="dk1"/>
              </a:buClr>
              <a:buSzPts val="1200"/>
              <a:buFont typeface="Calibri"/>
              <a:buAutoNum type="arabicParenR"/>
            </a:pPr>
            <a:r>
              <a:rPr lang="en-CA" sz="1200"/>
              <a:t>Predicting the time to bunching in real-time allows transit agencies to take preventive actions to avoid or minimize the effects of bunching</a:t>
            </a:r>
            <a:endParaRPr sz="1200">
              <a:solidFill>
                <a:schemeClr val="dk1"/>
              </a:solidFill>
            </a:endParaRPr>
          </a:p>
          <a:p>
            <a:pPr indent="0" lvl="0" marL="0" rtl="0" algn="l">
              <a:spcBef>
                <a:spcPts val="0"/>
              </a:spcBef>
              <a:spcAft>
                <a:spcPts val="0"/>
              </a:spcAft>
              <a:buNone/>
            </a:pPr>
            <a:r>
              <a:t/>
            </a:r>
            <a:endParaRPr/>
          </a:p>
        </p:txBody>
      </p:sp>
      <p:sp>
        <p:nvSpPr>
          <p:cNvPr id="254" name="Google Shape;25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Acknowledgements The authors gratefully acknowledge Kenny Ling and Francis Li from the TTC for</a:t>
            </a:r>
            <a:endParaRPr/>
          </a:p>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providing the data used in this paper. This research was funded by the Ontario Research Fund (ORF). The</a:t>
            </a:r>
            <a:endParaRPr/>
          </a:p>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ideas and findings presented in this paper represent the authors’ views in an academic exercise.</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CA" sz="1200" u="none" strike="noStrike">
                <a:solidFill>
                  <a:schemeClr val="dk1"/>
                </a:solidFill>
                <a:latin typeface="Calibri"/>
                <a:ea typeface="Calibri"/>
                <a:cs typeface="Calibri"/>
                <a:sym typeface="Calibri"/>
              </a:rPr>
              <a:t>This research was funded by the Natural Sciences and Engineering Research Council of Canada (NSERC, ENGAGE program).</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66" name="Google Shape;26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a:t>https://www.straight.com/news/bus-bunching-major-routes-calls-new-approach-translink</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95250" lvl="0" marL="17145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8" name="Shape 18"/>
        <p:cNvGrpSpPr/>
        <p:nvPr/>
      </p:nvGrpSpPr>
      <p:grpSpPr>
        <a:xfrm>
          <a:off x="0" y="0"/>
          <a:ext cx="0" cy="0"/>
          <a:chOff x="0" y="0"/>
          <a:chExt cx="0" cy="0"/>
        </a:xfrm>
      </p:grpSpPr>
      <p:sp>
        <p:nvSpPr>
          <p:cNvPr id="19" name="Google Shape;19;p18"/>
          <p:cNvSpPr txBox="1"/>
          <p:nvPr>
            <p:ph type="ctrTitle"/>
          </p:nvPr>
        </p:nvSpPr>
        <p:spPr>
          <a:xfrm>
            <a:off x="0" y="609601"/>
            <a:ext cx="12192000" cy="2308225"/>
          </a:xfrm>
          <a:prstGeom prst="rect">
            <a:avLst/>
          </a:prstGeom>
          <a:noFill/>
          <a:ln>
            <a:noFill/>
          </a:ln>
        </p:spPr>
        <p:txBody>
          <a:bodyPr anchorCtr="0" anchor="ctr" bIns="91425" lIns="640075" spcFirstLastPara="1" rIns="640075" wrap="square" tIns="91425">
            <a:normAutofit/>
          </a:bodyPr>
          <a:lstStyle>
            <a:lvl1pPr lvl="0" algn="l">
              <a:spcBef>
                <a:spcPts val="0"/>
              </a:spcBef>
              <a:spcAft>
                <a:spcPts val="0"/>
              </a:spcAft>
              <a:buClr>
                <a:schemeClr val="lt2"/>
              </a:buClr>
              <a:buSzPts val="4000"/>
              <a:buFont typeface="Calibri"/>
              <a:buNone/>
              <a:defRPr b="0" sz="4000">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8"/>
          <p:cNvSpPr txBox="1"/>
          <p:nvPr>
            <p:ph idx="1" type="subTitle"/>
          </p:nvPr>
        </p:nvSpPr>
        <p:spPr>
          <a:xfrm>
            <a:off x="0" y="3508376"/>
            <a:ext cx="12192000" cy="1616075"/>
          </a:xfrm>
          <a:prstGeom prst="rect">
            <a:avLst/>
          </a:prstGeom>
          <a:solidFill>
            <a:srgbClr val="052043"/>
          </a:solidFill>
          <a:ln>
            <a:noFill/>
          </a:ln>
        </p:spPr>
        <p:txBody>
          <a:bodyPr anchorCtr="0" anchor="t" bIns="137150" lIns="640075" spcFirstLastPara="1" rIns="640075" wrap="square" tIns="137150">
            <a:noAutofit/>
          </a:bodyPr>
          <a:lstStyle>
            <a:lvl1pPr lvl="0" algn="l">
              <a:spcBef>
                <a:spcPts val="500"/>
              </a:spcBef>
              <a:spcAft>
                <a:spcPts val="0"/>
              </a:spcAft>
              <a:buClr>
                <a:schemeClr val="lt1"/>
              </a:buClr>
              <a:buSzPts val="2500"/>
              <a:buNone/>
              <a:defRPr sz="2500">
                <a:solidFill>
                  <a:schemeClr val="lt1"/>
                </a:solidFill>
                <a:latin typeface="Calibri"/>
                <a:ea typeface="Calibri"/>
                <a:cs typeface="Calibri"/>
                <a:sym typeface="Calibri"/>
              </a:defRPr>
            </a:lvl1pPr>
            <a:lvl2pPr lvl="1" algn="ctr">
              <a:spcBef>
                <a:spcPts val="560"/>
              </a:spcBef>
              <a:spcAft>
                <a:spcPts val="0"/>
              </a:spcAft>
              <a:buClr>
                <a:srgbClr val="94A0B2"/>
              </a:buClr>
              <a:buSzPts val="2800"/>
              <a:buNone/>
              <a:defRPr>
                <a:solidFill>
                  <a:srgbClr val="94A0B2"/>
                </a:solidFill>
              </a:defRPr>
            </a:lvl2pPr>
            <a:lvl3pPr lvl="2" algn="ctr">
              <a:spcBef>
                <a:spcPts val="480"/>
              </a:spcBef>
              <a:spcAft>
                <a:spcPts val="0"/>
              </a:spcAft>
              <a:buClr>
                <a:srgbClr val="94A0B2"/>
              </a:buClr>
              <a:buSzPts val="2400"/>
              <a:buNone/>
              <a:defRPr>
                <a:solidFill>
                  <a:srgbClr val="94A0B2"/>
                </a:solidFill>
              </a:defRPr>
            </a:lvl3pPr>
            <a:lvl4pPr lvl="3" algn="ctr">
              <a:spcBef>
                <a:spcPts val="400"/>
              </a:spcBef>
              <a:spcAft>
                <a:spcPts val="0"/>
              </a:spcAft>
              <a:buClr>
                <a:srgbClr val="94A0B2"/>
              </a:buClr>
              <a:buSzPts val="2000"/>
              <a:buNone/>
              <a:defRPr>
                <a:solidFill>
                  <a:srgbClr val="94A0B2"/>
                </a:solidFill>
              </a:defRPr>
            </a:lvl4pPr>
            <a:lvl5pPr lvl="4" algn="ctr">
              <a:spcBef>
                <a:spcPts val="400"/>
              </a:spcBef>
              <a:spcAft>
                <a:spcPts val="0"/>
              </a:spcAft>
              <a:buClr>
                <a:srgbClr val="94A0B2"/>
              </a:buClr>
              <a:buSzPts val="2000"/>
              <a:buNone/>
              <a:defRPr>
                <a:solidFill>
                  <a:srgbClr val="94A0B2"/>
                </a:solidFill>
              </a:defRPr>
            </a:lvl5pPr>
            <a:lvl6pPr lvl="5" algn="ctr">
              <a:spcBef>
                <a:spcPts val="400"/>
              </a:spcBef>
              <a:spcAft>
                <a:spcPts val="0"/>
              </a:spcAft>
              <a:buClr>
                <a:srgbClr val="94A0B2"/>
              </a:buClr>
              <a:buSzPts val="2000"/>
              <a:buNone/>
              <a:defRPr>
                <a:solidFill>
                  <a:srgbClr val="94A0B2"/>
                </a:solidFill>
              </a:defRPr>
            </a:lvl6pPr>
            <a:lvl7pPr lvl="6" algn="ctr">
              <a:spcBef>
                <a:spcPts val="400"/>
              </a:spcBef>
              <a:spcAft>
                <a:spcPts val="0"/>
              </a:spcAft>
              <a:buClr>
                <a:srgbClr val="94A0B2"/>
              </a:buClr>
              <a:buSzPts val="2000"/>
              <a:buNone/>
              <a:defRPr>
                <a:solidFill>
                  <a:srgbClr val="94A0B2"/>
                </a:solidFill>
              </a:defRPr>
            </a:lvl7pPr>
            <a:lvl8pPr lvl="7" algn="ctr">
              <a:spcBef>
                <a:spcPts val="400"/>
              </a:spcBef>
              <a:spcAft>
                <a:spcPts val="0"/>
              </a:spcAft>
              <a:buClr>
                <a:srgbClr val="94A0B2"/>
              </a:buClr>
              <a:buSzPts val="2000"/>
              <a:buNone/>
              <a:defRPr>
                <a:solidFill>
                  <a:srgbClr val="94A0B2"/>
                </a:solidFill>
              </a:defRPr>
            </a:lvl8pPr>
            <a:lvl9pPr lvl="8" algn="ctr">
              <a:spcBef>
                <a:spcPts val="400"/>
              </a:spcBef>
              <a:spcAft>
                <a:spcPts val="0"/>
              </a:spcAft>
              <a:buClr>
                <a:srgbClr val="94A0B2"/>
              </a:buClr>
              <a:buSzPts val="2000"/>
              <a:buNone/>
              <a:defRPr>
                <a:solidFill>
                  <a:srgbClr val="94A0B2"/>
                </a:solidFill>
              </a:defRPr>
            </a:lvl9pPr>
          </a:lstStyle>
          <a:p/>
        </p:txBody>
      </p:sp>
      <p:sp>
        <p:nvSpPr>
          <p:cNvPr id="21" name="Google Shape;21;p18"/>
          <p:cNvSpPr txBox="1"/>
          <p:nvPr>
            <p:ph idx="10" type="dt"/>
          </p:nvPr>
        </p:nvSpPr>
        <p:spPr>
          <a:xfrm>
            <a:off x="787400" y="4759326"/>
            <a:ext cx="3276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16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2" name="Google Shape;22;p18"/>
          <p:cNvPicPr preferRelativeResize="0"/>
          <p:nvPr/>
        </p:nvPicPr>
        <p:blipFill rotWithShape="1">
          <a:blip r:embed="rId2">
            <a:alphaModFix/>
          </a:blip>
          <a:srcRect b="0" l="0" r="0" t="0"/>
          <a:stretch/>
        </p:blipFill>
        <p:spPr>
          <a:xfrm>
            <a:off x="5986703" y="5632445"/>
            <a:ext cx="6066990" cy="1021647"/>
          </a:xfrm>
          <a:prstGeom prst="rect">
            <a:avLst/>
          </a:prstGeom>
          <a:noFill/>
          <a:ln>
            <a:noFill/>
          </a:ln>
        </p:spPr>
      </p:pic>
      <p:pic>
        <p:nvPicPr>
          <p:cNvPr id="23" name="Google Shape;23;p18"/>
          <p:cNvPicPr preferRelativeResize="0"/>
          <p:nvPr/>
        </p:nvPicPr>
        <p:blipFill rotWithShape="1">
          <a:blip r:embed="rId3">
            <a:alphaModFix/>
          </a:blip>
          <a:srcRect b="0" l="0" r="0" t="0"/>
          <a:stretch/>
        </p:blipFill>
        <p:spPr>
          <a:xfrm>
            <a:off x="93296" y="5820528"/>
            <a:ext cx="3614346" cy="8878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Layout">
  <p:cSld name="Content Layout">
    <p:spTree>
      <p:nvGrpSpPr>
        <p:cNvPr id="58" name="Shape 58"/>
        <p:cNvGrpSpPr/>
        <p:nvPr/>
      </p:nvGrpSpPr>
      <p:grpSpPr>
        <a:xfrm>
          <a:off x="0" y="0"/>
          <a:ext cx="0" cy="0"/>
          <a:chOff x="0" y="0"/>
          <a:chExt cx="0" cy="0"/>
        </a:xfrm>
      </p:grpSpPr>
      <p:sp>
        <p:nvSpPr>
          <p:cNvPr id="59" name="Google Shape;59;p27"/>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609600" y="1268976"/>
            <a:ext cx="10972800" cy="468005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7"/>
          <p:cNvSpPr txBox="1"/>
          <p:nvPr>
            <p:ph idx="10" type="dt"/>
          </p:nvPr>
        </p:nvSpPr>
        <p:spPr>
          <a:xfrm>
            <a:off x="8616028" y="6313263"/>
            <a:ext cx="1862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1" type="ftr"/>
          </p:nvPr>
        </p:nvSpPr>
        <p:spPr>
          <a:xfrm>
            <a:off x="3611539" y="6303405"/>
            <a:ext cx="483107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4" name="Shape 64"/>
        <p:cNvGrpSpPr/>
        <p:nvPr/>
      </p:nvGrpSpPr>
      <p:grpSpPr>
        <a:xfrm>
          <a:off x="0" y="0"/>
          <a:ext cx="0" cy="0"/>
          <a:chOff x="0" y="0"/>
          <a:chExt cx="0" cy="0"/>
        </a:xfrm>
      </p:grpSpPr>
      <p:sp>
        <p:nvSpPr>
          <p:cNvPr id="65" name="Google Shape;65;p28"/>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8"/>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
        <p:nvSpPr>
          <p:cNvPr id="67" name="Google Shape;67;p28"/>
          <p:cNvSpPr txBox="1"/>
          <p:nvPr>
            <p:ph idx="10" type="dt"/>
          </p:nvPr>
        </p:nvSpPr>
        <p:spPr>
          <a:xfrm>
            <a:off x="8616028" y="6313263"/>
            <a:ext cx="1862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1" type="ftr"/>
          </p:nvPr>
        </p:nvSpPr>
        <p:spPr>
          <a:xfrm>
            <a:off x="3611538" y="6313263"/>
            <a:ext cx="48271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9" name="Shape 69"/>
        <p:cNvGrpSpPr/>
        <p:nvPr/>
      </p:nvGrpSpPr>
      <p:grpSpPr>
        <a:xfrm>
          <a:off x="0" y="0"/>
          <a:ext cx="0" cy="0"/>
          <a:chOff x="0" y="0"/>
          <a:chExt cx="0" cy="0"/>
        </a:xfrm>
      </p:grpSpPr>
      <p:sp>
        <p:nvSpPr>
          <p:cNvPr id="70" name="Google Shape;70;p29"/>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9"/>
          <p:cNvSpPr txBox="1"/>
          <p:nvPr>
            <p:ph idx="11" type="ftr"/>
          </p:nvPr>
        </p:nvSpPr>
        <p:spPr>
          <a:xfrm>
            <a:off x="3611539" y="6303405"/>
            <a:ext cx="4831072"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
        <p:nvSpPr>
          <p:cNvPr id="73" name="Google Shape;73;p29"/>
          <p:cNvSpPr txBox="1"/>
          <p:nvPr>
            <p:ph idx="10" type="dt"/>
          </p:nvPr>
        </p:nvSpPr>
        <p:spPr>
          <a:xfrm>
            <a:off x="8616028" y="6313263"/>
            <a:ext cx="1862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 type="body"/>
          </p:nvPr>
        </p:nvSpPr>
        <p:spPr>
          <a:xfrm>
            <a:off x="609600" y="1268976"/>
            <a:ext cx="10972800" cy="468005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75" name="Shape 75"/>
        <p:cNvGrpSpPr/>
        <p:nvPr/>
      </p:nvGrpSpPr>
      <p:grpSpPr>
        <a:xfrm>
          <a:off x="0" y="0"/>
          <a:ext cx="0" cy="0"/>
          <a:chOff x="0" y="0"/>
          <a:chExt cx="0" cy="0"/>
        </a:xfrm>
      </p:grpSpPr>
      <p:sp>
        <p:nvSpPr>
          <p:cNvPr id="76" name="Google Shape;76;p30"/>
          <p:cNvSpPr txBox="1"/>
          <p:nvPr>
            <p:ph type="title"/>
          </p:nvPr>
        </p:nvSpPr>
        <p:spPr>
          <a:xfrm>
            <a:off x="551384" y="332656"/>
            <a:ext cx="7848872" cy="64807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9BDC"/>
              </a:buClr>
              <a:buSzPts val="3800"/>
              <a:buFont typeface="Calibri"/>
              <a:buNone/>
              <a:defRPr b="0" i="0">
                <a:solidFill>
                  <a:srgbClr val="009BD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0"/>
          <p:cNvSpPr txBox="1"/>
          <p:nvPr>
            <p:ph idx="1" type="body"/>
          </p:nvPr>
        </p:nvSpPr>
        <p:spPr>
          <a:xfrm>
            <a:off x="564257" y="1412776"/>
            <a:ext cx="11076359" cy="4679925"/>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rgbClr val="009BDC"/>
              </a:buClr>
              <a:buSzPts val="3000"/>
              <a:buChar char="▪"/>
              <a:defRPr>
                <a:solidFill>
                  <a:srgbClr val="455660"/>
                </a:solidFill>
                <a:latin typeface="Calibri"/>
                <a:ea typeface="Calibri"/>
                <a:cs typeface="Calibri"/>
                <a:sym typeface="Calibri"/>
              </a:defRPr>
            </a:lvl1pPr>
            <a:lvl2pPr indent="-406400" lvl="1" marL="914400" algn="l">
              <a:spcBef>
                <a:spcPts val="560"/>
              </a:spcBef>
              <a:spcAft>
                <a:spcPts val="0"/>
              </a:spcAft>
              <a:buClr>
                <a:srgbClr val="009BDC"/>
              </a:buClr>
              <a:buSzPts val="2800"/>
              <a:buChar char="–"/>
              <a:defRPr>
                <a:solidFill>
                  <a:srgbClr val="455660"/>
                </a:solidFill>
                <a:latin typeface="Calibri"/>
                <a:ea typeface="Calibri"/>
                <a:cs typeface="Calibri"/>
                <a:sym typeface="Calibri"/>
              </a:defRPr>
            </a:lvl2pPr>
            <a:lvl3pPr indent="-381000" lvl="2" marL="1371600" algn="l">
              <a:spcBef>
                <a:spcPts val="480"/>
              </a:spcBef>
              <a:spcAft>
                <a:spcPts val="0"/>
              </a:spcAft>
              <a:buClr>
                <a:srgbClr val="009BDC"/>
              </a:buClr>
              <a:buSzPts val="2400"/>
              <a:buChar char="•"/>
              <a:defRPr>
                <a:solidFill>
                  <a:srgbClr val="455660"/>
                </a:solidFill>
                <a:latin typeface="Calibri"/>
                <a:ea typeface="Calibri"/>
                <a:cs typeface="Calibri"/>
                <a:sym typeface="Calibri"/>
              </a:defRPr>
            </a:lvl3pPr>
            <a:lvl4pPr indent="-355600" lvl="3" marL="1828800" algn="l">
              <a:spcBef>
                <a:spcPts val="400"/>
              </a:spcBef>
              <a:spcAft>
                <a:spcPts val="0"/>
              </a:spcAft>
              <a:buClr>
                <a:srgbClr val="009BDC"/>
              </a:buClr>
              <a:buSzPts val="2000"/>
              <a:buChar char="–"/>
              <a:defRPr>
                <a:solidFill>
                  <a:srgbClr val="455660"/>
                </a:solidFill>
                <a:latin typeface="Calibri"/>
                <a:ea typeface="Calibri"/>
                <a:cs typeface="Calibri"/>
                <a:sym typeface="Calibri"/>
              </a:defRPr>
            </a:lvl4pPr>
            <a:lvl5pPr indent="-355600" lvl="4" marL="2286000" algn="l">
              <a:spcBef>
                <a:spcPts val="400"/>
              </a:spcBef>
              <a:spcAft>
                <a:spcPts val="0"/>
              </a:spcAft>
              <a:buClr>
                <a:srgbClr val="009BDC"/>
              </a:buClr>
              <a:buSzPts val="2000"/>
              <a:buChar char="»"/>
              <a:defRPr>
                <a:solidFill>
                  <a:srgbClr val="455660"/>
                </a:solidFill>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78" name="Shape 78"/>
        <p:cNvGrpSpPr/>
        <p:nvPr/>
      </p:nvGrpSpPr>
      <p:grpSpPr>
        <a:xfrm>
          <a:off x="0" y="0"/>
          <a:ext cx="0" cy="0"/>
          <a:chOff x="0" y="0"/>
          <a:chExt cx="0" cy="0"/>
        </a:xfrm>
      </p:grpSpPr>
      <p:sp>
        <p:nvSpPr>
          <p:cNvPr id="79" name="Google Shape;79;p31"/>
          <p:cNvSpPr txBox="1"/>
          <p:nvPr>
            <p:ph type="title"/>
          </p:nvPr>
        </p:nvSpPr>
        <p:spPr>
          <a:xfrm>
            <a:off x="892969" y="178594"/>
            <a:ext cx="10406063" cy="96008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385C76"/>
              </a:buClr>
              <a:buSzPts val="4219"/>
              <a:buFont typeface="Helvetica Neue"/>
              <a:buNone/>
              <a:defRPr b="0" sz="4219">
                <a:solidFill>
                  <a:srgbClr val="385C7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a:off x="609600" y="1271808"/>
            <a:ext cx="10972800" cy="4684492"/>
          </a:xfrm>
          <a:prstGeom prst="rect">
            <a:avLst/>
          </a:prstGeom>
          <a:noFill/>
          <a:ln>
            <a:noFill/>
          </a:ln>
        </p:spPr>
        <p:txBody>
          <a:bodyPr anchorCtr="0" anchor="t" bIns="45700" lIns="91425" spcFirstLastPara="1" rIns="91425" wrap="square" tIns="45700">
            <a:normAutofit/>
          </a:bodyPr>
          <a:lstStyle>
            <a:lvl1pPr indent="-419100" lvl="0" marL="457200" algn="l">
              <a:lnSpc>
                <a:spcPct val="100000"/>
              </a:lnSpc>
              <a:spcBef>
                <a:spcPts val="17"/>
              </a:spcBef>
              <a:spcAft>
                <a:spcPts val="0"/>
              </a:spcAft>
              <a:buClr>
                <a:schemeClr val="lt2"/>
              </a:buClr>
              <a:buSzPts val="3000"/>
              <a:buFont typeface="Noto Sans Symbols"/>
              <a:buChar char="▪"/>
              <a:defRPr/>
            </a:lvl1pPr>
            <a:lvl2pPr indent="-353631" lvl="1" marL="914400" algn="l">
              <a:spcBef>
                <a:spcPts val="472"/>
              </a:spcBef>
              <a:spcAft>
                <a:spcPts val="0"/>
              </a:spcAft>
              <a:buClr>
                <a:schemeClr val="lt2"/>
              </a:buClr>
              <a:buSzPts val="1969"/>
              <a:buFont typeface="Calibri"/>
              <a:buChar char="-"/>
              <a:defRPr sz="1969"/>
            </a:lvl2pPr>
            <a:lvl3pPr indent="-381000" lvl="2" marL="1371600" algn="l">
              <a:spcBef>
                <a:spcPts val="480"/>
              </a:spcBef>
              <a:spcAft>
                <a:spcPts val="0"/>
              </a:spcAft>
              <a:buClr>
                <a:schemeClr val="lt2"/>
              </a:buClr>
              <a:buSzPts val="2400"/>
              <a:buChar char="•"/>
              <a:defRPr/>
            </a:lvl3pPr>
            <a:lvl4pPr indent="-355600" lvl="3" marL="1828800" algn="l">
              <a:spcBef>
                <a:spcPts val="400"/>
              </a:spcBef>
              <a:spcAft>
                <a:spcPts val="0"/>
              </a:spcAft>
              <a:buClr>
                <a:schemeClr val="lt2"/>
              </a:buClr>
              <a:buSzPts val="2000"/>
              <a:buChar char="–"/>
              <a:defRPr/>
            </a:lvl4pPr>
            <a:lvl5pPr indent="-355600" lvl="4" marL="2286000" algn="l">
              <a:spcBef>
                <a:spcPts val="400"/>
              </a:spcBef>
              <a:spcAft>
                <a:spcPts val="0"/>
              </a:spcAft>
              <a:buClr>
                <a:schemeClr val="lt2"/>
              </a:buClr>
              <a:buSzPts val="20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1"/>
          <p:cNvSpPr txBox="1"/>
          <p:nvPr/>
        </p:nvSpPr>
        <p:spPr>
          <a:xfrm>
            <a:off x="11675695" y="178594"/>
            <a:ext cx="222818" cy="245260"/>
          </a:xfrm>
          <a:prstGeom prst="rect">
            <a:avLst/>
          </a:prstGeom>
          <a:noFill/>
          <a:ln>
            <a:noFill/>
          </a:ln>
        </p:spPr>
        <p:txBody>
          <a:bodyPr anchorCtr="0" anchor="t" bIns="35700" lIns="35700" spcFirstLastPara="1" rIns="35700" wrap="square" tIns="35700">
            <a:spAutoFit/>
          </a:bodyPr>
          <a:lstStyle/>
          <a:p>
            <a:pPr indent="0" lvl="0" marL="0" marR="0" rtl="0" algn="ctr">
              <a:lnSpc>
                <a:spcPct val="100000"/>
              </a:lnSpc>
              <a:spcBef>
                <a:spcPts val="0"/>
              </a:spcBef>
              <a:spcAft>
                <a:spcPts val="0"/>
              </a:spcAft>
              <a:buClr>
                <a:srgbClr val="000000"/>
              </a:buClr>
              <a:buSzPts val="1125"/>
              <a:buFont typeface="Helvetica Neue"/>
              <a:buNone/>
            </a:pPr>
            <a:fld id="{00000000-1234-1234-1234-123412341234}" type="slidenum">
              <a:rPr b="1" i="0" lang="en-CA" sz="1125" u="none" cap="none" strike="noStrike">
                <a:solidFill>
                  <a:srgbClr val="000000"/>
                </a:solidFill>
                <a:latin typeface="Helvetica Neue"/>
                <a:ea typeface="Helvetica Neue"/>
                <a:cs typeface="Helvetica Neue"/>
                <a:sym typeface="Helvetica Neue"/>
              </a:rPr>
              <a:t>‹#›</a:t>
            </a:fld>
            <a:endParaRPr b="1" i="0" sz="1125"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9"/>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609600" y="1271808"/>
            <a:ext cx="10972800" cy="468449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342900" lvl="1" marL="914400" algn="l">
              <a:spcBef>
                <a:spcPts val="360"/>
              </a:spcBef>
              <a:spcAft>
                <a:spcPts val="0"/>
              </a:spcAft>
              <a:buClr>
                <a:schemeClr val="lt2"/>
              </a:buClr>
              <a:buSzPts val="1800"/>
              <a:buChar char="–"/>
              <a:defRPr/>
            </a:lvl2pPr>
            <a:lvl3pPr indent="-342900" lvl="2" marL="1371600" algn="l">
              <a:spcBef>
                <a:spcPts val="360"/>
              </a:spcBef>
              <a:spcAft>
                <a:spcPts val="0"/>
              </a:spcAft>
              <a:buClr>
                <a:schemeClr val="lt2"/>
              </a:buClr>
              <a:buSzPts val="1800"/>
              <a:buChar char="•"/>
              <a:defRPr/>
            </a:lvl3pPr>
            <a:lvl4pPr indent="-342900" lvl="3" marL="1828800" algn="l">
              <a:spcBef>
                <a:spcPts val="360"/>
              </a:spcBef>
              <a:spcAft>
                <a:spcPts val="0"/>
              </a:spcAft>
              <a:buClr>
                <a:schemeClr val="lt2"/>
              </a:buClr>
              <a:buSzPts val="1800"/>
              <a:buChar char="–"/>
              <a:defRPr/>
            </a:lvl4pPr>
            <a:lvl5pPr indent="-342900" lvl="4" marL="2286000" algn="l">
              <a:spcBef>
                <a:spcPts val="360"/>
              </a:spcBef>
              <a:spcAft>
                <a:spcPts val="0"/>
              </a:spcAft>
              <a:buClr>
                <a:schemeClr val="lt2"/>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19"/>
          <p:cNvSpPr txBox="1"/>
          <p:nvPr>
            <p:ph idx="10" type="dt"/>
          </p:nvPr>
        </p:nvSpPr>
        <p:spPr>
          <a:xfrm>
            <a:off x="8616028" y="6313263"/>
            <a:ext cx="186266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1" type="ftr"/>
          </p:nvPr>
        </p:nvSpPr>
        <p:spPr>
          <a:xfrm>
            <a:off x="3611538" y="6313263"/>
            <a:ext cx="482713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30" name="Shape 30"/>
        <p:cNvGrpSpPr/>
        <p:nvPr/>
      </p:nvGrpSpPr>
      <p:grpSpPr>
        <a:xfrm>
          <a:off x="0" y="0"/>
          <a:ext cx="0" cy="0"/>
          <a:chOff x="0" y="0"/>
          <a:chExt cx="0" cy="0"/>
        </a:xfrm>
      </p:grpSpPr>
      <p:sp>
        <p:nvSpPr>
          <p:cNvPr id="31" name="Google Shape;31;p20"/>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20"/>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4" name="Shape 34"/>
        <p:cNvGrpSpPr/>
        <p:nvPr/>
      </p:nvGrpSpPr>
      <p:grpSpPr>
        <a:xfrm>
          <a:off x="0" y="0"/>
          <a:ext cx="0" cy="0"/>
          <a:chOff x="0" y="0"/>
          <a:chExt cx="0" cy="0"/>
        </a:xfrm>
      </p:grpSpPr>
      <p:sp>
        <p:nvSpPr>
          <p:cNvPr id="35" name="Google Shape;35;p21"/>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21"/>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8" name="Shape 38"/>
        <p:cNvGrpSpPr/>
        <p:nvPr/>
      </p:nvGrpSpPr>
      <p:grpSpPr>
        <a:xfrm>
          <a:off x="0" y="0"/>
          <a:ext cx="0" cy="0"/>
          <a:chOff x="0" y="0"/>
          <a:chExt cx="0" cy="0"/>
        </a:xfrm>
      </p:grpSpPr>
      <p:sp>
        <p:nvSpPr>
          <p:cNvPr id="39" name="Google Shape;39;p22"/>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2"/>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22"/>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2" name="Shape 42"/>
        <p:cNvGrpSpPr/>
        <p:nvPr/>
      </p:nvGrpSpPr>
      <p:grpSpPr>
        <a:xfrm>
          <a:off x="0" y="0"/>
          <a:ext cx="0" cy="0"/>
          <a:chOff x="0" y="0"/>
          <a:chExt cx="0" cy="0"/>
        </a:xfrm>
      </p:grpSpPr>
      <p:sp>
        <p:nvSpPr>
          <p:cNvPr id="43" name="Google Shape;43;p23"/>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3"/>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23"/>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6" name="Shape 46"/>
        <p:cNvGrpSpPr/>
        <p:nvPr/>
      </p:nvGrpSpPr>
      <p:grpSpPr>
        <a:xfrm>
          <a:off x="0" y="0"/>
          <a:ext cx="0" cy="0"/>
          <a:chOff x="0" y="0"/>
          <a:chExt cx="0" cy="0"/>
        </a:xfrm>
      </p:grpSpPr>
      <p:sp>
        <p:nvSpPr>
          <p:cNvPr id="47" name="Google Shape;47;p24"/>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 name="Google Shape;49;p24"/>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0" name="Shape 50"/>
        <p:cNvGrpSpPr/>
        <p:nvPr/>
      </p:nvGrpSpPr>
      <p:grpSpPr>
        <a:xfrm>
          <a:off x="0" y="0"/>
          <a:ext cx="0" cy="0"/>
          <a:chOff x="0" y="0"/>
          <a:chExt cx="0" cy="0"/>
        </a:xfrm>
      </p:grpSpPr>
      <p:sp>
        <p:nvSpPr>
          <p:cNvPr id="51" name="Google Shape;51;p25"/>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5"/>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 name="Google Shape;53;p25"/>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4" name="Shape 54"/>
        <p:cNvGrpSpPr/>
        <p:nvPr/>
      </p:nvGrpSpPr>
      <p:grpSpPr>
        <a:xfrm>
          <a:off x="0" y="0"/>
          <a:ext cx="0" cy="0"/>
          <a:chOff x="0" y="0"/>
          <a:chExt cx="0" cy="0"/>
        </a:xfrm>
      </p:grpSpPr>
      <p:sp>
        <p:nvSpPr>
          <p:cNvPr id="55" name="Google Shape;55;p26"/>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lt2"/>
              </a:buClr>
              <a:buSzPts val="1800"/>
              <a:buChar char="▪"/>
              <a:defRPr/>
            </a:lvl1pPr>
            <a:lvl2pPr indent="-406400" lvl="1" marL="914400" algn="l">
              <a:spcBef>
                <a:spcPts val="560"/>
              </a:spcBef>
              <a:spcAft>
                <a:spcPts val="0"/>
              </a:spcAft>
              <a:buClr>
                <a:schemeClr val="lt2"/>
              </a:buClr>
              <a:buSzPts val="2800"/>
              <a:buChar char="–"/>
              <a:defRPr>
                <a:solidFill>
                  <a:schemeClr val="lt2"/>
                </a:solidFill>
                <a:latin typeface="Georgia"/>
                <a:ea typeface="Georgia"/>
                <a:cs typeface="Georgia"/>
                <a:sym typeface="Georgia"/>
              </a:defRPr>
            </a:lvl2pPr>
            <a:lvl3pPr indent="-381000" lvl="2" marL="1371600" algn="l">
              <a:spcBef>
                <a:spcPts val="480"/>
              </a:spcBef>
              <a:spcAft>
                <a:spcPts val="0"/>
              </a:spcAft>
              <a:buClr>
                <a:schemeClr val="lt2"/>
              </a:buClr>
              <a:buSzPts val="2400"/>
              <a:buChar char="•"/>
              <a:defRPr>
                <a:solidFill>
                  <a:schemeClr val="lt2"/>
                </a:solidFill>
              </a:defRPr>
            </a:lvl3pPr>
            <a:lvl4pPr indent="-355600" lvl="3" marL="1828800" algn="l">
              <a:spcBef>
                <a:spcPts val="400"/>
              </a:spcBef>
              <a:spcAft>
                <a:spcPts val="0"/>
              </a:spcAft>
              <a:buClr>
                <a:schemeClr val="lt2"/>
              </a:buClr>
              <a:buSzPts val="2000"/>
              <a:buChar char="–"/>
              <a:defRPr>
                <a:solidFill>
                  <a:schemeClr val="lt2"/>
                </a:solidFill>
              </a:defRPr>
            </a:lvl4pPr>
            <a:lvl5pPr indent="-355600" lvl="4" marL="2286000" algn="l">
              <a:spcBef>
                <a:spcPts val="400"/>
              </a:spcBef>
              <a:spcAft>
                <a:spcPts val="0"/>
              </a:spcAft>
              <a:buClr>
                <a:schemeClr val="lt2"/>
              </a:buClr>
              <a:buSzPts val="2000"/>
              <a:buChar char="»"/>
              <a:defRPr>
                <a:solidFill>
                  <a:schemeClr val="l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7" name="Google Shape;57;p26"/>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1.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p:nvPr/>
        </p:nvSpPr>
        <p:spPr>
          <a:xfrm>
            <a:off x="0" y="5956301"/>
            <a:ext cx="12192000" cy="901700"/>
          </a:xfrm>
          <a:prstGeom prst="rect">
            <a:avLst/>
          </a:prstGeom>
          <a:solidFill>
            <a:srgbClr val="05204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17"/>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2"/>
              </a:buClr>
              <a:buSzPts val="3800"/>
              <a:buFont typeface="Calibri"/>
              <a:buNone/>
              <a:defRPr b="0" i="0" sz="38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7"/>
          <p:cNvSpPr txBox="1"/>
          <p:nvPr>
            <p:ph idx="1" type="body"/>
          </p:nvPr>
        </p:nvSpPr>
        <p:spPr>
          <a:xfrm>
            <a:off x="609600" y="1271808"/>
            <a:ext cx="10972800" cy="4684492"/>
          </a:xfrm>
          <a:prstGeom prst="rect">
            <a:avLst/>
          </a:prstGeom>
          <a:noFill/>
          <a:ln>
            <a:noFill/>
          </a:ln>
        </p:spPr>
        <p:txBody>
          <a:bodyPr anchorCtr="0" anchor="t" bIns="45700" lIns="91425" spcFirstLastPara="1" rIns="91425" wrap="square" tIns="45700">
            <a:normAutofit/>
          </a:bodyPr>
          <a:lstStyle>
            <a:lvl1pPr indent="-419100" lvl="0" marL="457200" marR="0" rtl="0" algn="l">
              <a:spcBef>
                <a:spcPts val="600"/>
              </a:spcBef>
              <a:spcAft>
                <a:spcPts val="0"/>
              </a:spcAft>
              <a:buClr>
                <a:schemeClr val="lt2"/>
              </a:buClr>
              <a:buSzPts val="3000"/>
              <a:buFont typeface="Noto Sans Symbols"/>
              <a:buChar char="▪"/>
              <a:defRPr b="0" i="0" sz="3000" u="none" cap="none" strike="noStrike">
                <a:solidFill>
                  <a:schemeClr val="lt2"/>
                </a:solidFill>
                <a:latin typeface="Calibri"/>
                <a:ea typeface="Calibri"/>
                <a:cs typeface="Calibri"/>
                <a:sym typeface="Calibri"/>
              </a:defRPr>
            </a:lvl1pPr>
            <a:lvl2pPr indent="-406400" lvl="1" marL="914400" marR="0" rtl="0" algn="l">
              <a:spcBef>
                <a:spcPts val="560"/>
              </a:spcBef>
              <a:spcAft>
                <a:spcPts val="0"/>
              </a:spcAft>
              <a:buClr>
                <a:schemeClr val="lt2"/>
              </a:buClr>
              <a:buSzPts val="2800"/>
              <a:buFont typeface="Arial"/>
              <a:buChar char="–"/>
              <a:defRPr b="0" i="0" sz="2800" u="none" cap="none" strike="noStrike">
                <a:solidFill>
                  <a:schemeClr val="lt2"/>
                </a:solidFill>
                <a:latin typeface="Calibri"/>
                <a:ea typeface="Calibri"/>
                <a:cs typeface="Calibri"/>
                <a:sym typeface="Calibri"/>
              </a:defRPr>
            </a:lvl2pPr>
            <a:lvl3pPr indent="-381000" lvl="2" marL="1371600" marR="0" rtl="0" algn="l">
              <a:spcBef>
                <a:spcPts val="480"/>
              </a:spcBef>
              <a:spcAft>
                <a:spcPts val="0"/>
              </a:spcAft>
              <a:buClr>
                <a:schemeClr val="lt2"/>
              </a:buClr>
              <a:buSzPts val="2400"/>
              <a:buFont typeface="Arial"/>
              <a:buChar char="•"/>
              <a:defRPr b="0" i="0" sz="2400" u="none" cap="none" strike="noStrike">
                <a:solidFill>
                  <a:schemeClr val="lt2"/>
                </a:solidFill>
                <a:latin typeface="Calibri"/>
                <a:ea typeface="Calibri"/>
                <a:cs typeface="Calibri"/>
                <a:sym typeface="Calibri"/>
              </a:defRPr>
            </a:lvl3pPr>
            <a:lvl4pPr indent="-355600" lvl="3" marL="18288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4pPr>
            <a:lvl5pPr indent="-355600" lvl="4" marL="2286000" marR="0" rtl="0" algn="l">
              <a:spcBef>
                <a:spcPts val="400"/>
              </a:spcBef>
              <a:spcAft>
                <a:spcPts val="0"/>
              </a:spcAft>
              <a:buClr>
                <a:schemeClr val="lt2"/>
              </a:buClr>
              <a:buSzPts val="2000"/>
              <a:buFont typeface="Arial"/>
              <a:buChar char="»"/>
              <a:defRPr b="0" i="0" sz="2000" u="none" cap="none" strike="noStrike">
                <a:solidFill>
                  <a:schemeClr val="lt2"/>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7"/>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94A0B2"/>
                </a:solidFill>
                <a:latin typeface="Arial"/>
                <a:ea typeface="Arial"/>
                <a:cs typeface="Arial"/>
                <a:sym typeface="Arial"/>
              </a:defRPr>
            </a:lvl1pPr>
            <a:lvl2pPr indent="0" lvl="1" marL="0" marR="0" rtl="0" algn="r">
              <a:spcBef>
                <a:spcPts val="0"/>
              </a:spcBef>
              <a:buNone/>
              <a:defRPr b="0" i="0" sz="1200" u="none" cap="none" strike="noStrike">
                <a:solidFill>
                  <a:srgbClr val="94A0B2"/>
                </a:solidFill>
                <a:latin typeface="Arial"/>
                <a:ea typeface="Arial"/>
                <a:cs typeface="Arial"/>
                <a:sym typeface="Arial"/>
              </a:defRPr>
            </a:lvl2pPr>
            <a:lvl3pPr indent="0" lvl="2" marL="0" marR="0" rtl="0" algn="r">
              <a:spcBef>
                <a:spcPts val="0"/>
              </a:spcBef>
              <a:buNone/>
              <a:defRPr b="0" i="0" sz="1200" u="none" cap="none" strike="noStrike">
                <a:solidFill>
                  <a:srgbClr val="94A0B2"/>
                </a:solidFill>
                <a:latin typeface="Arial"/>
                <a:ea typeface="Arial"/>
                <a:cs typeface="Arial"/>
                <a:sym typeface="Arial"/>
              </a:defRPr>
            </a:lvl3pPr>
            <a:lvl4pPr indent="0" lvl="3" marL="0" marR="0" rtl="0" algn="r">
              <a:spcBef>
                <a:spcPts val="0"/>
              </a:spcBef>
              <a:buNone/>
              <a:defRPr b="0" i="0" sz="1200" u="none" cap="none" strike="noStrike">
                <a:solidFill>
                  <a:srgbClr val="94A0B2"/>
                </a:solidFill>
                <a:latin typeface="Arial"/>
                <a:ea typeface="Arial"/>
                <a:cs typeface="Arial"/>
                <a:sym typeface="Arial"/>
              </a:defRPr>
            </a:lvl4pPr>
            <a:lvl5pPr indent="0" lvl="4" marL="0" marR="0" rtl="0" algn="r">
              <a:spcBef>
                <a:spcPts val="0"/>
              </a:spcBef>
              <a:buNone/>
              <a:defRPr b="0" i="0" sz="1200" u="none" cap="none" strike="noStrike">
                <a:solidFill>
                  <a:srgbClr val="94A0B2"/>
                </a:solidFill>
                <a:latin typeface="Arial"/>
                <a:ea typeface="Arial"/>
                <a:cs typeface="Arial"/>
                <a:sym typeface="Arial"/>
              </a:defRPr>
            </a:lvl5pPr>
            <a:lvl6pPr indent="0" lvl="5" marL="0" marR="0" rtl="0" algn="r">
              <a:spcBef>
                <a:spcPts val="0"/>
              </a:spcBef>
              <a:buNone/>
              <a:defRPr b="0" i="0" sz="1200" u="none" cap="none" strike="noStrike">
                <a:solidFill>
                  <a:srgbClr val="94A0B2"/>
                </a:solidFill>
                <a:latin typeface="Arial"/>
                <a:ea typeface="Arial"/>
                <a:cs typeface="Arial"/>
                <a:sym typeface="Arial"/>
              </a:defRPr>
            </a:lvl6pPr>
            <a:lvl7pPr indent="0" lvl="6" marL="0" marR="0" rtl="0" algn="r">
              <a:spcBef>
                <a:spcPts val="0"/>
              </a:spcBef>
              <a:buNone/>
              <a:defRPr b="0" i="0" sz="1200" u="none" cap="none" strike="noStrike">
                <a:solidFill>
                  <a:srgbClr val="94A0B2"/>
                </a:solidFill>
                <a:latin typeface="Arial"/>
                <a:ea typeface="Arial"/>
                <a:cs typeface="Arial"/>
                <a:sym typeface="Arial"/>
              </a:defRPr>
            </a:lvl7pPr>
            <a:lvl8pPr indent="0" lvl="7" marL="0" marR="0" rtl="0" algn="r">
              <a:spcBef>
                <a:spcPts val="0"/>
              </a:spcBef>
              <a:buNone/>
              <a:defRPr b="0" i="0" sz="1200" u="none" cap="none" strike="noStrike">
                <a:solidFill>
                  <a:srgbClr val="94A0B2"/>
                </a:solidFill>
                <a:latin typeface="Arial"/>
                <a:ea typeface="Arial"/>
                <a:cs typeface="Arial"/>
                <a:sym typeface="Arial"/>
              </a:defRPr>
            </a:lvl8pPr>
            <a:lvl9pPr indent="0" lvl="8" marL="0" marR="0" rtl="0" algn="r">
              <a:spcBef>
                <a:spcPts val="0"/>
              </a:spcBef>
              <a:buNone/>
              <a:defRPr b="0" i="0" sz="1200" u="none" cap="none" strike="noStrike">
                <a:solidFill>
                  <a:srgbClr val="94A0B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14" name="Google Shape;14;p17"/>
          <p:cNvSpPr txBox="1"/>
          <p:nvPr>
            <p:ph idx="10" type="dt"/>
          </p:nvPr>
        </p:nvSpPr>
        <p:spPr>
          <a:xfrm>
            <a:off x="8616028" y="6313263"/>
            <a:ext cx="186266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4A0B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7"/>
          <p:cNvSpPr txBox="1"/>
          <p:nvPr>
            <p:ph idx="11" type="ftr"/>
          </p:nvPr>
        </p:nvSpPr>
        <p:spPr>
          <a:xfrm>
            <a:off x="3611538" y="6313263"/>
            <a:ext cx="482713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94A0B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C:\Users\Judy\Documents\Branding\UTTRI logo\university_of_toronto_transportation_research_institute_uttri_small.jpg" id="16" name="Google Shape;16;p17"/>
          <p:cNvPicPr preferRelativeResize="0"/>
          <p:nvPr/>
        </p:nvPicPr>
        <p:blipFill rotWithShape="1">
          <a:blip r:embed="rId1">
            <a:alphaModFix/>
          </a:blip>
          <a:srcRect b="27434" l="0" r="0" t="16622"/>
          <a:stretch/>
        </p:blipFill>
        <p:spPr>
          <a:xfrm>
            <a:off x="161316" y="6000679"/>
            <a:ext cx="1470689" cy="677709"/>
          </a:xfrm>
          <a:prstGeom prst="rect">
            <a:avLst/>
          </a:prstGeom>
          <a:noFill/>
          <a:ln>
            <a:noFill/>
          </a:ln>
        </p:spPr>
      </p:pic>
      <p:pic>
        <p:nvPicPr>
          <p:cNvPr id="17" name="Google Shape;17;p17"/>
          <p:cNvPicPr preferRelativeResize="0"/>
          <p:nvPr/>
        </p:nvPicPr>
        <p:blipFill rotWithShape="1">
          <a:blip r:embed="rId2">
            <a:alphaModFix/>
          </a:blip>
          <a:srcRect b="0" l="0" r="0" t="0"/>
          <a:stretch/>
        </p:blipFill>
        <p:spPr>
          <a:xfrm>
            <a:off x="1632005" y="5983112"/>
            <a:ext cx="874889" cy="87488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13.jpg"/><Relationship Id="rId6"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0" y="609601"/>
            <a:ext cx="12192000" cy="2308225"/>
          </a:xfrm>
          <a:prstGeom prst="rect">
            <a:avLst/>
          </a:prstGeom>
          <a:noFill/>
          <a:ln>
            <a:noFill/>
          </a:ln>
        </p:spPr>
        <p:txBody>
          <a:bodyPr anchorCtr="0" anchor="ctr" bIns="91425" lIns="640075" spcFirstLastPara="1" rIns="640075" wrap="square" tIns="91425">
            <a:normAutofit/>
          </a:bodyPr>
          <a:lstStyle/>
          <a:p>
            <a:pPr indent="0" lvl="0" marL="0" rtl="0" algn="l">
              <a:spcBef>
                <a:spcPts val="0"/>
              </a:spcBef>
              <a:spcAft>
                <a:spcPts val="0"/>
              </a:spcAft>
              <a:buClr>
                <a:schemeClr val="lt2"/>
              </a:buClr>
              <a:buSzPts val="4000"/>
              <a:buFont typeface="Times New Roman"/>
              <a:buNone/>
            </a:pPr>
            <a:r>
              <a:rPr lang="en-CA">
                <a:latin typeface="Times New Roman"/>
                <a:ea typeface="Times New Roman"/>
                <a:cs typeface="Times New Roman"/>
                <a:sym typeface="Times New Roman"/>
              </a:rPr>
              <a:t>Surface transit bunching: Understanding the determinants and opportunities for real-time prediction</a:t>
            </a:r>
            <a:endParaRPr>
              <a:latin typeface="Times New Roman"/>
              <a:ea typeface="Times New Roman"/>
              <a:cs typeface="Times New Roman"/>
              <a:sym typeface="Times New Roman"/>
            </a:endParaRPr>
          </a:p>
        </p:txBody>
      </p:sp>
      <p:sp>
        <p:nvSpPr>
          <p:cNvPr id="88" name="Google Shape;88;p1"/>
          <p:cNvSpPr txBox="1"/>
          <p:nvPr>
            <p:ph idx="1" type="subTitle"/>
          </p:nvPr>
        </p:nvSpPr>
        <p:spPr>
          <a:xfrm>
            <a:off x="0" y="3508376"/>
            <a:ext cx="12192000" cy="1616075"/>
          </a:xfrm>
          <a:prstGeom prst="rect">
            <a:avLst/>
          </a:prstGeom>
          <a:solidFill>
            <a:srgbClr val="052043"/>
          </a:solidFill>
          <a:ln>
            <a:noFill/>
          </a:ln>
        </p:spPr>
        <p:txBody>
          <a:bodyPr anchorCtr="0" anchor="t" bIns="137150" lIns="640075" spcFirstLastPara="1" rIns="640075" wrap="square" tIns="137150">
            <a:noAutofit/>
          </a:bodyPr>
          <a:lstStyle/>
          <a:p>
            <a:pPr indent="0" lvl="0" marL="0" rtl="0" algn="l">
              <a:spcBef>
                <a:spcPts val="0"/>
              </a:spcBef>
              <a:spcAft>
                <a:spcPts val="0"/>
              </a:spcAft>
              <a:buClr>
                <a:schemeClr val="lt1"/>
              </a:buClr>
              <a:buSzPts val="2000"/>
              <a:buNone/>
            </a:pPr>
            <a:r>
              <a:rPr lang="en-CA" sz="2000">
                <a:latin typeface="Times New Roman"/>
                <a:ea typeface="Times New Roman"/>
                <a:cs typeface="Times New Roman"/>
                <a:sym typeface="Times New Roman"/>
              </a:rPr>
              <a:t>Paula Nguyen, MSc. 		</a:t>
            </a:r>
            <a:endParaRPr/>
          </a:p>
          <a:p>
            <a:pPr indent="0" lvl="0" marL="0" rtl="0" algn="l">
              <a:spcBef>
                <a:spcPts val="400"/>
              </a:spcBef>
              <a:spcAft>
                <a:spcPts val="0"/>
              </a:spcAft>
              <a:buClr>
                <a:schemeClr val="lt1"/>
              </a:buClr>
              <a:buSzPts val="2000"/>
              <a:buNone/>
            </a:pPr>
            <a:r>
              <a:rPr lang="en-CA" sz="2000">
                <a:latin typeface="Times New Roman"/>
                <a:ea typeface="Times New Roman"/>
                <a:cs typeface="Times New Roman"/>
                <a:sym typeface="Times New Roman"/>
              </a:rPr>
              <a:t>Ayatollah Aboudina, PhD. 	</a:t>
            </a:r>
            <a:endParaRPr/>
          </a:p>
          <a:p>
            <a:pPr indent="0" lvl="0" marL="0" rtl="0" algn="l">
              <a:spcBef>
                <a:spcPts val="400"/>
              </a:spcBef>
              <a:spcAft>
                <a:spcPts val="0"/>
              </a:spcAft>
              <a:buClr>
                <a:schemeClr val="lt1"/>
              </a:buClr>
              <a:buSzPts val="2000"/>
              <a:buNone/>
            </a:pPr>
            <a:r>
              <a:rPr lang="en-CA" sz="2000">
                <a:latin typeface="Times New Roman"/>
                <a:ea typeface="Times New Roman"/>
                <a:cs typeface="Times New Roman"/>
                <a:sym typeface="Times New Roman"/>
              </a:rPr>
              <a:t>Ehab Diab, Ph.D.</a:t>
            </a:r>
            <a:endParaRPr sz="2000">
              <a:latin typeface="Times New Roman"/>
              <a:ea typeface="Times New Roman"/>
              <a:cs typeface="Times New Roman"/>
              <a:sym typeface="Times New Roman"/>
            </a:endParaRPr>
          </a:p>
          <a:p>
            <a:pPr indent="0" lvl="0" marL="0" rtl="0" algn="l">
              <a:spcBef>
                <a:spcPts val="400"/>
              </a:spcBef>
              <a:spcAft>
                <a:spcPts val="0"/>
              </a:spcAft>
              <a:buClr>
                <a:schemeClr val="lt1"/>
              </a:buClr>
              <a:buSzPts val="2000"/>
              <a:buNone/>
            </a:pPr>
            <a:r>
              <a:rPr lang="en-CA" sz="2000">
                <a:latin typeface="Times New Roman"/>
                <a:ea typeface="Times New Roman"/>
                <a:cs typeface="Times New Roman"/>
                <a:sym typeface="Times New Roman"/>
              </a:rPr>
              <a:t>Amer Shalaby, Ph.D., P.Eng</a:t>
            </a:r>
            <a:endParaRPr sz="2000">
              <a:latin typeface="Times New Roman"/>
              <a:ea typeface="Times New Roman"/>
              <a:cs typeface="Times New Roman"/>
              <a:sym typeface="Times New Roman"/>
            </a:endParaRPr>
          </a:p>
          <a:p>
            <a:pPr indent="0" lvl="0" marL="0" rtl="0" algn="l">
              <a:spcBef>
                <a:spcPts val="400"/>
              </a:spcBef>
              <a:spcAft>
                <a:spcPts val="0"/>
              </a:spcAft>
              <a:buClr>
                <a:schemeClr val="lt1"/>
              </a:buClr>
              <a:buSzPts val="2000"/>
              <a:buNone/>
            </a:pPr>
            <a:r>
              <a:rPr lang="en-CA" sz="2000">
                <a:latin typeface="Times New Roman"/>
                <a:ea typeface="Times New Roman"/>
                <a:cs typeface="Times New Roman"/>
                <a:sym typeface="Times New Roman"/>
              </a:rPr>
              <a:t>	</a:t>
            </a:r>
            <a:endParaRPr/>
          </a:p>
        </p:txBody>
      </p:sp>
      <p:sp>
        <p:nvSpPr>
          <p:cNvPr id="89" name="Google Shape;89;p1"/>
          <p:cNvSpPr/>
          <p:nvPr/>
        </p:nvSpPr>
        <p:spPr>
          <a:xfrm>
            <a:off x="522026" y="3132785"/>
            <a:ext cx="381380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1800" u="none" cap="none" strike="noStrike">
                <a:solidFill>
                  <a:srgbClr val="1F497D"/>
                </a:solidFill>
                <a:latin typeface="Arial"/>
                <a:ea typeface="Arial"/>
                <a:cs typeface="Arial"/>
                <a:sym typeface="Arial"/>
              </a:rPr>
              <a:t>TAL Research Day  -  July 6</a:t>
            </a:r>
            <a:r>
              <a:rPr b="0" baseline="30000" i="0" lang="en-CA" sz="1800" u="none" cap="none" strike="noStrike">
                <a:solidFill>
                  <a:srgbClr val="1F497D"/>
                </a:solidFill>
                <a:latin typeface="Arial"/>
                <a:ea typeface="Arial"/>
                <a:cs typeface="Arial"/>
                <a:sym typeface="Arial"/>
              </a:rPr>
              <a:t>th</a:t>
            </a:r>
            <a:r>
              <a:rPr b="0" i="0" lang="en-CA" sz="1800" u="none" cap="none" strike="noStrike">
                <a:solidFill>
                  <a:srgbClr val="1F497D"/>
                </a:solidFill>
                <a:latin typeface="Arial"/>
                <a:ea typeface="Arial"/>
                <a:cs typeface="Arial"/>
                <a:sym typeface="Arial"/>
              </a:rPr>
              <a:t> ,2021</a:t>
            </a:r>
            <a:endParaRPr sz="18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Key Findings</a:t>
            </a:r>
            <a:endParaRPr/>
          </a:p>
        </p:txBody>
      </p:sp>
      <p:sp>
        <p:nvSpPr>
          <p:cNvPr id="221" name="Google Shape;221;p10"/>
          <p:cNvSpPr txBox="1"/>
          <p:nvPr/>
        </p:nvSpPr>
        <p:spPr>
          <a:xfrm>
            <a:off x="1981201" y="1178829"/>
            <a:ext cx="9746511" cy="481556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2"/>
              </a:buClr>
              <a:buSzPts val="2400"/>
              <a:buFont typeface="Noto Sans Symbols"/>
              <a:buChar char="▪"/>
            </a:pPr>
            <a:r>
              <a:rPr lang="en-CA" sz="2400">
                <a:solidFill>
                  <a:schemeClr val="lt2"/>
                </a:solidFill>
                <a:latin typeface="Times New Roman"/>
                <a:ea typeface="Times New Roman"/>
                <a:cs typeface="Times New Roman"/>
                <a:sym typeface="Times New Roman"/>
              </a:rPr>
              <a:t>Longer scheduled headways decrease odds to bunching and delay onset of bunching </a:t>
            </a:r>
            <a:endParaRPr/>
          </a:p>
          <a:p>
            <a:pPr indent="-342900" lvl="0" marL="342900" marR="0" rtl="0" algn="l">
              <a:spcBef>
                <a:spcPts val="1200"/>
              </a:spcBef>
              <a:spcAft>
                <a:spcPts val="0"/>
              </a:spcAft>
              <a:buClr>
                <a:schemeClr val="lt2"/>
              </a:buClr>
              <a:buSzPts val="2400"/>
              <a:buFont typeface="Noto Sans Symbols"/>
              <a:buChar char="▪"/>
            </a:pPr>
            <a:r>
              <a:rPr lang="en-CA" sz="2400">
                <a:solidFill>
                  <a:schemeClr val="lt2"/>
                </a:solidFill>
                <a:latin typeface="Times New Roman"/>
                <a:ea typeface="Times New Roman"/>
                <a:cs typeface="Times New Roman"/>
                <a:sym typeface="Times New Roman"/>
              </a:rPr>
              <a:t>Regardless of headway adherence of leading vehicle:</a:t>
            </a:r>
            <a:endParaRPr/>
          </a:p>
          <a:p>
            <a:pPr indent="-342900" lvl="1" marL="800100" marR="0" rtl="0" algn="l">
              <a:spcBef>
                <a:spcPts val="0"/>
              </a:spcBef>
              <a:spcAft>
                <a:spcPts val="0"/>
              </a:spcAft>
              <a:buClr>
                <a:schemeClr val="lt2"/>
              </a:buClr>
              <a:buSzPts val="2400"/>
              <a:buFont typeface="Noto Sans Symbols"/>
              <a:buChar char="▪"/>
            </a:pPr>
            <a:r>
              <a:rPr b="0" i="0" lang="en-CA" sz="2400" u="none" cap="none" strike="noStrike">
                <a:solidFill>
                  <a:schemeClr val="lt2"/>
                </a:solidFill>
                <a:latin typeface="Times New Roman"/>
                <a:ea typeface="Times New Roman"/>
                <a:cs typeface="Times New Roman"/>
                <a:sym typeface="Times New Roman"/>
              </a:rPr>
              <a:t>When the following vehicle has an actual headway that is shorter than the scheduled headway, the odds of bunching is increased </a:t>
            </a:r>
            <a:endParaRPr/>
          </a:p>
          <a:p>
            <a:pPr indent="-342900" lvl="0" marL="342900" marR="0" rtl="0" algn="l">
              <a:spcBef>
                <a:spcPts val="1200"/>
              </a:spcBef>
              <a:spcAft>
                <a:spcPts val="0"/>
              </a:spcAft>
              <a:buClr>
                <a:schemeClr val="lt2"/>
              </a:buClr>
              <a:buSzPts val="2400"/>
              <a:buFont typeface="Noto Sans Symbols"/>
              <a:buChar char="▪"/>
            </a:pPr>
            <a:r>
              <a:rPr lang="en-CA" sz="2400">
                <a:solidFill>
                  <a:schemeClr val="lt2"/>
                </a:solidFill>
                <a:latin typeface="Times New Roman"/>
                <a:ea typeface="Times New Roman"/>
                <a:cs typeface="Times New Roman"/>
                <a:sym typeface="Times New Roman"/>
              </a:rPr>
              <a:t>Odds of bunching are higher in the midday, PM peak, and evening periods </a:t>
            </a:r>
            <a:endParaRPr/>
          </a:p>
          <a:p>
            <a:pPr indent="-342900" lvl="0" marL="342900" marR="0" rtl="0" algn="l">
              <a:spcBef>
                <a:spcPts val="1200"/>
              </a:spcBef>
              <a:spcAft>
                <a:spcPts val="0"/>
              </a:spcAft>
              <a:buClr>
                <a:schemeClr val="lt2"/>
              </a:buClr>
              <a:buSzPts val="2400"/>
              <a:buFont typeface="Noto Sans Symbols"/>
              <a:buChar char="▪"/>
            </a:pPr>
            <a:r>
              <a:rPr lang="en-CA" sz="2400">
                <a:solidFill>
                  <a:schemeClr val="lt2"/>
                </a:solidFill>
                <a:latin typeface="Times New Roman"/>
                <a:ea typeface="Times New Roman"/>
                <a:cs typeface="Times New Roman"/>
                <a:sym typeface="Times New Roman"/>
              </a:rPr>
              <a:t>Short turning is found to be effective in reducing bunching odds</a:t>
            </a:r>
            <a:endParaRPr/>
          </a:p>
        </p:txBody>
      </p:sp>
      <p:pic>
        <p:nvPicPr>
          <p:cNvPr descr="C:\Ehab\Photos\Transit_to_use\IMG_0262.JPG" id="222" name="Google Shape;222;p10"/>
          <p:cNvPicPr preferRelativeResize="0"/>
          <p:nvPr/>
        </p:nvPicPr>
        <p:blipFill rotWithShape="1">
          <a:blip r:embed="rId3">
            <a:alphaModFix/>
          </a:blip>
          <a:srcRect b="44646" l="0" r="0" t="27593"/>
          <a:stretch/>
        </p:blipFill>
        <p:spPr>
          <a:xfrm>
            <a:off x="-1" y="4322472"/>
            <a:ext cx="12178455" cy="2535528"/>
          </a:xfrm>
          <a:prstGeom prst="rect">
            <a:avLst/>
          </a:prstGeom>
          <a:noFill/>
          <a:ln>
            <a:noFill/>
          </a:ln>
        </p:spPr>
      </p:pic>
      <p:sp>
        <p:nvSpPr>
          <p:cNvPr id="223" name="Google Shape;223;p10"/>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
        <p:nvSpPr>
          <p:cNvPr id="224" name="Google Shape;224;p10"/>
          <p:cNvSpPr/>
          <p:nvPr/>
        </p:nvSpPr>
        <p:spPr>
          <a:xfrm>
            <a:off x="1449788" y="6519446"/>
            <a:ext cx="6096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800">
                <a:solidFill>
                  <a:srgbClr val="BFBFBF"/>
                </a:solidFill>
                <a:latin typeface="Arial"/>
                <a:ea typeface="Arial"/>
                <a:cs typeface="Arial"/>
                <a:sym typeface="Arial"/>
              </a:rPr>
              <a:t>Photo source:</a:t>
            </a:r>
            <a:endParaRPr/>
          </a:p>
          <a:p>
            <a:pPr indent="0" lvl="0" marL="0" marR="0" rtl="0" algn="l">
              <a:spcBef>
                <a:spcPts val="0"/>
              </a:spcBef>
              <a:spcAft>
                <a:spcPts val="0"/>
              </a:spcAft>
              <a:buNone/>
            </a:pPr>
            <a:r>
              <a:rPr b="1" lang="en-CA" sz="800">
                <a:solidFill>
                  <a:srgbClr val="BFBFBF"/>
                </a:solidFill>
                <a:latin typeface="Arial"/>
                <a:ea typeface="Arial"/>
                <a:cs typeface="Arial"/>
                <a:sym typeface="Arial"/>
              </a:rPr>
              <a:t>Ehab Diab (Toronto Queen ST West 2016) </a:t>
            </a:r>
            <a:endParaRPr b="1" sz="800">
              <a:solidFill>
                <a:srgbClr val="BFBFB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Key Findings</a:t>
            </a:r>
            <a:endParaRPr/>
          </a:p>
        </p:txBody>
      </p:sp>
      <p:sp>
        <p:nvSpPr>
          <p:cNvPr id="230" name="Google Shape;230;p11"/>
          <p:cNvSpPr txBox="1"/>
          <p:nvPr>
            <p:ph idx="1" type="body"/>
          </p:nvPr>
        </p:nvSpPr>
        <p:spPr>
          <a:xfrm>
            <a:off x="1981201" y="1127120"/>
            <a:ext cx="9677399" cy="472967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A5C"/>
              </a:buClr>
              <a:buSzPts val="2400"/>
              <a:buChar char="▪"/>
            </a:pPr>
            <a:r>
              <a:rPr lang="en-CA" sz="2400">
                <a:solidFill>
                  <a:srgbClr val="002A5C"/>
                </a:solidFill>
                <a:latin typeface="Times New Roman"/>
                <a:ea typeface="Times New Roman"/>
                <a:cs typeface="Times New Roman"/>
                <a:sym typeface="Times New Roman"/>
              </a:rPr>
              <a:t>Different combinations of vehicle types and of stop placements are found to accelerate the time to bunching and increase odds of bunching</a:t>
            </a:r>
            <a:endParaRPr sz="2400">
              <a:latin typeface="Times New Roman"/>
              <a:ea typeface="Times New Roman"/>
              <a:cs typeface="Times New Roman"/>
              <a:sym typeface="Times New Roman"/>
            </a:endParaRPr>
          </a:p>
          <a:p>
            <a:pPr indent="-342900" lvl="0" marL="342900" rtl="0" algn="l">
              <a:spcBef>
                <a:spcPts val="1200"/>
              </a:spcBef>
              <a:spcAft>
                <a:spcPts val="0"/>
              </a:spcAft>
              <a:buClr>
                <a:schemeClr val="lt2"/>
              </a:buClr>
              <a:buSzPts val="2400"/>
              <a:buChar char="▪"/>
            </a:pPr>
            <a:r>
              <a:rPr lang="en-CA" sz="2400">
                <a:latin typeface="Times New Roman"/>
                <a:ea typeface="Times New Roman"/>
                <a:cs typeface="Times New Roman"/>
                <a:sym typeface="Times New Roman"/>
              </a:rPr>
              <a:t>The implementation of TSP delays the onset of bunching</a:t>
            </a:r>
            <a:endParaRPr/>
          </a:p>
          <a:p>
            <a:pPr indent="-342900" lvl="0" marL="342900" rtl="0" algn="l">
              <a:spcBef>
                <a:spcPts val="1200"/>
              </a:spcBef>
              <a:spcAft>
                <a:spcPts val="0"/>
              </a:spcAft>
              <a:buClr>
                <a:schemeClr val="lt2"/>
              </a:buClr>
              <a:buSzPts val="2400"/>
              <a:buChar char="▪"/>
            </a:pPr>
            <a:r>
              <a:rPr lang="en-CA" sz="2400">
                <a:latin typeface="Times New Roman"/>
                <a:ea typeface="Times New Roman"/>
                <a:cs typeface="Times New Roman"/>
                <a:sym typeface="Times New Roman"/>
              </a:rPr>
              <a:t>Number of pedestrian crossings and signalized approaches have been found to accelerate the time to bunching</a:t>
            </a:r>
            <a:endParaRPr sz="2400">
              <a:latin typeface="Times New Roman"/>
              <a:ea typeface="Times New Roman"/>
              <a:cs typeface="Times New Roman"/>
              <a:sym typeface="Times New Roman"/>
            </a:endParaRPr>
          </a:p>
          <a:p>
            <a:pPr indent="-342900" lvl="0" marL="342900" rtl="0" algn="l">
              <a:spcBef>
                <a:spcPts val="1200"/>
              </a:spcBef>
              <a:spcAft>
                <a:spcPts val="0"/>
              </a:spcAft>
              <a:buClr>
                <a:schemeClr val="lt2"/>
              </a:buClr>
              <a:buSzPts val="2400"/>
              <a:buChar char="▪"/>
            </a:pPr>
            <a:r>
              <a:rPr lang="en-CA" sz="2400">
                <a:latin typeface="Times New Roman"/>
                <a:ea typeface="Times New Roman"/>
                <a:cs typeface="Times New Roman"/>
                <a:sym typeface="Times New Roman"/>
              </a:rPr>
              <a:t>Heavy traffic volume delays the onset of bunching (dedicated right of ways will accelerate time to bunching)</a:t>
            </a:r>
            <a:endParaRPr/>
          </a:p>
        </p:txBody>
      </p:sp>
      <p:pic>
        <p:nvPicPr>
          <p:cNvPr descr="C:\Ehab\Photos\Transit_to_use\IMG_0262.JPG" id="231" name="Google Shape;231;p11"/>
          <p:cNvPicPr preferRelativeResize="0"/>
          <p:nvPr/>
        </p:nvPicPr>
        <p:blipFill rotWithShape="1">
          <a:blip r:embed="rId3">
            <a:alphaModFix/>
          </a:blip>
          <a:srcRect b="44646" l="0" r="0" t="27593"/>
          <a:stretch/>
        </p:blipFill>
        <p:spPr>
          <a:xfrm>
            <a:off x="-1" y="4322472"/>
            <a:ext cx="12178455" cy="2535528"/>
          </a:xfrm>
          <a:prstGeom prst="rect">
            <a:avLst/>
          </a:prstGeom>
          <a:noFill/>
          <a:ln>
            <a:noFill/>
          </a:ln>
        </p:spPr>
      </p:pic>
      <p:sp>
        <p:nvSpPr>
          <p:cNvPr id="232" name="Google Shape;232;p11"/>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
        <p:nvSpPr>
          <p:cNvPr id="233" name="Google Shape;233;p11"/>
          <p:cNvSpPr/>
          <p:nvPr/>
        </p:nvSpPr>
        <p:spPr>
          <a:xfrm>
            <a:off x="1449788" y="6519446"/>
            <a:ext cx="60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600">
                <a:solidFill>
                  <a:srgbClr val="BFBFBF"/>
                </a:solidFill>
                <a:latin typeface="Arial"/>
                <a:ea typeface="Arial"/>
                <a:cs typeface="Arial"/>
                <a:sym typeface="Arial"/>
              </a:rPr>
              <a:t>Photo source:</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Ehab Diab (Toronto Queen ST West 2016) </a:t>
            </a:r>
            <a:endParaRPr b="1" sz="600">
              <a:solidFill>
                <a:srgbClr val="BFBFB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nvSpPr>
        <p:spPr>
          <a:xfrm>
            <a:off x="915573" y="1232457"/>
            <a:ext cx="7358631" cy="2692772"/>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lang="en-CA" sz="3200">
                <a:solidFill>
                  <a:schemeClr val="lt2"/>
                </a:solidFill>
                <a:latin typeface="Calibri"/>
                <a:ea typeface="Calibri"/>
                <a:cs typeface="Calibri"/>
                <a:sym typeface="Calibri"/>
              </a:rPr>
              <a:t>Real-time prediction of bunching</a:t>
            </a:r>
            <a:endParaRPr b="1" sz="3200">
              <a:solidFill>
                <a:schemeClr val="lt2"/>
              </a:solidFill>
              <a:latin typeface="Calibri"/>
              <a:ea typeface="Calibri"/>
              <a:cs typeface="Calibri"/>
              <a:sym typeface="Calibri"/>
            </a:endParaRPr>
          </a:p>
        </p:txBody>
      </p:sp>
      <p:sp>
        <p:nvSpPr>
          <p:cNvPr id="239" name="Google Shape;239;p12"/>
          <p:cNvSpPr txBox="1"/>
          <p:nvPr/>
        </p:nvSpPr>
        <p:spPr>
          <a:xfrm>
            <a:off x="2345871" y="4058561"/>
            <a:ext cx="8693186" cy="1197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Aboudina, A., Diab, E. &amp; Shalaby, A. (2021). Predictive analytics of streetcar bunching occurrence time for real-time applications. </a:t>
            </a:r>
            <a:r>
              <a:rPr i="1" lang="en-CA" sz="1800">
                <a:solidFill>
                  <a:schemeClr val="dk1"/>
                </a:solidFill>
                <a:latin typeface="Arial"/>
                <a:ea typeface="Arial"/>
                <a:cs typeface="Arial"/>
                <a:sym typeface="Arial"/>
              </a:rPr>
              <a:t>Transportation Research Record: Journal of the Transportation Research Board.</a:t>
            </a:r>
            <a:endParaRPr sz="1800">
              <a:solidFill>
                <a:schemeClr val="dk1"/>
              </a:solidFill>
              <a:latin typeface="Arial"/>
              <a:ea typeface="Arial"/>
              <a:cs typeface="Arial"/>
              <a:sym typeface="Arial"/>
            </a:endParaRPr>
          </a:p>
        </p:txBody>
      </p:sp>
      <p:sp>
        <p:nvSpPr>
          <p:cNvPr id="240" name="Google Shape;240;p12"/>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800"/>
              <a:buFont typeface="Calibri"/>
              <a:buNone/>
            </a:pPr>
            <a:r>
              <a:t/>
            </a:r>
            <a:endParaRPr/>
          </a:p>
        </p:txBody>
      </p:sp>
      <p:sp>
        <p:nvSpPr>
          <p:cNvPr id="241" name="Google Shape;241;p12"/>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Objectives and Methods</a:t>
            </a:r>
            <a:endParaRPr b="1"/>
          </a:p>
        </p:txBody>
      </p:sp>
      <p:sp>
        <p:nvSpPr>
          <p:cNvPr id="248" name="Google Shape;248;p13"/>
          <p:cNvSpPr txBox="1"/>
          <p:nvPr>
            <p:ph idx="1" type="body"/>
          </p:nvPr>
        </p:nvSpPr>
        <p:spPr>
          <a:xfrm>
            <a:off x="1041621" y="1355724"/>
            <a:ext cx="10566179" cy="4740275"/>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2"/>
              </a:buClr>
              <a:buSzPts val="3000"/>
              <a:buChar char="▪"/>
            </a:pPr>
            <a:r>
              <a:rPr lang="en-CA">
                <a:latin typeface="Times New Roman"/>
                <a:ea typeface="Times New Roman"/>
                <a:cs typeface="Times New Roman"/>
                <a:sym typeface="Times New Roman"/>
              </a:rPr>
              <a:t>Developing a real-time model to predict the time from the instant the streetcar leaves its route terminal, or any early stop along the route, to the instant it first catches up with the leading vehicle </a:t>
            </a:r>
            <a:endParaRPr>
              <a:latin typeface="Times New Roman"/>
              <a:ea typeface="Times New Roman"/>
              <a:cs typeface="Times New Roman"/>
              <a:sym typeface="Times New Roman"/>
            </a:endParaRPr>
          </a:p>
          <a:p>
            <a:pPr indent="-152400" lvl="0" marL="342900" rtl="0" algn="l">
              <a:spcBef>
                <a:spcPts val="600"/>
              </a:spcBef>
              <a:spcAft>
                <a:spcPts val="0"/>
              </a:spcAft>
              <a:buClr>
                <a:schemeClr val="lt2"/>
              </a:buClr>
              <a:buSzPts val="3000"/>
              <a:buNone/>
            </a:pPr>
            <a:r>
              <a:t/>
            </a:r>
            <a:endParaRPr>
              <a:latin typeface="Times New Roman"/>
              <a:ea typeface="Times New Roman"/>
              <a:cs typeface="Times New Roman"/>
              <a:sym typeface="Times New Roman"/>
            </a:endParaRPr>
          </a:p>
          <a:p>
            <a:pPr indent="-342900" lvl="0" marL="342900" rtl="0" algn="l">
              <a:spcBef>
                <a:spcPts val="600"/>
              </a:spcBef>
              <a:spcAft>
                <a:spcPts val="0"/>
              </a:spcAft>
              <a:buClr>
                <a:schemeClr val="lt2"/>
              </a:buClr>
              <a:buSzPts val="3000"/>
              <a:buChar char="▪"/>
            </a:pPr>
            <a:r>
              <a:rPr lang="en-CA">
                <a:latin typeface="Times New Roman"/>
                <a:ea typeface="Times New Roman"/>
                <a:cs typeface="Times New Roman"/>
                <a:sym typeface="Times New Roman"/>
              </a:rPr>
              <a:t>Methodology</a:t>
            </a:r>
            <a:endParaRPr/>
          </a:p>
          <a:p>
            <a:pPr indent="-285750" lvl="1" marL="742950" rtl="0" algn="l">
              <a:spcBef>
                <a:spcPts val="560"/>
              </a:spcBef>
              <a:spcAft>
                <a:spcPts val="0"/>
              </a:spcAft>
              <a:buClr>
                <a:schemeClr val="lt2"/>
              </a:buClr>
              <a:buSzPts val="2800"/>
              <a:buChar char="–"/>
            </a:pPr>
            <a:r>
              <a:rPr lang="en-CA">
                <a:latin typeface="Times New Roman"/>
                <a:ea typeface="Times New Roman"/>
                <a:cs typeface="Times New Roman"/>
                <a:sym typeface="Times New Roman"/>
              </a:rPr>
              <a:t>AVL data for Route 506 Carlton for March and April, 2017</a:t>
            </a:r>
            <a:endParaRPr/>
          </a:p>
          <a:p>
            <a:pPr indent="-285750" lvl="1" marL="742950" rtl="0" algn="l">
              <a:spcBef>
                <a:spcPts val="560"/>
              </a:spcBef>
              <a:spcAft>
                <a:spcPts val="0"/>
              </a:spcAft>
              <a:buClr>
                <a:schemeClr val="lt2"/>
              </a:buClr>
              <a:buSzPts val="2800"/>
              <a:buChar char="–"/>
            </a:pPr>
            <a:r>
              <a:rPr lang="en-CA">
                <a:latin typeface="Times New Roman"/>
                <a:ea typeface="Times New Roman"/>
                <a:cs typeface="Times New Roman"/>
                <a:sym typeface="Times New Roman"/>
              </a:rPr>
              <a:t>Using Kalman Filtering (KF) model</a:t>
            </a:r>
            <a:endParaRPr/>
          </a:p>
          <a:p>
            <a:pPr indent="-228600" lvl="2" marL="1143000" rtl="0" algn="l">
              <a:spcBef>
                <a:spcPts val="520"/>
              </a:spcBef>
              <a:spcAft>
                <a:spcPts val="0"/>
              </a:spcAft>
              <a:buClr>
                <a:schemeClr val="lt2"/>
              </a:buClr>
              <a:buSzPts val="2600"/>
              <a:buChar char="•"/>
            </a:pPr>
            <a:r>
              <a:rPr lang="en-CA" sz="2600">
                <a:latin typeface="Times New Roman"/>
                <a:ea typeface="Times New Roman"/>
                <a:cs typeface="Times New Roman"/>
                <a:sym typeface="Times New Roman"/>
              </a:rPr>
              <a:t>The observed travel times for the same trip in previous days of the same type, and the observed travel times of leading trips on the route during the same day</a:t>
            </a:r>
            <a:endParaRPr>
              <a:latin typeface="Times New Roman"/>
              <a:ea typeface="Times New Roman"/>
              <a:cs typeface="Times New Roman"/>
              <a:sym typeface="Times New Roman"/>
            </a:endParaRPr>
          </a:p>
          <a:p>
            <a:pPr indent="-107950" lvl="1" marL="742950" rtl="0" algn="l">
              <a:spcBef>
                <a:spcPts val="560"/>
              </a:spcBef>
              <a:spcAft>
                <a:spcPts val="0"/>
              </a:spcAft>
              <a:buClr>
                <a:schemeClr val="lt2"/>
              </a:buClr>
              <a:buSzPts val="2800"/>
              <a:buNone/>
            </a:pPr>
            <a:r>
              <a:t/>
            </a:r>
            <a:endParaRPr>
              <a:solidFill>
                <a:schemeClr val="dk1"/>
              </a:solidFill>
              <a:latin typeface="Times New Roman"/>
              <a:ea typeface="Times New Roman"/>
              <a:cs typeface="Times New Roman"/>
              <a:sym typeface="Times New Roman"/>
            </a:endParaRPr>
          </a:p>
          <a:p>
            <a:pPr indent="-107950" lvl="1" marL="742950" rtl="0" algn="l">
              <a:spcBef>
                <a:spcPts val="560"/>
              </a:spcBef>
              <a:spcAft>
                <a:spcPts val="0"/>
              </a:spcAft>
              <a:buClr>
                <a:schemeClr val="lt2"/>
              </a:buClr>
              <a:buSzPts val="2800"/>
              <a:buNone/>
            </a:pPr>
            <a:r>
              <a:t/>
            </a:r>
            <a:endParaRPr>
              <a:latin typeface="Times New Roman"/>
              <a:ea typeface="Times New Roman"/>
              <a:cs typeface="Times New Roman"/>
              <a:sym typeface="Times New Roman"/>
            </a:endParaRPr>
          </a:p>
        </p:txBody>
      </p:sp>
      <p:sp>
        <p:nvSpPr>
          <p:cNvPr id="249" name="Google Shape;249;p13"/>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50" name="Google Shape;250;p13"/>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idx="1" type="body"/>
          </p:nvPr>
        </p:nvSpPr>
        <p:spPr>
          <a:xfrm>
            <a:off x="1041620" y="1355725"/>
            <a:ext cx="10566179" cy="42354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2"/>
              </a:buClr>
              <a:buSzPts val="3000"/>
              <a:buChar char="▪"/>
            </a:pPr>
            <a:r>
              <a:rPr lang="en-CA">
                <a:latin typeface="Times New Roman"/>
                <a:ea typeface="Times New Roman"/>
                <a:cs typeface="Times New Roman"/>
                <a:sym typeface="Times New Roman"/>
              </a:rPr>
              <a:t>The model provides good prediction quality given that it relies only on the real-time AVL data</a:t>
            </a:r>
            <a:endParaRPr/>
          </a:p>
          <a:p>
            <a:pPr indent="-285750" lvl="1" marL="742950" rtl="0" algn="l">
              <a:spcBef>
                <a:spcPts val="560"/>
              </a:spcBef>
              <a:spcAft>
                <a:spcPts val="0"/>
              </a:spcAft>
              <a:buClr>
                <a:schemeClr val="lt2"/>
              </a:buClr>
              <a:buSzPts val="2800"/>
              <a:buChar char="–"/>
            </a:pPr>
            <a:r>
              <a:rPr lang="en-CA">
                <a:latin typeface="Times New Roman"/>
                <a:ea typeface="Times New Roman"/>
                <a:cs typeface="Times New Roman"/>
                <a:sym typeface="Times New Roman"/>
              </a:rPr>
              <a:t>Prediction accuracy improves as the transit vehicle travels away from the terminal. </a:t>
            </a:r>
            <a:endParaRPr/>
          </a:p>
          <a:p>
            <a:pPr indent="-342900" lvl="0" marL="342900" rtl="0" algn="l">
              <a:spcBef>
                <a:spcPts val="600"/>
              </a:spcBef>
              <a:spcAft>
                <a:spcPts val="0"/>
              </a:spcAft>
              <a:buClr>
                <a:schemeClr val="lt2"/>
              </a:buClr>
              <a:buSzPts val="3000"/>
              <a:buChar char="▪"/>
            </a:pPr>
            <a:r>
              <a:rPr lang="en-CA">
                <a:latin typeface="Times New Roman"/>
                <a:ea typeface="Times New Roman"/>
                <a:cs typeface="Times New Roman"/>
                <a:sym typeface="Times New Roman"/>
              </a:rPr>
              <a:t>Increasing 𝑁_𝐷𝑎𝑦𝑠 beyond 6 days and/or increasing 𝑁_𝑇𝑟𝑖𝑝𝑠 beyond 7 or 10 trips might increase the prediction error.</a:t>
            </a:r>
            <a:endParaRPr/>
          </a:p>
          <a:p>
            <a:pPr indent="-152400" lvl="0" marL="342900" rtl="0" algn="l">
              <a:spcBef>
                <a:spcPts val="600"/>
              </a:spcBef>
              <a:spcAft>
                <a:spcPts val="0"/>
              </a:spcAft>
              <a:buClr>
                <a:schemeClr val="lt2"/>
              </a:buClr>
              <a:buSzPts val="3000"/>
              <a:buNone/>
            </a:pPr>
            <a:r>
              <a:t/>
            </a:r>
            <a:endParaRPr>
              <a:latin typeface="Times New Roman"/>
              <a:ea typeface="Times New Roman"/>
              <a:cs typeface="Times New Roman"/>
              <a:sym typeface="Times New Roman"/>
            </a:endParaRPr>
          </a:p>
          <a:p>
            <a:pPr indent="-152400" lvl="0" marL="342900" rtl="0" algn="l">
              <a:spcBef>
                <a:spcPts val="600"/>
              </a:spcBef>
              <a:spcAft>
                <a:spcPts val="0"/>
              </a:spcAft>
              <a:buClr>
                <a:schemeClr val="lt2"/>
              </a:buClr>
              <a:buSzPts val="3000"/>
              <a:buNone/>
            </a:pPr>
            <a:r>
              <a:t/>
            </a:r>
            <a:endParaRPr>
              <a:latin typeface="Times New Roman"/>
              <a:ea typeface="Times New Roman"/>
              <a:cs typeface="Times New Roman"/>
              <a:sym typeface="Times New Roman"/>
            </a:endParaRPr>
          </a:p>
          <a:p>
            <a:pPr indent="-152400" lvl="0" marL="342900" rtl="0" algn="l">
              <a:spcBef>
                <a:spcPts val="600"/>
              </a:spcBef>
              <a:spcAft>
                <a:spcPts val="0"/>
              </a:spcAft>
              <a:buClr>
                <a:schemeClr val="lt2"/>
              </a:buClr>
              <a:buSzPts val="3000"/>
              <a:buNone/>
            </a:pPr>
            <a:r>
              <a:t/>
            </a:r>
            <a:endParaRPr>
              <a:latin typeface="Times New Roman"/>
              <a:ea typeface="Times New Roman"/>
              <a:cs typeface="Times New Roman"/>
              <a:sym typeface="Times New Roman"/>
            </a:endParaRPr>
          </a:p>
          <a:p>
            <a:pPr indent="-152400" lvl="0" marL="342900" rtl="0" algn="l">
              <a:spcBef>
                <a:spcPts val="600"/>
              </a:spcBef>
              <a:spcAft>
                <a:spcPts val="0"/>
              </a:spcAft>
              <a:buClr>
                <a:schemeClr val="lt2"/>
              </a:buClr>
              <a:buSzPts val="3000"/>
              <a:buNone/>
            </a:pPr>
            <a:r>
              <a:t/>
            </a:r>
            <a:endParaRPr>
              <a:latin typeface="Times New Roman"/>
              <a:ea typeface="Times New Roman"/>
              <a:cs typeface="Times New Roman"/>
              <a:sym typeface="Times New Roman"/>
            </a:endParaRPr>
          </a:p>
        </p:txBody>
      </p:sp>
      <p:sp>
        <p:nvSpPr>
          <p:cNvPr id="257" name="Google Shape;257;p14"/>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Key Findings</a:t>
            </a:r>
            <a:endParaRPr b="1"/>
          </a:p>
        </p:txBody>
      </p:sp>
      <p:sp>
        <p:nvSpPr>
          <p:cNvPr id="258" name="Google Shape;258;p14"/>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59" name="Google Shape;259;p14"/>
          <p:cNvSpPr/>
          <p:nvPr/>
        </p:nvSpPr>
        <p:spPr>
          <a:xfrm>
            <a:off x="9171621" y="6421874"/>
            <a:ext cx="302037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CA" sz="1600">
                <a:solidFill>
                  <a:srgbClr val="BFBFBF"/>
                </a:solidFill>
                <a:latin typeface="Times New Roman"/>
                <a:ea typeface="Times New Roman"/>
                <a:cs typeface="Times New Roman"/>
                <a:sym typeface="Times New Roman"/>
              </a:rPr>
              <a:t>Aboudina, Diab &amp; Shalaby (2021)</a:t>
            </a:r>
            <a:endParaRPr sz="1600">
              <a:solidFill>
                <a:srgbClr val="BFBFBF"/>
              </a:solidFill>
              <a:latin typeface="Times New Roman"/>
              <a:ea typeface="Times New Roman"/>
              <a:cs typeface="Times New Roman"/>
              <a:sym typeface="Times New Roman"/>
            </a:endParaRPr>
          </a:p>
        </p:txBody>
      </p:sp>
      <p:pic>
        <p:nvPicPr>
          <p:cNvPr descr="C:\Ehab\Photos\Transit_to_use\IMG_0262.JPG" id="260" name="Google Shape;260;p14"/>
          <p:cNvPicPr preferRelativeResize="0"/>
          <p:nvPr/>
        </p:nvPicPr>
        <p:blipFill rotWithShape="1">
          <a:blip r:embed="rId3">
            <a:alphaModFix/>
          </a:blip>
          <a:srcRect b="44646" l="0" r="0" t="27593"/>
          <a:stretch/>
        </p:blipFill>
        <p:spPr>
          <a:xfrm>
            <a:off x="-1" y="4322472"/>
            <a:ext cx="12178455" cy="2535528"/>
          </a:xfrm>
          <a:prstGeom prst="rect">
            <a:avLst/>
          </a:prstGeom>
          <a:noFill/>
          <a:ln>
            <a:noFill/>
          </a:ln>
        </p:spPr>
      </p:pic>
      <p:sp>
        <p:nvSpPr>
          <p:cNvPr id="261" name="Google Shape;261;p14"/>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
        <p:nvSpPr>
          <p:cNvPr id="262" name="Google Shape;262;p14"/>
          <p:cNvSpPr/>
          <p:nvPr/>
        </p:nvSpPr>
        <p:spPr>
          <a:xfrm>
            <a:off x="1449788" y="6519446"/>
            <a:ext cx="60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600">
                <a:solidFill>
                  <a:srgbClr val="BFBFBF"/>
                </a:solidFill>
                <a:latin typeface="Arial"/>
                <a:ea typeface="Arial"/>
                <a:cs typeface="Arial"/>
                <a:sym typeface="Arial"/>
              </a:rPr>
              <a:t>Photo source:</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Ehab Diab (Toronto Queen ST West 2016) </a:t>
            </a:r>
            <a:endParaRPr b="1" sz="600">
              <a:solidFill>
                <a:srgbClr val="BFBFB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Acknowledgements</a:t>
            </a:r>
            <a:endParaRPr b="1">
              <a:latin typeface="Times New Roman"/>
              <a:ea typeface="Times New Roman"/>
              <a:cs typeface="Times New Roman"/>
              <a:sym typeface="Times New Roman"/>
            </a:endParaRPr>
          </a:p>
        </p:txBody>
      </p:sp>
      <p:sp>
        <p:nvSpPr>
          <p:cNvPr id="269" name="Google Shape;269;p15"/>
          <p:cNvSpPr txBox="1"/>
          <p:nvPr>
            <p:ph idx="1" type="body"/>
          </p:nvPr>
        </p:nvSpPr>
        <p:spPr>
          <a:xfrm>
            <a:off x="609600" y="1355725"/>
            <a:ext cx="10998200" cy="4235450"/>
          </a:xfrm>
          <a:prstGeom prst="rect">
            <a:avLst/>
          </a:prstGeom>
          <a:noFill/>
          <a:ln>
            <a:noFill/>
          </a:ln>
        </p:spPr>
        <p:txBody>
          <a:bodyPr anchorCtr="0" anchor="t" bIns="45700" lIns="91425" spcFirstLastPara="1" rIns="91425" wrap="square" tIns="45700">
            <a:normAutofit/>
          </a:bodyPr>
          <a:lstStyle/>
          <a:p>
            <a:pPr indent="-152400" lvl="0" marL="342900" rtl="0" algn="l">
              <a:spcBef>
                <a:spcPts val="0"/>
              </a:spcBef>
              <a:spcAft>
                <a:spcPts val="0"/>
              </a:spcAft>
              <a:buClr>
                <a:schemeClr val="lt2"/>
              </a:buClr>
              <a:buSzPts val="3000"/>
              <a:buNone/>
            </a:pPr>
            <a:r>
              <a:t/>
            </a:r>
            <a:endParaRPr/>
          </a:p>
        </p:txBody>
      </p:sp>
      <p:sp>
        <p:nvSpPr>
          <p:cNvPr id="270" name="Google Shape;270;p15"/>
          <p:cNvSpPr txBox="1"/>
          <p:nvPr>
            <p:ph idx="11" type="ftr"/>
          </p:nvPr>
        </p:nvSpPr>
        <p:spPr>
          <a:xfrm>
            <a:off x="6327622" y="5527012"/>
            <a:ext cx="5398084"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descr="Ontario Research Fund - Research Excellence | Indigenous Workways |  University of Waterloo" id="271" name="Google Shape;271;p15"/>
          <p:cNvPicPr preferRelativeResize="0"/>
          <p:nvPr/>
        </p:nvPicPr>
        <p:blipFill rotWithShape="1">
          <a:blip r:embed="rId3">
            <a:alphaModFix/>
          </a:blip>
          <a:srcRect b="0" l="0" r="0" t="0"/>
          <a:stretch/>
        </p:blipFill>
        <p:spPr>
          <a:xfrm>
            <a:off x="1482570" y="1930399"/>
            <a:ext cx="2971800" cy="1543051"/>
          </a:xfrm>
          <a:prstGeom prst="rect">
            <a:avLst/>
          </a:prstGeom>
          <a:noFill/>
          <a:ln>
            <a:noFill/>
          </a:ln>
        </p:spPr>
      </p:pic>
      <p:pic>
        <p:nvPicPr>
          <p:cNvPr descr="File:TTC.svg - Wikimedia Commons" id="272" name="Google Shape;272;p15"/>
          <p:cNvPicPr preferRelativeResize="0"/>
          <p:nvPr/>
        </p:nvPicPr>
        <p:blipFill rotWithShape="1">
          <a:blip r:embed="rId4">
            <a:alphaModFix/>
          </a:blip>
          <a:srcRect b="0" l="0" r="0" t="0"/>
          <a:stretch/>
        </p:blipFill>
        <p:spPr>
          <a:xfrm>
            <a:off x="6247536" y="1917806"/>
            <a:ext cx="3071130" cy="1204459"/>
          </a:xfrm>
          <a:prstGeom prst="rect">
            <a:avLst/>
          </a:prstGeom>
          <a:noFill/>
          <a:ln>
            <a:noFill/>
          </a:ln>
        </p:spPr>
      </p:pic>
      <p:pic>
        <p:nvPicPr>
          <p:cNvPr descr="http://mpml.mie.utoronto.ca/lab/wp-content/uploads/2018/03/logo_nserc.jpg" id="273" name="Google Shape;273;p15"/>
          <p:cNvPicPr preferRelativeResize="0"/>
          <p:nvPr/>
        </p:nvPicPr>
        <p:blipFill rotWithShape="1">
          <a:blip r:embed="rId5">
            <a:alphaModFix/>
          </a:blip>
          <a:srcRect b="0" l="0" r="0" t="0"/>
          <a:stretch/>
        </p:blipFill>
        <p:spPr>
          <a:xfrm>
            <a:off x="1315300" y="3883839"/>
            <a:ext cx="3797631" cy="1535654"/>
          </a:xfrm>
          <a:prstGeom prst="rect">
            <a:avLst/>
          </a:prstGeom>
          <a:noFill/>
          <a:ln>
            <a:noFill/>
          </a:ln>
        </p:spPr>
      </p:pic>
      <p:pic>
        <p:nvPicPr>
          <p:cNvPr descr="CIMA+ | Environmental Science &amp;amp; Engineering Magazine" id="274" name="Google Shape;274;p15"/>
          <p:cNvPicPr preferRelativeResize="0"/>
          <p:nvPr/>
        </p:nvPicPr>
        <p:blipFill rotWithShape="1">
          <a:blip r:embed="rId6">
            <a:alphaModFix/>
          </a:blip>
          <a:srcRect b="0" l="0" r="0" t="0"/>
          <a:stretch/>
        </p:blipFill>
        <p:spPr>
          <a:xfrm>
            <a:off x="5928247" y="3563764"/>
            <a:ext cx="3703226" cy="16997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6"/>
          <p:cNvSpPr txBox="1"/>
          <p:nvPr>
            <p:ph type="title"/>
          </p:nvPr>
        </p:nvSpPr>
        <p:spPr>
          <a:xfrm>
            <a:off x="806067" y="2698248"/>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4400"/>
              <a:buFont typeface="Times New Roman"/>
              <a:buNone/>
            </a:pPr>
            <a:r>
              <a:rPr b="1" lang="en-CA" sz="4400">
                <a:latin typeface="Times New Roman"/>
                <a:ea typeface="Times New Roman"/>
                <a:cs typeface="Times New Roman"/>
                <a:sym typeface="Times New Roman"/>
              </a:rPr>
              <a:t>Thank you!</a:t>
            </a:r>
            <a:endParaRPr b="1" sz="4400">
              <a:latin typeface="Times New Roman"/>
              <a:ea typeface="Times New Roman"/>
              <a:cs typeface="Times New Roman"/>
              <a:sym typeface="Times New Roman"/>
            </a:endParaRPr>
          </a:p>
        </p:txBody>
      </p:sp>
      <p:sp>
        <p:nvSpPr>
          <p:cNvPr id="281" name="Google Shape;281;p16"/>
          <p:cNvSpPr txBox="1"/>
          <p:nvPr>
            <p:ph idx="11" type="ftr"/>
          </p:nvPr>
        </p:nvSpPr>
        <p:spPr>
          <a:xfrm>
            <a:off x="3611538" y="6313263"/>
            <a:ext cx="4827135"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282" name="Google Shape;282;p16"/>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Introduction</a:t>
            </a:r>
            <a:endParaRPr/>
          </a:p>
        </p:txBody>
      </p:sp>
      <p:sp>
        <p:nvSpPr>
          <p:cNvPr id="96" name="Google Shape;96;p2"/>
          <p:cNvSpPr txBox="1"/>
          <p:nvPr>
            <p:ph idx="12" type="sldNum"/>
          </p:nvPr>
        </p:nvSpPr>
        <p:spPr>
          <a:xfrm>
            <a:off x="10656051" y="6313263"/>
            <a:ext cx="92634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CA">
                <a:solidFill>
                  <a:srgbClr val="BFBFBF"/>
                </a:solidFill>
              </a:rPr>
              <a:t>‹#›</a:t>
            </a:fld>
            <a:endParaRPr>
              <a:solidFill>
                <a:srgbClr val="BFBFBF"/>
              </a:solidFill>
            </a:endParaRPr>
          </a:p>
        </p:txBody>
      </p:sp>
      <p:sp>
        <p:nvSpPr>
          <p:cNvPr id="97" name="Google Shape;97;p2"/>
          <p:cNvSpPr txBox="1"/>
          <p:nvPr>
            <p:ph idx="1" type="body"/>
          </p:nvPr>
        </p:nvSpPr>
        <p:spPr>
          <a:xfrm>
            <a:off x="609600" y="1271808"/>
            <a:ext cx="10972800" cy="4684492"/>
          </a:xfrm>
          <a:prstGeom prst="rect">
            <a:avLst/>
          </a:prstGeom>
          <a:noFill/>
          <a:ln>
            <a:noFill/>
          </a:ln>
        </p:spPr>
        <p:txBody>
          <a:bodyPr anchorCtr="0" anchor="t" bIns="45700" lIns="91425" spcFirstLastPara="1" rIns="91425" wrap="square" tIns="45700">
            <a:normAutofit/>
          </a:bodyPr>
          <a:lstStyle/>
          <a:p>
            <a:pPr indent="-152400" lvl="0" marL="342900" rtl="0" algn="l">
              <a:spcBef>
                <a:spcPts val="0"/>
              </a:spcBef>
              <a:spcAft>
                <a:spcPts val="0"/>
              </a:spcAft>
              <a:buClr>
                <a:schemeClr val="lt2"/>
              </a:buClr>
              <a:buSzPts val="3000"/>
              <a:buNone/>
            </a:pPr>
            <a:r>
              <a:t/>
            </a:r>
            <a:endParaRPr/>
          </a:p>
        </p:txBody>
      </p:sp>
      <p:pic>
        <p:nvPicPr>
          <p:cNvPr id="98" name="Google Shape;98;p2"/>
          <p:cNvPicPr preferRelativeResize="0"/>
          <p:nvPr/>
        </p:nvPicPr>
        <p:blipFill rotWithShape="1">
          <a:blip r:embed="rId3">
            <a:alphaModFix/>
          </a:blip>
          <a:srcRect b="33582" l="15579" r="16736" t="21937"/>
          <a:stretch/>
        </p:blipFill>
        <p:spPr>
          <a:xfrm>
            <a:off x="5425096" y="196836"/>
            <a:ext cx="6027153" cy="2228055"/>
          </a:xfrm>
          <a:prstGeom prst="rect">
            <a:avLst/>
          </a:prstGeom>
          <a:noFill/>
          <a:ln>
            <a:noFill/>
          </a:ln>
        </p:spPr>
      </p:pic>
      <p:pic>
        <p:nvPicPr>
          <p:cNvPr id="99" name="Google Shape;99;p2"/>
          <p:cNvPicPr preferRelativeResize="0"/>
          <p:nvPr/>
        </p:nvPicPr>
        <p:blipFill rotWithShape="1">
          <a:blip r:embed="rId4">
            <a:alphaModFix/>
          </a:blip>
          <a:srcRect b="40057" l="12667" r="41238" t="15916"/>
          <a:stretch/>
        </p:blipFill>
        <p:spPr>
          <a:xfrm>
            <a:off x="5425096" y="2631995"/>
            <a:ext cx="6027153" cy="3238121"/>
          </a:xfrm>
          <a:prstGeom prst="rect">
            <a:avLst/>
          </a:prstGeom>
          <a:noFill/>
          <a:ln>
            <a:noFill/>
          </a:ln>
        </p:spPr>
      </p:pic>
      <p:pic>
        <p:nvPicPr>
          <p:cNvPr id="100" name="Google Shape;100;p2"/>
          <p:cNvPicPr preferRelativeResize="0"/>
          <p:nvPr/>
        </p:nvPicPr>
        <p:blipFill rotWithShape="1">
          <a:blip r:embed="rId5">
            <a:alphaModFix/>
          </a:blip>
          <a:srcRect b="10000" l="21839" r="40525" t="22550"/>
          <a:stretch/>
        </p:blipFill>
        <p:spPr>
          <a:xfrm>
            <a:off x="820026" y="1357991"/>
            <a:ext cx="4475747" cy="4512125"/>
          </a:xfrm>
          <a:prstGeom prst="rect">
            <a:avLst/>
          </a:prstGeom>
          <a:noFill/>
          <a:ln>
            <a:noFill/>
          </a:ln>
        </p:spPr>
      </p:pic>
      <p:sp>
        <p:nvSpPr>
          <p:cNvPr id="101" name="Google Shape;101;p2"/>
          <p:cNvSpPr txBox="1"/>
          <p:nvPr/>
        </p:nvSpPr>
        <p:spPr>
          <a:xfrm>
            <a:off x="2821257" y="6255195"/>
            <a:ext cx="863099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600">
                <a:solidFill>
                  <a:srgbClr val="BFBFBF"/>
                </a:solidFill>
                <a:latin typeface="Arial"/>
                <a:ea typeface="Arial"/>
                <a:cs typeface="Arial"/>
                <a:sym typeface="Arial"/>
              </a:rPr>
              <a:t>Photo sources: </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“Bus bunching on major routes calls for new approach from TransLink” by M. Henricksen at al. (www.straight.com/news/bus-bunching-major-routes-calls-new-approach-translink)</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“The Pulse: Bus bunching the problem for North York riders” by B. Platt (www.thestar.com/news/gta/2014/07/29/the_pulse_bus_bunching_the_problem_for_north_york_riders.html)</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“On NYC’S choices and the struggles with bus bunching” by B. Kabak (www. secondavenuesagas.com/2016/01/04/on-nycs-choices-and-the-struggles-with-bus-bunching/)</a:t>
            </a:r>
            <a:endParaRPr b="1" sz="600">
              <a:solidFill>
                <a:srgbClr val="BFBFBF"/>
              </a:solidFill>
              <a:latin typeface="Arial"/>
              <a:ea typeface="Arial"/>
              <a:cs typeface="Arial"/>
              <a:sym typeface="Arial"/>
            </a:endParaRPr>
          </a:p>
          <a:p>
            <a:pPr indent="0" lvl="0" marL="0" marR="0" rtl="0" algn="l">
              <a:spcBef>
                <a:spcPts val="0"/>
              </a:spcBef>
              <a:spcAft>
                <a:spcPts val="0"/>
              </a:spcAft>
              <a:buNone/>
            </a:pPr>
            <a:r>
              <a:t/>
            </a:r>
            <a:endParaRPr b="1" sz="600">
              <a:solidFill>
                <a:srgbClr val="BFBFBF"/>
              </a:solidFill>
              <a:latin typeface="Arial"/>
              <a:ea typeface="Arial"/>
              <a:cs typeface="Arial"/>
              <a:sym typeface="Arial"/>
            </a:endParaRPr>
          </a:p>
          <a:p>
            <a:pPr indent="0" lvl="0" marL="0" marR="0" rtl="0" algn="l">
              <a:spcBef>
                <a:spcPts val="0"/>
              </a:spcBef>
              <a:spcAft>
                <a:spcPts val="0"/>
              </a:spcAft>
              <a:buNone/>
            </a:pPr>
            <a:r>
              <a:t/>
            </a:r>
            <a:endParaRPr b="1" sz="600">
              <a:solidFill>
                <a:srgbClr val="BFBFBF"/>
              </a:solidFill>
              <a:latin typeface="Arial"/>
              <a:ea typeface="Arial"/>
              <a:cs typeface="Arial"/>
              <a:sym typeface="Arial"/>
            </a:endParaRPr>
          </a:p>
          <a:p>
            <a:pPr indent="0" lvl="0" marL="0" marR="0" rtl="0" algn="l">
              <a:spcBef>
                <a:spcPts val="0"/>
              </a:spcBef>
              <a:spcAft>
                <a:spcPts val="0"/>
              </a:spcAft>
              <a:buNone/>
            </a:pPr>
            <a:r>
              <a:t/>
            </a:r>
            <a:endParaRPr b="1" sz="600">
              <a:solidFill>
                <a:srgbClr val="BFBFB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915573" y="1694985"/>
            <a:ext cx="9740478" cy="2230244"/>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lang="en-CA" sz="3200">
                <a:solidFill>
                  <a:schemeClr val="lt2"/>
                </a:solidFill>
                <a:latin typeface="Calibri"/>
                <a:ea typeface="Calibri"/>
                <a:cs typeface="Calibri"/>
                <a:sym typeface="Calibri"/>
              </a:rPr>
              <a:t>Understanding the determinants of bunching</a:t>
            </a:r>
            <a:endParaRPr b="1" sz="3200">
              <a:solidFill>
                <a:schemeClr val="lt2"/>
              </a:solidFill>
              <a:latin typeface="Calibri"/>
              <a:ea typeface="Calibri"/>
              <a:cs typeface="Calibri"/>
              <a:sym typeface="Calibri"/>
            </a:endParaRPr>
          </a:p>
        </p:txBody>
      </p:sp>
      <p:sp>
        <p:nvSpPr>
          <p:cNvPr id="107" name="Google Shape;107;p3"/>
          <p:cNvSpPr txBox="1"/>
          <p:nvPr/>
        </p:nvSpPr>
        <p:spPr>
          <a:xfrm>
            <a:off x="2345871" y="4058561"/>
            <a:ext cx="8693186" cy="1197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Nguyen, P., Diab, E., &amp; Shalaby, A. (2019). Understanding the factors that influence the probability and time to streetcar bunching incidents. </a:t>
            </a:r>
            <a:r>
              <a:rPr i="1" lang="en-CA" sz="1800">
                <a:solidFill>
                  <a:schemeClr val="dk1"/>
                </a:solidFill>
                <a:latin typeface="Arial"/>
                <a:ea typeface="Arial"/>
                <a:cs typeface="Arial"/>
                <a:sym typeface="Arial"/>
              </a:rPr>
              <a:t>Public Transport: Planning and Operations. 11</a:t>
            </a:r>
            <a:r>
              <a:rPr lang="en-CA" sz="1800">
                <a:solidFill>
                  <a:schemeClr val="dk1"/>
                </a:solidFill>
                <a:latin typeface="Arial"/>
                <a:ea typeface="Arial"/>
                <a:cs typeface="Arial"/>
                <a:sym typeface="Arial"/>
              </a:rPr>
              <a:t>, 299–320.</a:t>
            </a:r>
            <a:endParaRPr sz="1800">
              <a:solidFill>
                <a:schemeClr val="dk1"/>
              </a:solidFill>
              <a:latin typeface="Arial"/>
              <a:ea typeface="Arial"/>
              <a:cs typeface="Arial"/>
              <a:sym typeface="Arial"/>
            </a:endParaRPr>
          </a:p>
        </p:txBody>
      </p:sp>
      <p:sp>
        <p:nvSpPr>
          <p:cNvPr id="108" name="Google Shape;108;p3"/>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2"/>
              </a:buClr>
              <a:buSzPts val="3800"/>
              <a:buFont typeface="Calibri"/>
              <a:buNone/>
            </a:pPr>
            <a:r>
              <a:t/>
            </a:r>
            <a:endParaRPr/>
          </a:p>
        </p:txBody>
      </p:sp>
      <p:sp>
        <p:nvSpPr>
          <p:cNvPr id="109" name="Google Shape;109;p3"/>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Research Objectives</a:t>
            </a:r>
            <a:endParaRPr/>
          </a:p>
        </p:txBody>
      </p:sp>
      <p:sp>
        <p:nvSpPr>
          <p:cNvPr id="115" name="Google Shape;115;p4"/>
          <p:cNvSpPr txBox="1"/>
          <p:nvPr>
            <p:ph idx="1" type="body"/>
          </p:nvPr>
        </p:nvSpPr>
        <p:spPr>
          <a:xfrm>
            <a:off x="735806" y="1138016"/>
            <a:ext cx="10986294" cy="248750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2"/>
              </a:buClr>
              <a:buSzPts val="3000"/>
              <a:buChar char="▪"/>
            </a:pPr>
            <a:r>
              <a:rPr lang="en-CA">
                <a:latin typeface="Times New Roman"/>
                <a:ea typeface="Times New Roman"/>
                <a:cs typeface="Times New Roman"/>
                <a:sym typeface="Times New Roman"/>
              </a:rPr>
              <a:t>To understand the factors that impact the odds of streetcar bunching </a:t>
            </a:r>
            <a:endParaRPr/>
          </a:p>
          <a:p>
            <a:pPr indent="-152400" lvl="0" marL="342900" rtl="0" algn="l">
              <a:spcBef>
                <a:spcPts val="600"/>
              </a:spcBef>
              <a:spcAft>
                <a:spcPts val="0"/>
              </a:spcAft>
              <a:buClr>
                <a:schemeClr val="lt2"/>
              </a:buClr>
              <a:buSzPts val="3000"/>
              <a:buNone/>
            </a:pPr>
            <a:r>
              <a:t/>
            </a:r>
            <a:endParaRPr>
              <a:latin typeface="Times New Roman"/>
              <a:ea typeface="Times New Roman"/>
              <a:cs typeface="Times New Roman"/>
              <a:sym typeface="Times New Roman"/>
            </a:endParaRPr>
          </a:p>
          <a:p>
            <a:pPr indent="-342900" lvl="0" marL="342900" rtl="0" algn="l">
              <a:spcBef>
                <a:spcPts val="600"/>
              </a:spcBef>
              <a:spcAft>
                <a:spcPts val="0"/>
              </a:spcAft>
              <a:buClr>
                <a:schemeClr val="lt2"/>
              </a:buClr>
              <a:buSzPts val="3000"/>
              <a:buChar char="▪"/>
            </a:pPr>
            <a:r>
              <a:rPr lang="en-CA">
                <a:latin typeface="Times New Roman"/>
                <a:ea typeface="Times New Roman"/>
                <a:cs typeface="Times New Roman"/>
                <a:sym typeface="Times New Roman"/>
              </a:rPr>
              <a:t>To determine the internal and external factors that impact the time to the initial bunching incident from terminal</a:t>
            </a:r>
            <a:endParaRPr/>
          </a:p>
        </p:txBody>
      </p:sp>
      <p:sp>
        <p:nvSpPr>
          <p:cNvPr id="116" name="Google Shape;116;p4"/>
          <p:cNvSpPr/>
          <p:nvPr/>
        </p:nvSpPr>
        <p:spPr>
          <a:xfrm>
            <a:off x="1828800" y="3352800"/>
            <a:ext cx="8530494" cy="23812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tc.png" id="117" name="Google Shape;117;p4"/>
          <p:cNvPicPr preferRelativeResize="0"/>
          <p:nvPr/>
        </p:nvPicPr>
        <p:blipFill rotWithShape="1">
          <a:blip r:embed="rId3">
            <a:alphaModFix/>
          </a:blip>
          <a:srcRect b="0" l="0" r="0" t="0"/>
          <a:stretch/>
        </p:blipFill>
        <p:spPr>
          <a:xfrm>
            <a:off x="5025576" y="4689513"/>
            <a:ext cx="1993596" cy="713923"/>
          </a:xfrm>
          <a:prstGeom prst="rect">
            <a:avLst/>
          </a:prstGeom>
          <a:noFill/>
          <a:ln>
            <a:noFill/>
          </a:ln>
        </p:spPr>
      </p:pic>
      <p:pic>
        <p:nvPicPr>
          <p:cNvPr descr="station.png" id="118" name="Google Shape;118;p4"/>
          <p:cNvPicPr preferRelativeResize="0"/>
          <p:nvPr/>
        </p:nvPicPr>
        <p:blipFill rotWithShape="1">
          <a:blip r:embed="rId4">
            <a:alphaModFix/>
          </a:blip>
          <a:srcRect b="0" l="0" r="0" t="0"/>
          <a:stretch/>
        </p:blipFill>
        <p:spPr>
          <a:xfrm>
            <a:off x="2010786" y="3573138"/>
            <a:ext cx="952954" cy="1088020"/>
          </a:xfrm>
          <a:prstGeom prst="rect">
            <a:avLst/>
          </a:prstGeom>
          <a:noFill/>
          <a:ln>
            <a:noFill/>
          </a:ln>
        </p:spPr>
      </p:pic>
      <p:pic>
        <p:nvPicPr>
          <p:cNvPr descr="ttc.png" id="119" name="Google Shape;119;p4"/>
          <p:cNvPicPr preferRelativeResize="0"/>
          <p:nvPr/>
        </p:nvPicPr>
        <p:blipFill rotWithShape="1">
          <a:blip r:embed="rId3">
            <a:alphaModFix/>
          </a:blip>
          <a:srcRect b="0" l="0" r="0" t="0"/>
          <a:stretch/>
        </p:blipFill>
        <p:spPr>
          <a:xfrm>
            <a:off x="1887058" y="4689513"/>
            <a:ext cx="1993596" cy="713923"/>
          </a:xfrm>
          <a:prstGeom prst="rect">
            <a:avLst/>
          </a:prstGeom>
          <a:noFill/>
          <a:ln>
            <a:noFill/>
          </a:ln>
        </p:spPr>
      </p:pic>
      <p:cxnSp>
        <p:nvCxnSpPr>
          <p:cNvPr id="120" name="Google Shape;120;p4"/>
          <p:cNvCxnSpPr/>
          <p:nvPr/>
        </p:nvCxnSpPr>
        <p:spPr>
          <a:xfrm>
            <a:off x="1828800" y="5374581"/>
            <a:ext cx="9670774" cy="0"/>
          </a:xfrm>
          <a:prstGeom prst="straightConnector1">
            <a:avLst/>
          </a:prstGeom>
          <a:noFill/>
          <a:ln cap="flat" cmpd="sng" w="9525">
            <a:solidFill>
              <a:schemeClr val="dk1"/>
            </a:solidFill>
            <a:prstDash val="solid"/>
            <a:round/>
            <a:headEnd len="sm" w="sm" type="none"/>
            <a:tailEnd len="sm" w="sm" type="none"/>
          </a:ln>
        </p:spPr>
      </p:cxnSp>
      <p:cxnSp>
        <p:nvCxnSpPr>
          <p:cNvPr id="121" name="Google Shape;121;p4"/>
          <p:cNvCxnSpPr/>
          <p:nvPr/>
        </p:nvCxnSpPr>
        <p:spPr>
          <a:xfrm>
            <a:off x="1828800" y="5303143"/>
            <a:ext cx="9670774" cy="0"/>
          </a:xfrm>
          <a:prstGeom prst="straightConnector1">
            <a:avLst/>
          </a:prstGeom>
          <a:noFill/>
          <a:ln cap="flat" cmpd="sng" w="9525">
            <a:solidFill>
              <a:schemeClr val="dk1"/>
            </a:solidFill>
            <a:prstDash val="solid"/>
            <a:round/>
            <a:headEnd len="sm" w="sm" type="none"/>
            <a:tailEnd len="sm" w="sm" type="none"/>
          </a:ln>
        </p:spPr>
      </p:cxnSp>
      <p:sp>
        <p:nvSpPr>
          <p:cNvPr id="122" name="Google Shape;122;p4"/>
          <p:cNvSpPr txBox="1"/>
          <p:nvPr/>
        </p:nvSpPr>
        <p:spPr>
          <a:xfrm>
            <a:off x="5213242" y="4564124"/>
            <a:ext cx="14963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1"/>
                </a:solidFill>
                <a:latin typeface="Arial"/>
                <a:ea typeface="Arial"/>
                <a:cs typeface="Arial"/>
                <a:sym typeface="Arial"/>
              </a:rPr>
              <a:t>Leading (L)</a:t>
            </a:r>
            <a:endParaRPr/>
          </a:p>
        </p:txBody>
      </p:sp>
      <p:sp>
        <p:nvSpPr>
          <p:cNvPr id="123" name="Google Shape;123;p4"/>
          <p:cNvSpPr txBox="1"/>
          <p:nvPr/>
        </p:nvSpPr>
        <p:spPr>
          <a:xfrm>
            <a:off x="2272452" y="4607805"/>
            <a:ext cx="174940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1"/>
                </a:solidFill>
                <a:latin typeface="Arial"/>
                <a:ea typeface="Arial"/>
                <a:cs typeface="Arial"/>
                <a:sym typeface="Arial"/>
              </a:rPr>
              <a:t>Following (F)</a:t>
            </a:r>
            <a:endParaRPr/>
          </a:p>
        </p:txBody>
      </p:sp>
      <p:sp>
        <p:nvSpPr>
          <p:cNvPr id="124" name="Google Shape;124;p4"/>
          <p:cNvSpPr txBox="1"/>
          <p:nvPr/>
        </p:nvSpPr>
        <p:spPr>
          <a:xfrm>
            <a:off x="2781265" y="3813379"/>
            <a:ext cx="14982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400">
                <a:solidFill>
                  <a:schemeClr val="dk1"/>
                </a:solidFill>
                <a:latin typeface="Arial"/>
                <a:ea typeface="Arial"/>
                <a:cs typeface="Arial"/>
                <a:sym typeface="Arial"/>
              </a:rPr>
              <a:t>Terminal</a:t>
            </a:r>
            <a:endParaRPr/>
          </a:p>
        </p:txBody>
      </p:sp>
      <p:grpSp>
        <p:nvGrpSpPr>
          <p:cNvPr id="125" name="Google Shape;125;p4"/>
          <p:cNvGrpSpPr/>
          <p:nvPr/>
        </p:nvGrpSpPr>
        <p:grpSpPr>
          <a:xfrm>
            <a:off x="3429000" y="5525331"/>
            <a:ext cx="3590172" cy="154560"/>
            <a:chOff x="2570148" y="5143512"/>
            <a:chExt cx="5932530" cy="143670"/>
          </a:xfrm>
        </p:grpSpPr>
        <p:cxnSp>
          <p:nvCxnSpPr>
            <p:cNvPr id="126" name="Google Shape;126;p4"/>
            <p:cNvCxnSpPr/>
            <p:nvPr/>
          </p:nvCxnSpPr>
          <p:spPr>
            <a:xfrm>
              <a:off x="2571736" y="5214950"/>
              <a:ext cx="5929354" cy="1588"/>
            </a:xfrm>
            <a:prstGeom prst="bentConnector3">
              <a:avLst>
                <a:gd fmla="val 58704" name="adj1"/>
              </a:avLst>
            </a:prstGeom>
            <a:noFill/>
            <a:ln cap="flat" cmpd="sng" w="19050">
              <a:solidFill>
                <a:schemeClr val="dk1"/>
              </a:solidFill>
              <a:prstDash val="solid"/>
              <a:round/>
              <a:headEnd len="sm" w="sm" type="none"/>
              <a:tailEnd len="sm" w="sm" type="none"/>
            </a:ln>
          </p:spPr>
        </p:cxnSp>
        <p:cxnSp>
          <p:nvCxnSpPr>
            <p:cNvPr id="127" name="Google Shape;127;p4"/>
            <p:cNvCxnSpPr/>
            <p:nvPr/>
          </p:nvCxnSpPr>
          <p:spPr>
            <a:xfrm rot="5400000">
              <a:off x="2499504" y="5214950"/>
              <a:ext cx="142876" cy="1588"/>
            </a:xfrm>
            <a:prstGeom prst="straightConnector1">
              <a:avLst/>
            </a:prstGeom>
            <a:noFill/>
            <a:ln cap="flat" cmpd="sng" w="19050">
              <a:solidFill>
                <a:schemeClr val="dk1"/>
              </a:solidFill>
              <a:prstDash val="solid"/>
              <a:round/>
              <a:headEnd len="sm" w="sm" type="none"/>
              <a:tailEnd len="sm" w="sm" type="none"/>
            </a:ln>
          </p:spPr>
        </p:cxnSp>
        <p:cxnSp>
          <p:nvCxnSpPr>
            <p:cNvPr id="128" name="Google Shape;128;p4"/>
            <p:cNvCxnSpPr/>
            <p:nvPr/>
          </p:nvCxnSpPr>
          <p:spPr>
            <a:xfrm rot="5400000">
              <a:off x="8430446" y="5214156"/>
              <a:ext cx="142876" cy="1588"/>
            </a:xfrm>
            <a:prstGeom prst="straightConnector1">
              <a:avLst/>
            </a:prstGeom>
            <a:noFill/>
            <a:ln cap="flat" cmpd="sng" w="19050">
              <a:solidFill>
                <a:schemeClr val="dk1"/>
              </a:solidFill>
              <a:prstDash val="solid"/>
              <a:round/>
              <a:headEnd len="sm" w="sm" type="none"/>
              <a:tailEnd len="sm" w="sm" type="none"/>
            </a:ln>
          </p:spPr>
        </p:cxnSp>
      </p:grpSp>
      <p:sp>
        <p:nvSpPr>
          <p:cNvPr id="129" name="Google Shape;129;p4"/>
          <p:cNvSpPr txBox="1"/>
          <p:nvPr/>
        </p:nvSpPr>
        <p:spPr>
          <a:xfrm>
            <a:off x="4844747" y="5331455"/>
            <a:ext cx="281158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2"/>
                </a:solidFill>
                <a:latin typeface="Arial"/>
                <a:ea typeface="Arial"/>
                <a:cs typeface="Arial"/>
                <a:sym typeface="Arial"/>
              </a:rPr>
              <a:t>Headway</a:t>
            </a:r>
            <a:endParaRPr/>
          </a:p>
        </p:txBody>
      </p:sp>
      <p:grpSp>
        <p:nvGrpSpPr>
          <p:cNvPr id="130" name="Google Shape;130;p4"/>
          <p:cNvGrpSpPr/>
          <p:nvPr/>
        </p:nvGrpSpPr>
        <p:grpSpPr>
          <a:xfrm>
            <a:off x="2778015" y="5372010"/>
            <a:ext cx="6023932" cy="318105"/>
            <a:chOff x="2570148" y="5143512"/>
            <a:chExt cx="5932530" cy="143670"/>
          </a:xfrm>
        </p:grpSpPr>
        <p:cxnSp>
          <p:nvCxnSpPr>
            <p:cNvPr id="131" name="Google Shape;131;p4"/>
            <p:cNvCxnSpPr/>
            <p:nvPr/>
          </p:nvCxnSpPr>
          <p:spPr>
            <a:xfrm>
              <a:off x="2571736" y="5214950"/>
              <a:ext cx="5929354" cy="1588"/>
            </a:xfrm>
            <a:prstGeom prst="bentConnector3">
              <a:avLst>
                <a:gd fmla="val 45788" name="adj1"/>
              </a:avLst>
            </a:prstGeom>
            <a:noFill/>
            <a:ln cap="flat" cmpd="sng" w="19050">
              <a:solidFill>
                <a:schemeClr val="dk1"/>
              </a:solidFill>
              <a:prstDash val="solid"/>
              <a:round/>
              <a:headEnd len="sm" w="sm" type="none"/>
              <a:tailEnd len="sm" w="sm" type="none"/>
            </a:ln>
          </p:spPr>
        </p:cxnSp>
        <p:cxnSp>
          <p:nvCxnSpPr>
            <p:cNvPr id="132" name="Google Shape;132;p4"/>
            <p:cNvCxnSpPr/>
            <p:nvPr/>
          </p:nvCxnSpPr>
          <p:spPr>
            <a:xfrm rot="5400000">
              <a:off x="2499504" y="5214950"/>
              <a:ext cx="142876" cy="1588"/>
            </a:xfrm>
            <a:prstGeom prst="straightConnector1">
              <a:avLst/>
            </a:prstGeom>
            <a:noFill/>
            <a:ln cap="flat" cmpd="sng" w="19050">
              <a:solidFill>
                <a:schemeClr val="dk1"/>
              </a:solidFill>
              <a:prstDash val="solid"/>
              <a:round/>
              <a:headEnd len="sm" w="sm" type="none"/>
              <a:tailEnd len="sm" w="sm" type="none"/>
            </a:ln>
          </p:spPr>
        </p:cxnSp>
        <p:cxnSp>
          <p:nvCxnSpPr>
            <p:cNvPr id="133" name="Google Shape;133;p4"/>
            <p:cNvCxnSpPr/>
            <p:nvPr/>
          </p:nvCxnSpPr>
          <p:spPr>
            <a:xfrm rot="5400000">
              <a:off x="8430446" y="5214156"/>
              <a:ext cx="142876" cy="1588"/>
            </a:xfrm>
            <a:prstGeom prst="straightConnector1">
              <a:avLst/>
            </a:prstGeom>
            <a:noFill/>
            <a:ln cap="flat" cmpd="sng" w="19050">
              <a:solidFill>
                <a:schemeClr val="dk1"/>
              </a:solidFill>
              <a:prstDash val="solid"/>
              <a:round/>
              <a:headEnd len="sm" w="sm" type="none"/>
              <a:tailEnd len="sm" w="sm" type="none"/>
            </a:ln>
          </p:spPr>
        </p:cxnSp>
      </p:grpSp>
      <p:sp>
        <p:nvSpPr>
          <p:cNvPr id="134" name="Google Shape;134;p4"/>
          <p:cNvSpPr txBox="1"/>
          <p:nvPr/>
        </p:nvSpPr>
        <p:spPr>
          <a:xfrm>
            <a:off x="4913256" y="5549220"/>
            <a:ext cx="307677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200">
                <a:solidFill>
                  <a:schemeClr val="dk2"/>
                </a:solidFill>
                <a:latin typeface="Arial"/>
                <a:ea typeface="Arial"/>
                <a:cs typeface="Arial"/>
                <a:sym typeface="Arial"/>
              </a:rPr>
              <a:t>Time to bunching</a:t>
            </a:r>
            <a:endParaRPr/>
          </a:p>
        </p:txBody>
      </p:sp>
      <p:sp>
        <p:nvSpPr>
          <p:cNvPr id="135" name="Google Shape;135;p4"/>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
        <p:nvSpPr>
          <p:cNvPr id="136" name="Google Shape;136;p4"/>
          <p:cNvSpPr txBox="1"/>
          <p:nvPr/>
        </p:nvSpPr>
        <p:spPr>
          <a:xfrm>
            <a:off x="2821258" y="6389650"/>
            <a:ext cx="82630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600">
                <a:solidFill>
                  <a:srgbClr val="BFBFBF"/>
                </a:solidFill>
                <a:latin typeface="Arial"/>
                <a:ea typeface="Arial"/>
                <a:cs typeface="Arial"/>
                <a:sym typeface="Arial"/>
              </a:rPr>
              <a:t>Photo sources:  </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“TTC Operating Statistics” by TTC (https://www.ttc.ca/Coupler/Short_Turns/Operating%20Statistics/index.jsp)</a:t>
            </a:r>
            <a:endParaRPr b="1" sz="600">
              <a:solidFill>
                <a:srgbClr val="BFBFBF"/>
              </a:solidFill>
              <a:latin typeface="Arial"/>
              <a:ea typeface="Arial"/>
              <a:cs typeface="Arial"/>
              <a:sym typeface="Arial"/>
            </a:endParaRPr>
          </a:p>
          <a:p>
            <a:pPr indent="0" lvl="0" marL="0" marR="0" rtl="0" algn="l">
              <a:spcBef>
                <a:spcPts val="0"/>
              </a:spcBef>
              <a:spcAft>
                <a:spcPts val="0"/>
              </a:spcAft>
              <a:buNone/>
            </a:pPr>
            <a:r>
              <a:t/>
            </a:r>
            <a:endParaRPr sz="600">
              <a:solidFill>
                <a:srgbClr val="BFBFB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25"/>
                                        </p:tgtEl>
                                      </p:cBhvr>
                                    </p:animEffect>
                                    <p:set>
                                      <p:cBhvr>
                                        <p:cTn dur="1" fill="hold">
                                          <p:stCondLst>
                                            <p:cond delay="1000"/>
                                          </p:stCondLst>
                                        </p:cTn>
                                        <p:tgtEl>
                                          <p:spTgt spid="1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29"/>
                                        </p:tgtEl>
                                      </p:cBhvr>
                                    </p:animEffect>
                                    <p:set>
                                      <p:cBhvr>
                                        <p:cTn dur="1" fill="hold">
                                          <p:stCondLst>
                                            <p:cond delay="1000"/>
                                          </p:stCondLst>
                                        </p:cTn>
                                        <p:tgtEl>
                                          <p:spTgt spid="129"/>
                                        </p:tgtEl>
                                        <p:attrNameLst>
                                          <p:attrName>style.visibility</p:attrName>
                                        </p:attrNameLst>
                                      </p:cBhvr>
                                      <p:to>
                                        <p:strVal val="hidden"/>
                                      </p:to>
                                    </p:set>
                                  </p:childTnLst>
                                </p:cTn>
                              </p:par>
                              <p:par>
                                <p:cTn fill="hold" nodeType="withEffect" presetClass="entr" presetID="10" presetSubtype="0">
                                  <p:stCondLst>
                                    <p:cond delay="3500"/>
                                  </p:stCondLst>
                                  <p:childTnLst>
                                    <p:set>
                                      <p:cBhvr>
                                        <p:cTn dur="1" fill="hold">
                                          <p:stCondLst>
                                            <p:cond delay="0"/>
                                          </p:stCondLst>
                                        </p:cTn>
                                        <p:tgtEl>
                                          <p:spTgt spid="130"/>
                                        </p:tgtEl>
                                        <p:attrNameLst>
                                          <p:attrName>style.visibility</p:attrName>
                                        </p:attrNameLst>
                                      </p:cBhvr>
                                      <p:to>
                                        <p:strVal val="visible"/>
                                      </p:to>
                                    </p:set>
                                    <p:animEffect filter="fade" transition="in">
                                      <p:cBhvr>
                                        <p:cTn dur="2000"/>
                                        <p:tgtEl>
                                          <p:spTgt spid="130"/>
                                        </p:tgtEl>
                                      </p:cBhvr>
                                    </p:animEffect>
                                  </p:childTnLst>
                                </p:cTn>
                              </p:par>
                              <p:par>
                                <p:cTn fill="hold" nodeType="withEffect" presetClass="entr" presetID="10" presetSubtype="0">
                                  <p:stCondLst>
                                    <p:cond delay="350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Data Processing </a:t>
            </a:r>
            <a:endParaRPr/>
          </a:p>
        </p:txBody>
      </p:sp>
      <p:sp>
        <p:nvSpPr>
          <p:cNvPr id="142" name="Google Shape;142;p5"/>
          <p:cNvSpPr txBox="1"/>
          <p:nvPr>
            <p:ph idx="1" type="body"/>
          </p:nvPr>
        </p:nvSpPr>
        <p:spPr>
          <a:xfrm>
            <a:off x="735806" y="1209516"/>
            <a:ext cx="10846594" cy="174132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2"/>
              </a:buClr>
              <a:buSzPts val="2800"/>
              <a:buChar char="▪"/>
            </a:pPr>
            <a:r>
              <a:rPr lang="en-CA" sz="2800">
                <a:latin typeface="Georgia"/>
                <a:ea typeface="Georgia"/>
                <a:cs typeface="Georgia"/>
                <a:sym typeface="Georgia"/>
              </a:rPr>
              <a:t>Data from the TTC’s AVL system for 8 streetcar routes from Jan. 24 to  30, 2016</a:t>
            </a:r>
            <a:endParaRPr/>
          </a:p>
          <a:p>
            <a:pPr indent="-342900" lvl="0" marL="342900" rtl="0" algn="l">
              <a:spcBef>
                <a:spcPts val="600"/>
              </a:spcBef>
              <a:spcAft>
                <a:spcPts val="0"/>
              </a:spcAft>
              <a:buClr>
                <a:schemeClr val="lt2"/>
              </a:buClr>
              <a:buSzPts val="2800"/>
              <a:buChar char="▪"/>
            </a:pPr>
            <a:r>
              <a:rPr lang="en-CA" sz="2800">
                <a:latin typeface="Georgia"/>
                <a:ea typeface="Georgia"/>
                <a:cs typeface="Georgia"/>
                <a:sym typeface="Georgia"/>
              </a:rPr>
              <a:t>Bunching incidents were isolated at segment level when actual headway was less than half of scheduled headway</a:t>
            </a:r>
            <a:endParaRPr sz="2800">
              <a:latin typeface="Georgia"/>
              <a:ea typeface="Georgia"/>
              <a:cs typeface="Georgia"/>
              <a:sym typeface="Georgia"/>
            </a:endParaRPr>
          </a:p>
        </p:txBody>
      </p:sp>
      <p:cxnSp>
        <p:nvCxnSpPr>
          <p:cNvPr id="143" name="Google Shape;143;p5"/>
          <p:cNvCxnSpPr/>
          <p:nvPr/>
        </p:nvCxnSpPr>
        <p:spPr>
          <a:xfrm>
            <a:off x="1719422" y="4180946"/>
            <a:ext cx="6896100" cy="0"/>
          </a:xfrm>
          <a:prstGeom prst="straightConnector1">
            <a:avLst/>
          </a:prstGeom>
          <a:noFill/>
          <a:ln cap="flat" cmpd="sng" w="9525">
            <a:solidFill>
              <a:srgbClr val="079BBE"/>
            </a:solidFill>
            <a:prstDash val="solid"/>
            <a:round/>
            <a:headEnd len="sm" w="sm" type="none"/>
            <a:tailEnd len="sm" w="sm" type="none"/>
          </a:ln>
        </p:spPr>
      </p:cxnSp>
      <p:cxnSp>
        <p:nvCxnSpPr>
          <p:cNvPr id="144" name="Google Shape;144;p5"/>
          <p:cNvCxnSpPr/>
          <p:nvPr/>
        </p:nvCxnSpPr>
        <p:spPr>
          <a:xfrm>
            <a:off x="1709262" y="3746606"/>
            <a:ext cx="0" cy="858520"/>
          </a:xfrm>
          <a:prstGeom prst="straightConnector1">
            <a:avLst/>
          </a:prstGeom>
          <a:noFill/>
          <a:ln cap="flat" cmpd="sng" w="9525">
            <a:solidFill>
              <a:srgbClr val="079BBE"/>
            </a:solidFill>
            <a:prstDash val="solid"/>
            <a:round/>
            <a:headEnd len="sm" w="sm" type="none"/>
            <a:tailEnd len="sm" w="sm" type="none"/>
          </a:ln>
        </p:spPr>
      </p:cxnSp>
      <p:cxnSp>
        <p:nvCxnSpPr>
          <p:cNvPr id="145" name="Google Shape;145;p5"/>
          <p:cNvCxnSpPr/>
          <p:nvPr/>
        </p:nvCxnSpPr>
        <p:spPr>
          <a:xfrm>
            <a:off x="8628222" y="3744701"/>
            <a:ext cx="0" cy="858520"/>
          </a:xfrm>
          <a:prstGeom prst="straightConnector1">
            <a:avLst/>
          </a:prstGeom>
          <a:noFill/>
          <a:ln cap="flat" cmpd="sng" w="9525">
            <a:solidFill>
              <a:srgbClr val="079BBE"/>
            </a:solidFill>
            <a:prstDash val="solid"/>
            <a:round/>
            <a:headEnd len="sm" w="sm" type="none"/>
            <a:tailEnd len="sm" w="sm" type="none"/>
          </a:ln>
        </p:spPr>
      </p:cxnSp>
      <p:cxnSp>
        <p:nvCxnSpPr>
          <p:cNvPr id="146" name="Google Shape;146;p5"/>
          <p:cNvCxnSpPr/>
          <p:nvPr/>
        </p:nvCxnSpPr>
        <p:spPr>
          <a:xfrm>
            <a:off x="5176362" y="3772006"/>
            <a:ext cx="0" cy="858520"/>
          </a:xfrm>
          <a:prstGeom prst="straightConnector1">
            <a:avLst/>
          </a:prstGeom>
          <a:noFill/>
          <a:ln cap="flat" cmpd="sng" w="9525">
            <a:solidFill>
              <a:srgbClr val="079BBE"/>
            </a:solidFill>
            <a:prstDash val="solid"/>
            <a:round/>
            <a:headEnd len="sm" w="sm" type="none"/>
            <a:tailEnd len="sm" w="sm" type="none"/>
          </a:ln>
        </p:spPr>
      </p:cxnSp>
      <p:sp>
        <p:nvSpPr>
          <p:cNvPr id="147" name="Google Shape;147;p5"/>
          <p:cNvSpPr/>
          <p:nvPr/>
        </p:nvSpPr>
        <p:spPr>
          <a:xfrm>
            <a:off x="1821022" y="40094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48" name="Google Shape;148;p5"/>
          <p:cNvSpPr/>
          <p:nvPr/>
        </p:nvSpPr>
        <p:spPr>
          <a:xfrm>
            <a:off x="2031842" y="392821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49" name="Google Shape;149;p5"/>
          <p:cNvSpPr/>
          <p:nvPr/>
        </p:nvSpPr>
        <p:spPr>
          <a:xfrm>
            <a:off x="3116422" y="41745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0" name="Google Shape;150;p5"/>
          <p:cNvSpPr/>
          <p:nvPr/>
        </p:nvSpPr>
        <p:spPr>
          <a:xfrm>
            <a:off x="2875122" y="39459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1" name="Google Shape;151;p5"/>
          <p:cNvSpPr/>
          <p:nvPr/>
        </p:nvSpPr>
        <p:spPr>
          <a:xfrm>
            <a:off x="3313272" y="423809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Google Shape;152;p5"/>
          <p:cNvSpPr/>
          <p:nvPr/>
        </p:nvSpPr>
        <p:spPr>
          <a:xfrm>
            <a:off x="3351372" y="39586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Google Shape;153;p5"/>
          <p:cNvSpPr/>
          <p:nvPr/>
        </p:nvSpPr>
        <p:spPr>
          <a:xfrm>
            <a:off x="2163922" y="424444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4" name="Google Shape;154;p5"/>
          <p:cNvSpPr/>
          <p:nvPr/>
        </p:nvSpPr>
        <p:spPr>
          <a:xfrm>
            <a:off x="2430622" y="399679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5" name="Google Shape;155;p5"/>
          <p:cNvSpPr/>
          <p:nvPr/>
        </p:nvSpPr>
        <p:spPr>
          <a:xfrm>
            <a:off x="3084672" y="374279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6" name="Google Shape;156;p5"/>
          <p:cNvSpPr/>
          <p:nvPr/>
        </p:nvSpPr>
        <p:spPr>
          <a:xfrm>
            <a:off x="3821272" y="415554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7" name="Google Shape;157;p5"/>
          <p:cNvSpPr/>
          <p:nvPr/>
        </p:nvSpPr>
        <p:spPr>
          <a:xfrm>
            <a:off x="2538572" y="42634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8" name="Google Shape;158;p5"/>
          <p:cNvSpPr/>
          <p:nvPr/>
        </p:nvSpPr>
        <p:spPr>
          <a:xfrm>
            <a:off x="3675222" y="399044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9" name="Google Shape;159;p5"/>
          <p:cNvSpPr/>
          <p:nvPr/>
        </p:nvSpPr>
        <p:spPr>
          <a:xfrm>
            <a:off x="4214972" y="423174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0" name="Google Shape;160;p5"/>
          <p:cNvSpPr/>
          <p:nvPr/>
        </p:nvSpPr>
        <p:spPr>
          <a:xfrm>
            <a:off x="3960972" y="400314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1" name="Google Shape;161;p5"/>
          <p:cNvSpPr/>
          <p:nvPr/>
        </p:nvSpPr>
        <p:spPr>
          <a:xfrm>
            <a:off x="4693762" y="401457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2" name="Google Shape;162;p5"/>
          <p:cNvSpPr/>
          <p:nvPr/>
        </p:nvSpPr>
        <p:spPr>
          <a:xfrm>
            <a:off x="4513422" y="40729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3" name="Google Shape;163;p5"/>
          <p:cNvSpPr/>
          <p:nvPr/>
        </p:nvSpPr>
        <p:spPr>
          <a:xfrm>
            <a:off x="4761072" y="413014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4" name="Google Shape;164;p5"/>
          <p:cNvSpPr/>
          <p:nvPr/>
        </p:nvSpPr>
        <p:spPr>
          <a:xfrm>
            <a:off x="4983322" y="400949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5" name="Google Shape;165;p5"/>
          <p:cNvSpPr/>
          <p:nvPr/>
        </p:nvSpPr>
        <p:spPr>
          <a:xfrm>
            <a:off x="5123022" y="4225396"/>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6" name="Google Shape;166;p5"/>
          <p:cNvSpPr txBox="1"/>
          <p:nvPr/>
        </p:nvSpPr>
        <p:spPr>
          <a:xfrm>
            <a:off x="2748122" y="4452407"/>
            <a:ext cx="15776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2"/>
                </a:solidFill>
                <a:latin typeface="Georgia"/>
                <a:ea typeface="Georgia"/>
                <a:cs typeface="Georgia"/>
                <a:sym typeface="Georgia"/>
              </a:rPr>
              <a:t>Segment 1</a:t>
            </a:r>
            <a:endParaRPr/>
          </a:p>
        </p:txBody>
      </p:sp>
      <p:sp>
        <p:nvSpPr>
          <p:cNvPr id="167" name="Google Shape;167;p5"/>
          <p:cNvSpPr txBox="1"/>
          <p:nvPr/>
        </p:nvSpPr>
        <p:spPr>
          <a:xfrm>
            <a:off x="6342222" y="4414307"/>
            <a:ext cx="16161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400">
                <a:solidFill>
                  <a:schemeClr val="dk2"/>
                </a:solidFill>
                <a:latin typeface="Georgia"/>
                <a:ea typeface="Georgia"/>
                <a:cs typeface="Georgia"/>
                <a:sym typeface="Georgia"/>
              </a:rPr>
              <a:t>Segment 2</a:t>
            </a:r>
            <a:endParaRPr/>
          </a:p>
        </p:txBody>
      </p:sp>
      <p:sp>
        <p:nvSpPr>
          <p:cNvPr id="168" name="Google Shape;168;p5"/>
          <p:cNvSpPr/>
          <p:nvPr/>
        </p:nvSpPr>
        <p:spPr>
          <a:xfrm>
            <a:off x="4907122" y="3888846"/>
            <a:ext cx="508000" cy="508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9" name="Google Shape;169;p5"/>
          <p:cNvSpPr txBox="1"/>
          <p:nvPr/>
        </p:nvSpPr>
        <p:spPr>
          <a:xfrm>
            <a:off x="5570062" y="3198190"/>
            <a:ext cx="44069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lt2"/>
                </a:solidFill>
                <a:latin typeface="Georgia"/>
                <a:ea typeface="Georgia"/>
                <a:cs typeface="Georgia"/>
                <a:sym typeface="Georgia"/>
              </a:rPr>
              <a:t>Considered bunching if      </a:t>
            </a:r>
            <a:endParaRPr/>
          </a:p>
          <a:p>
            <a:pPr indent="0" lvl="0" marL="0" marR="0" rtl="0" algn="l">
              <a:spcBef>
                <a:spcPts val="0"/>
              </a:spcBef>
              <a:spcAft>
                <a:spcPts val="0"/>
              </a:spcAft>
              <a:buNone/>
            </a:pPr>
            <a:r>
              <a:rPr lang="en-CA" sz="2000">
                <a:solidFill>
                  <a:schemeClr val="lt2"/>
                </a:solidFill>
                <a:latin typeface="Georgia"/>
                <a:ea typeface="Georgia"/>
                <a:cs typeface="Georgia"/>
                <a:sym typeface="Georgia"/>
              </a:rPr>
              <a:t>headway &lt; ½ of scheduled headway</a:t>
            </a:r>
            <a:endParaRPr/>
          </a:p>
        </p:txBody>
      </p:sp>
      <p:cxnSp>
        <p:nvCxnSpPr>
          <p:cNvPr id="170" name="Google Shape;170;p5"/>
          <p:cNvCxnSpPr>
            <a:stCxn id="168" idx="0"/>
          </p:cNvCxnSpPr>
          <p:nvPr/>
        </p:nvCxnSpPr>
        <p:spPr>
          <a:xfrm rot="-5400000">
            <a:off x="5158272" y="3530496"/>
            <a:ext cx="361200" cy="355500"/>
          </a:xfrm>
          <a:prstGeom prst="bentConnector2">
            <a:avLst/>
          </a:prstGeom>
          <a:noFill/>
          <a:ln cap="flat" cmpd="sng" w="9525">
            <a:solidFill>
              <a:srgbClr val="079BBE"/>
            </a:solidFill>
            <a:prstDash val="solid"/>
            <a:round/>
            <a:headEnd len="sm" w="sm" type="none"/>
            <a:tailEnd len="med" w="med" type="stealth"/>
          </a:ln>
        </p:spPr>
      </p:cxnSp>
      <p:sp>
        <p:nvSpPr>
          <p:cNvPr id="171" name="Google Shape;171;p5"/>
          <p:cNvSpPr/>
          <p:nvPr/>
        </p:nvSpPr>
        <p:spPr>
          <a:xfrm>
            <a:off x="1739742" y="421396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2" name="Google Shape;172;p5"/>
          <p:cNvSpPr/>
          <p:nvPr/>
        </p:nvSpPr>
        <p:spPr>
          <a:xfrm>
            <a:off x="4402932" y="425460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3" name="Google Shape;173;p5"/>
          <p:cNvSpPr/>
          <p:nvPr/>
        </p:nvSpPr>
        <p:spPr>
          <a:xfrm>
            <a:off x="2871312" y="4125066"/>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nvGrpSpPr>
          <p:cNvPr id="174" name="Google Shape;174;p5"/>
          <p:cNvGrpSpPr/>
          <p:nvPr/>
        </p:nvGrpSpPr>
        <p:grpSpPr>
          <a:xfrm>
            <a:off x="5574778" y="4905863"/>
            <a:ext cx="2900954" cy="875382"/>
            <a:chOff x="4921702" y="5266872"/>
            <a:chExt cx="2900954" cy="991716"/>
          </a:xfrm>
        </p:grpSpPr>
        <p:sp>
          <p:nvSpPr>
            <p:cNvPr id="175" name="Google Shape;175;p5"/>
            <p:cNvSpPr/>
            <p:nvPr/>
          </p:nvSpPr>
          <p:spPr>
            <a:xfrm>
              <a:off x="5172710" y="5507990"/>
              <a:ext cx="88900" cy="88900"/>
            </a:xfrm>
            <a:prstGeom prst="ellipse">
              <a:avLst/>
            </a:prstGeom>
            <a:solidFill>
              <a:schemeClr val="accent1"/>
            </a:solidFill>
            <a:ln cap="flat" cmpd="sng" w="25400">
              <a:solidFill>
                <a:srgbClr val="0972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6" name="Google Shape;176;p5"/>
            <p:cNvSpPr/>
            <p:nvPr/>
          </p:nvSpPr>
          <p:spPr>
            <a:xfrm>
              <a:off x="5167630" y="5896320"/>
              <a:ext cx="88900" cy="88900"/>
            </a:xfrm>
            <a:prstGeom prst="ellipse">
              <a:avLst/>
            </a:prstGeom>
            <a:solidFill>
              <a:srgbClr val="FF9933"/>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7" name="Google Shape;177;p5"/>
            <p:cNvSpPr txBox="1"/>
            <p:nvPr/>
          </p:nvSpPr>
          <p:spPr>
            <a:xfrm>
              <a:off x="5333456" y="5392558"/>
              <a:ext cx="24892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dk2"/>
                  </a:solidFill>
                  <a:latin typeface="Georgia"/>
                  <a:ea typeface="Georgia"/>
                  <a:cs typeface="Georgia"/>
                  <a:sym typeface="Georgia"/>
                </a:rPr>
                <a:t>Leading Vehicle</a:t>
              </a:r>
              <a:endParaRPr/>
            </a:p>
            <a:p>
              <a:pPr indent="0" lvl="0" marL="0" marR="0" rtl="0" algn="l">
                <a:spcBef>
                  <a:spcPts val="0"/>
                </a:spcBef>
                <a:spcAft>
                  <a:spcPts val="0"/>
                </a:spcAft>
                <a:buNone/>
              </a:pPr>
              <a:r>
                <a:rPr lang="en-CA" sz="2000">
                  <a:solidFill>
                    <a:schemeClr val="dk2"/>
                  </a:solidFill>
                  <a:latin typeface="Georgia"/>
                  <a:ea typeface="Georgia"/>
                  <a:cs typeface="Georgia"/>
                  <a:sym typeface="Georgia"/>
                </a:rPr>
                <a:t>Following Vehicle</a:t>
              </a:r>
              <a:endParaRPr/>
            </a:p>
          </p:txBody>
        </p:sp>
        <p:sp>
          <p:nvSpPr>
            <p:cNvPr id="178" name="Google Shape;178;p5"/>
            <p:cNvSpPr/>
            <p:nvPr/>
          </p:nvSpPr>
          <p:spPr>
            <a:xfrm>
              <a:off x="4921702" y="5266872"/>
              <a:ext cx="2818981" cy="991716"/>
            </a:xfrm>
            <a:prstGeom prst="rect">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grpSp>
        <p:nvGrpSpPr>
          <p:cNvPr id="179" name="Google Shape;179;p5"/>
          <p:cNvGrpSpPr/>
          <p:nvPr/>
        </p:nvGrpSpPr>
        <p:grpSpPr>
          <a:xfrm>
            <a:off x="1984308" y="5045562"/>
            <a:ext cx="2559118" cy="369332"/>
            <a:chOff x="1262743" y="5277757"/>
            <a:chExt cx="2559118" cy="369332"/>
          </a:xfrm>
        </p:grpSpPr>
        <p:cxnSp>
          <p:nvCxnSpPr>
            <p:cNvPr id="180" name="Google Shape;180;p5"/>
            <p:cNvCxnSpPr/>
            <p:nvPr/>
          </p:nvCxnSpPr>
          <p:spPr>
            <a:xfrm>
              <a:off x="1262743" y="5312229"/>
              <a:ext cx="2525486" cy="0"/>
            </a:xfrm>
            <a:prstGeom prst="straightConnector1">
              <a:avLst/>
            </a:prstGeom>
            <a:noFill/>
            <a:ln cap="flat" cmpd="sng" w="38100">
              <a:solidFill>
                <a:srgbClr val="079BBE"/>
              </a:solidFill>
              <a:prstDash val="solid"/>
              <a:round/>
              <a:headEnd len="sm" w="sm" type="none"/>
              <a:tailEnd len="med" w="med" type="stealth"/>
            </a:ln>
          </p:spPr>
        </p:cxnSp>
        <p:sp>
          <p:nvSpPr>
            <p:cNvPr id="181" name="Google Shape;181;p5"/>
            <p:cNvSpPr txBox="1"/>
            <p:nvPr/>
          </p:nvSpPr>
          <p:spPr>
            <a:xfrm>
              <a:off x="1305841" y="5277757"/>
              <a:ext cx="25160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2"/>
                  </a:solidFill>
                  <a:latin typeface="Georgia"/>
                  <a:ea typeface="Georgia"/>
                  <a:cs typeface="Georgia"/>
                  <a:sym typeface="Georgia"/>
                </a:rPr>
                <a:t>Direction of travel</a:t>
              </a:r>
              <a:endParaRPr/>
            </a:p>
          </p:txBody>
        </p:sp>
      </p:grpSp>
      <p:sp>
        <p:nvSpPr>
          <p:cNvPr id="182" name="Google Shape;182;p5"/>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Methodology</a:t>
            </a:r>
            <a:endParaRPr/>
          </a:p>
        </p:txBody>
      </p:sp>
      <p:sp>
        <p:nvSpPr>
          <p:cNvPr id="188" name="Google Shape;188;p6"/>
          <p:cNvSpPr txBox="1"/>
          <p:nvPr>
            <p:ph idx="1" type="body"/>
          </p:nvPr>
        </p:nvSpPr>
        <p:spPr>
          <a:xfrm>
            <a:off x="735806" y="1210798"/>
            <a:ext cx="10979944" cy="172528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2"/>
              </a:buClr>
              <a:buSzPts val="2800"/>
              <a:buChar char="▪"/>
            </a:pPr>
            <a:r>
              <a:rPr lang="en-CA" sz="2800">
                <a:latin typeface="Georgia"/>
                <a:ea typeface="Georgia"/>
                <a:cs typeface="Georgia"/>
                <a:sym typeface="Georgia"/>
              </a:rPr>
              <a:t>For each observation, data from the previous scheduled trip (L) and from the one prior (L+1) are used to better understand the bunching phenomenon.</a:t>
            </a:r>
            <a:endParaRPr sz="2800">
              <a:latin typeface="Georgia"/>
              <a:ea typeface="Georgia"/>
              <a:cs typeface="Georgia"/>
              <a:sym typeface="Georgia"/>
            </a:endParaRPr>
          </a:p>
          <a:p>
            <a:pPr indent="-114300" lvl="2" marL="1143000" rtl="0" algn="l">
              <a:spcBef>
                <a:spcPts val="360"/>
              </a:spcBef>
              <a:spcAft>
                <a:spcPts val="0"/>
              </a:spcAft>
              <a:buClr>
                <a:schemeClr val="lt2"/>
              </a:buClr>
              <a:buSzPts val="1800"/>
              <a:buNone/>
            </a:pPr>
            <a:r>
              <a:t/>
            </a:r>
            <a:endParaRPr sz="1800">
              <a:latin typeface="Georgia"/>
              <a:ea typeface="Georgia"/>
              <a:cs typeface="Georgia"/>
              <a:sym typeface="Georgia"/>
            </a:endParaRPr>
          </a:p>
        </p:txBody>
      </p:sp>
      <p:pic>
        <p:nvPicPr>
          <p:cNvPr descr="Picture1.png" id="189" name="Google Shape;189;p6"/>
          <p:cNvPicPr preferRelativeResize="0"/>
          <p:nvPr/>
        </p:nvPicPr>
        <p:blipFill rotWithShape="1">
          <a:blip r:embed="rId3">
            <a:alphaModFix/>
          </a:blip>
          <a:srcRect b="54972" l="0" r="0" t="12998"/>
          <a:stretch/>
        </p:blipFill>
        <p:spPr>
          <a:xfrm>
            <a:off x="1779074" y="3091624"/>
            <a:ext cx="7961905" cy="1799772"/>
          </a:xfrm>
          <a:prstGeom prst="rect">
            <a:avLst/>
          </a:prstGeom>
          <a:noFill/>
          <a:ln>
            <a:noFill/>
          </a:ln>
        </p:spPr>
      </p:pic>
      <p:sp>
        <p:nvSpPr>
          <p:cNvPr id="190" name="Google Shape;190;p6"/>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Methodology</a:t>
            </a:r>
            <a:endParaRPr/>
          </a:p>
        </p:txBody>
      </p:sp>
      <p:sp>
        <p:nvSpPr>
          <p:cNvPr id="196" name="Google Shape;196;p7"/>
          <p:cNvSpPr txBox="1"/>
          <p:nvPr>
            <p:ph idx="1" type="body"/>
          </p:nvPr>
        </p:nvSpPr>
        <p:spPr>
          <a:xfrm>
            <a:off x="609600" y="1355725"/>
            <a:ext cx="10998200" cy="230949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2"/>
              </a:buClr>
              <a:buSzPts val="3000"/>
              <a:buChar char="▪"/>
            </a:pPr>
            <a:r>
              <a:rPr lang="en-CA">
                <a:latin typeface="Times New Roman"/>
                <a:ea typeface="Times New Roman"/>
                <a:cs typeface="Times New Roman"/>
                <a:sym typeface="Times New Roman"/>
              </a:rPr>
              <a:t>Descriptive statistics and visualizations </a:t>
            </a:r>
            <a:endParaRPr>
              <a:latin typeface="Times New Roman"/>
              <a:ea typeface="Times New Roman"/>
              <a:cs typeface="Times New Roman"/>
              <a:sym typeface="Times New Roman"/>
            </a:endParaRPr>
          </a:p>
          <a:p>
            <a:pPr indent="-342900" lvl="0" marL="342900" rtl="0" algn="l">
              <a:spcBef>
                <a:spcPts val="600"/>
              </a:spcBef>
              <a:spcAft>
                <a:spcPts val="0"/>
              </a:spcAft>
              <a:buClr>
                <a:schemeClr val="lt2"/>
              </a:buClr>
              <a:buSzPts val="3000"/>
              <a:buChar char="▪"/>
            </a:pPr>
            <a:r>
              <a:rPr lang="en-CA">
                <a:latin typeface="Times New Roman"/>
                <a:ea typeface="Times New Roman"/>
                <a:cs typeface="Times New Roman"/>
                <a:sym typeface="Times New Roman"/>
              </a:rPr>
              <a:t>Two statistical models</a:t>
            </a:r>
            <a:endParaRPr>
              <a:latin typeface="Times New Roman"/>
              <a:ea typeface="Times New Roman"/>
              <a:cs typeface="Times New Roman"/>
              <a:sym typeface="Times New Roman"/>
            </a:endParaRPr>
          </a:p>
          <a:p>
            <a:pPr indent="-285750" lvl="1" marL="742950" rtl="0" algn="l">
              <a:spcBef>
                <a:spcPts val="600"/>
              </a:spcBef>
              <a:spcAft>
                <a:spcPts val="0"/>
              </a:spcAft>
              <a:buClr>
                <a:schemeClr val="lt2"/>
              </a:buClr>
              <a:buSzPts val="2400"/>
              <a:buChar char="–"/>
            </a:pPr>
            <a:r>
              <a:rPr lang="en-CA" sz="2400">
                <a:latin typeface="Times New Roman"/>
                <a:ea typeface="Times New Roman"/>
                <a:cs typeface="Times New Roman"/>
                <a:sym typeface="Times New Roman"/>
              </a:rPr>
              <a:t>Binary Logit Model and Accelerated Failure Time (AFT) Model</a:t>
            </a:r>
            <a:endParaRPr/>
          </a:p>
          <a:p>
            <a:pPr indent="-342900" lvl="0" marL="342900" rtl="0" algn="l">
              <a:spcBef>
                <a:spcPts val="600"/>
              </a:spcBef>
              <a:spcAft>
                <a:spcPts val="0"/>
              </a:spcAft>
              <a:buClr>
                <a:schemeClr val="lt2"/>
              </a:buClr>
              <a:buSzPts val="3000"/>
              <a:buChar char="▪"/>
            </a:pPr>
            <a:r>
              <a:rPr lang="en-CA">
                <a:latin typeface="Times New Roman"/>
                <a:ea typeface="Times New Roman"/>
                <a:cs typeface="Times New Roman"/>
                <a:sym typeface="Times New Roman"/>
              </a:rPr>
              <a:t>Three types of variables: control, internal, external</a:t>
            </a:r>
            <a:endParaRPr/>
          </a:p>
        </p:txBody>
      </p:sp>
      <p:pic>
        <p:nvPicPr>
          <p:cNvPr descr="C:\Ehab\Photos\Transit_to_use\IMG_0262.JPG" id="197" name="Google Shape;197;p7"/>
          <p:cNvPicPr preferRelativeResize="0"/>
          <p:nvPr/>
        </p:nvPicPr>
        <p:blipFill rotWithShape="1">
          <a:blip r:embed="rId3">
            <a:alphaModFix/>
          </a:blip>
          <a:srcRect b="47500" l="0" r="0" t="27592"/>
          <a:stretch/>
        </p:blipFill>
        <p:spPr>
          <a:xfrm>
            <a:off x="-1" y="3783053"/>
            <a:ext cx="12178455" cy="2274847"/>
          </a:xfrm>
          <a:prstGeom prst="rect">
            <a:avLst/>
          </a:prstGeom>
          <a:noFill/>
          <a:ln>
            <a:noFill/>
          </a:ln>
        </p:spPr>
      </p:pic>
      <p:sp>
        <p:nvSpPr>
          <p:cNvPr id="198" name="Google Shape;198;p7"/>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
        <p:nvSpPr>
          <p:cNvPr id="199" name="Google Shape;199;p7"/>
          <p:cNvSpPr txBox="1"/>
          <p:nvPr/>
        </p:nvSpPr>
        <p:spPr>
          <a:xfrm>
            <a:off x="2821258" y="6389650"/>
            <a:ext cx="82630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CA" sz="600">
                <a:solidFill>
                  <a:srgbClr val="BFBFBF"/>
                </a:solidFill>
                <a:latin typeface="Arial"/>
                <a:ea typeface="Arial"/>
                <a:cs typeface="Arial"/>
                <a:sym typeface="Arial"/>
              </a:rPr>
              <a:t>Photo source:</a:t>
            </a:r>
            <a:endParaRPr/>
          </a:p>
          <a:p>
            <a:pPr indent="0" lvl="0" marL="0" marR="0" rtl="0" algn="l">
              <a:spcBef>
                <a:spcPts val="0"/>
              </a:spcBef>
              <a:spcAft>
                <a:spcPts val="0"/>
              </a:spcAft>
              <a:buNone/>
            </a:pPr>
            <a:r>
              <a:rPr b="1" lang="en-CA" sz="600">
                <a:solidFill>
                  <a:srgbClr val="BFBFBF"/>
                </a:solidFill>
                <a:latin typeface="Arial"/>
                <a:ea typeface="Arial"/>
                <a:cs typeface="Arial"/>
                <a:sym typeface="Arial"/>
              </a:rPr>
              <a:t>Ehab Diab (Toronto Queen ST West 2016) </a:t>
            </a:r>
            <a:endParaRPr b="1" sz="600">
              <a:solidFill>
                <a:srgbClr val="BFBFBF"/>
              </a:solidFill>
              <a:latin typeface="Arial"/>
              <a:ea typeface="Arial"/>
              <a:cs typeface="Arial"/>
              <a:sym typeface="Arial"/>
            </a:endParaRPr>
          </a:p>
          <a:p>
            <a:pPr indent="0" lvl="0" marL="0" marR="0" rtl="0" algn="l">
              <a:spcBef>
                <a:spcPts val="0"/>
              </a:spcBef>
              <a:spcAft>
                <a:spcPts val="0"/>
              </a:spcAft>
              <a:buNone/>
            </a:pPr>
            <a:r>
              <a:t/>
            </a:r>
            <a:endParaRPr sz="600">
              <a:solidFill>
                <a:srgbClr val="BFBFB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sp>
        <p:nvSpPr>
          <p:cNvPr id="205" name="Google Shape;205;p8"/>
          <p:cNvSpPr txBox="1"/>
          <p:nvPr>
            <p:ph idx="1" type="body"/>
          </p:nvPr>
        </p:nvSpPr>
        <p:spPr>
          <a:xfrm>
            <a:off x="1301026" y="1355725"/>
            <a:ext cx="3320070" cy="42354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2"/>
              </a:buClr>
              <a:buSzPts val="2800"/>
              <a:buChar char="▪"/>
            </a:pPr>
            <a:r>
              <a:rPr lang="en-CA" sz="2800">
                <a:latin typeface="Times New Roman"/>
                <a:ea typeface="Times New Roman"/>
                <a:cs typeface="Times New Roman"/>
                <a:sym typeface="Times New Roman"/>
              </a:rPr>
              <a:t>Binary Logit Model</a:t>
            </a:r>
            <a:endParaRPr sz="2800"/>
          </a:p>
        </p:txBody>
      </p:sp>
      <p:graphicFrame>
        <p:nvGraphicFramePr>
          <p:cNvPr id="206" name="Google Shape;206;p8"/>
          <p:cNvGraphicFramePr/>
          <p:nvPr/>
        </p:nvGraphicFramePr>
        <p:xfrm>
          <a:off x="4823613" y="546756"/>
          <a:ext cx="3000000" cy="3000000"/>
        </p:xfrm>
        <a:graphic>
          <a:graphicData uri="http://schemas.openxmlformats.org/drawingml/2006/table">
            <a:tbl>
              <a:tblPr bandRow="1" firstRow="1">
                <a:noFill/>
                <a:tableStyleId>{2609B830-4672-4020-A9D0-1D6367236431}</a:tableStyleId>
              </a:tblPr>
              <a:tblGrid>
                <a:gridCol w="1583100"/>
                <a:gridCol w="534575"/>
                <a:gridCol w="739175"/>
                <a:gridCol w="1009600"/>
                <a:gridCol w="694800"/>
                <a:gridCol w="153375"/>
                <a:gridCol w="702975"/>
                <a:gridCol w="694800"/>
              </a:tblGrid>
              <a:tr h="165525">
                <a:tc>
                  <a:txBody>
                    <a:bodyPr/>
                    <a:lstStyle/>
                    <a:p>
                      <a:pPr indent="0" lvl="0" marL="0" marR="0" rtl="0" algn="l">
                        <a:lnSpc>
                          <a:spcPct val="100000"/>
                        </a:lnSpc>
                        <a:spcBef>
                          <a:spcPts val="0"/>
                        </a:spcBef>
                        <a:spcAft>
                          <a:spcPts val="0"/>
                        </a:spcAft>
                        <a:buNone/>
                      </a:pPr>
                      <a:r>
                        <a:rPr lang="en-CA" sz="1200" u="none" cap="none" strike="noStrike">
                          <a:solidFill>
                            <a:schemeClr val="lt2"/>
                          </a:solidFill>
                          <a:latin typeface="Calibri"/>
                          <a:ea typeface="Calibri"/>
                          <a:cs typeface="Calibri"/>
                          <a:sym typeface="Calibri"/>
                        </a:rPr>
                        <a:t> </a:t>
                      </a:r>
                      <a:endParaRPr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lang="en-CA" sz="1200" u="none" cap="none" strike="noStrike">
                          <a:solidFill>
                            <a:schemeClr val="lt2"/>
                          </a:solidFill>
                          <a:latin typeface="Calibri"/>
                          <a:ea typeface="Calibri"/>
                          <a:cs typeface="Calibri"/>
                          <a:sym typeface="Calibri"/>
                        </a:rPr>
                        <a:t>Coef.</a:t>
                      </a:r>
                      <a:endParaRPr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lang="en-CA" sz="1200" u="none" cap="none" strike="noStrike">
                          <a:solidFill>
                            <a:schemeClr val="lt2"/>
                          </a:solidFill>
                          <a:latin typeface="Calibri"/>
                          <a:ea typeface="Calibri"/>
                          <a:cs typeface="Calibri"/>
                          <a:sym typeface="Calibri"/>
                        </a:rPr>
                        <a:t>Wald</a:t>
                      </a:r>
                      <a:endParaRPr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lang="en-CA" sz="1200" u="none" cap="none" strike="noStrike">
                          <a:solidFill>
                            <a:schemeClr val="lt2"/>
                          </a:solidFill>
                          <a:latin typeface="Calibri"/>
                          <a:ea typeface="Calibri"/>
                          <a:cs typeface="Calibri"/>
                          <a:sym typeface="Calibri"/>
                        </a:rPr>
                        <a:t>Significance</a:t>
                      </a:r>
                      <a:endParaRPr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lang="en-CA" sz="1200" u="none" cap="none" strike="noStrike">
                          <a:solidFill>
                            <a:schemeClr val="lt2"/>
                          </a:solidFill>
                          <a:latin typeface="Calibri"/>
                          <a:ea typeface="Calibri"/>
                          <a:cs typeface="Calibri"/>
                          <a:sym typeface="Calibri"/>
                        </a:rPr>
                        <a:t>Odds Ratio</a:t>
                      </a:r>
                      <a:endParaRPr sz="1200" u="none" cap="none" strike="noStrike">
                        <a:solidFill>
                          <a:schemeClr val="lt2"/>
                        </a:solidFill>
                        <a:latin typeface="Calibri"/>
                        <a:ea typeface="Calibri"/>
                        <a:cs typeface="Calibri"/>
                        <a:sym typeface="Calibri"/>
                      </a:endParaRPr>
                    </a:p>
                  </a:txBody>
                  <a:tcPr marT="0" marB="0" marR="28250" marL="28250" anchor="ctr"/>
                </a:tc>
                <a:tc hMerge="1"/>
                <a:tc gridSpan="2">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[95% Conf. Interval]</a:t>
                      </a:r>
                      <a:endParaRPr b="1" i="0" sz="1200" u="none" cap="none" strike="noStrike">
                        <a:solidFill>
                          <a:schemeClr val="lt2"/>
                        </a:solidFill>
                        <a:latin typeface="Calibri"/>
                        <a:ea typeface="Calibri"/>
                        <a:cs typeface="Calibri"/>
                        <a:sym typeface="Calibri"/>
                      </a:endParaRPr>
                    </a:p>
                  </a:txBody>
                  <a:tcPr marT="0" marB="0" marR="28250" marL="28250" anchor="ctr"/>
                </a:tc>
                <a:tc hMerge="1"/>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Wkday</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2.15</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2450.65</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8.62</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7.92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9.39</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Trip direction</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0.32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72.73</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1.37</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1.47</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Lshort</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-1.02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253.45</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0.36</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0.32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0.41</a:t>
                      </a:r>
                      <a:endParaRPr b="1" sz="1200" u="none" cap="none" strike="noStrike">
                        <a:solidFill>
                          <a:schemeClr val="lt2"/>
                        </a:solidFill>
                        <a:latin typeface="Calibri"/>
                        <a:ea typeface="Calibri"/>
                        <a:cs typeface="Calibri"/>
                        <a:sym typeface="Calibri"/>
                      </a:endParaRPr>
                    </a:p>
                  </a:txBody>
                  <a:tcPr marT="0" marB="0" marR="28250" marL="28250" anchor="ctr"/>
                </a:tc>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Vehicle Combination</a:t>
                      </a:r>
                      <a:endParaRPr b="1" sz="1200" u="none" cap="none" strike="noStrike">
                        <a:solidFill>
                          <a:schemeClr val="lt2"/>
                        </a:solidFill>
                        <a:latin typeface="Calibri"/>
                        <a:ea typeface="Calibri"/>
                        <a:cs typeface="Calibri"/>
                        <a:sym typeface="Calibri"/>
                      </a:endParaRPr>
                    </a:p>
                  </a:txBody>
                  <a:tcPr marT="0" marB="0" marR="28250" marL="28250"/>
                </a:tc>
                <a:tc gridSpan="7">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(Reference to same vehicle type for both following/leading vehicles)</a:t>
                      </a:r>
                      <a:endParaRPr b="1" sz="1200" u="none" cap="none" strike="noStrike">
                        <a:solidFill>
                          <a:schemeClr val="lt2"/>
                        </a:solidFill>
                        <a:latin typeface="Calibri"/>
                        <a:ea typeface="Calibri"/>
                        <a:cs typeface="Calibri"/>
                        <a:sym typeface="Calibri"/>
                      </a:endParaRPr>
                    </a:p>
                  </a:txBody>
                  <a:tcPr marT="0" marB="0" marR="28250" marL="28250"/>
                </a:tc>
                <a:tc hMerge="1"/>
                <a:tc hMerge="1"/>
                <a:tc hMerge="1"/>
                <a:tc hMerge="1"/>
                <a:tc hMerge="1"/>
                <a:tc hMerge="1"/>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FVehCap &gt; LVehCap</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-0.27</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18.60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0.76</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0.67</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0.86</a:t>
                      </a:r>
                      <a:endParaRPr b="1" sz="1200" u="none" cap="none" strike="noStrike">
                        <a:solidFill>
                          <a:schemeClr val="lt2"/>
                        </a:solidFill>
                        <a:latin typeface="Calibri"/>
                        <a:ea typeface="Calibri"/>
                        <a:cs typeface="Calibri"/>
                        <a:sym typeface="Calibri"/>
                      </a:endParaRPr>
                    </a:p>
                  </a:txBody>
                  <a:tcPr marT="0" marB="0" marR="28250" marL="28250" anchor="ctr"/>
                </a:tc>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FVehCap &lt; LVehCap</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0.33</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32.36</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1.39</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1.24</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1.56</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Time Period</a:t>
                      </a:r>
                      <a:endParaRPr b="1" sz="1200" u="none" cap="none" strike="noStrike">
                        <a:solidFill>
                          <a:schemeClr val="lt2"/>
                        </a:solidFill>
                        <a:latin typeface="Calibri"/>
                        <a:ea typeface="Calibri"/>
                        <a:cs typeface="Calibri"/>
                        <a:sym typeface="Calibri"/>
                      </a:endParaRPr>
                    </a:p>
                  </a:txBody>
                  <a:tcPr marT="0" marB="0" marR="28250" marL="28250"/>
                </a:tc>
                <a:tc gridSpan="7">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(Reference to AM Peak)</a:t>
                      </a:r>
                      <a:endParaRPr b="1" sz="1200" u="none" cap="none" strike="noStrike">
                        <a:solidFill>
                          <a:schemeClr val="lt2"/>
                        </a:solidFill>
                        <a:latin typeface="Calibri"/>
                        <a:ea typeface="Calibri"/>
                        <a:cs typeface="Calibri"/>
                        <a:sym typeface="Calibri"/>
                      </a:endParaRPr>
                    </a:p>
                  </a:txBody>
                  <a:tcPr marT="0" marB="0" marR="28250" marL="28250"/>
                </a:tc>
                <a:tc hMerge="1"/>
                <a:tc hMerge="1"/>
                <a:tc hMerge="1"/>
                <a:tc hMerge="1"/>
                <a:tc hMerge="1"/>
                <a:tc hMerge="1"/>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Mid Day</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0.78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183.44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2.19</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1.95</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2.45</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PM Peak</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0.18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10.17</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1.07</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1.34</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Evening</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0.94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145.62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2.56</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2.19</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2.98</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Route Number</a:t>
                      </a:r>
                      <a:endParaRPr b="1" sz="1200" u="none" cap="none" strike="noStrike">
                        <a:solidFill>
                          <a:schemeClr val="lt2"/>
                        </a:solidFill>
                        <a:latin typeface="Calibri"/>
                        <a:ea typeface="Calibri"/>
                        <a:cs typeface="Calibri"/>
                        <a:sym typeface="Calibri"/>
                      </a:endParaRPr>
                    </a:p>
                  </a:txBody>
                  <a:tcPr marT="0" marB="0" marR="28250" marL="28250"/>
                </a:tc>
                <a:tc gridSpan="7">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(Reference to Route 512)</a:t>
                      </a:r>
                      <a:endParaRPr b="1" sz="1200" u="none" cap="none" strike="noStrike">
                        <a:solidFill>
                          <a:schemeClr val="lt2"/>
                        </a:solidFill>
                        <a:latin typeface="Calibri"/>
                        <a:ea typeface="Calibri"/>
                        <a:cs typeface="Calibri"/>
                        <a:sym typeface="Calibri"/>
                      </a:endParaRPr>
                    </a:p>
                  </a:txBody>
                  <a:tcPr marT="0" marB="0" marR="28250" marL="28250" anchor="ctr"/>
                </a:tc>
                <a:tc hMerge="1"/>
                <a:tc hMerge="1"/>
                <a:tc hMerge="1"/>
                <a:tc hMerge="1"/>
                <a:tc hMerge="1"/>
                <a:tc hMerge="1"/>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501</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8.16</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2121.09</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3494.14</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2469.15</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4944.62</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504</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3.12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547.37</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22.62</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17.42</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29.37</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505</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3.88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696.07</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48.58</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36.40</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64.82</a:t>
                      </a:r>
                      <a:endParaRPr b="1" sz="1200" u="none" cap="none" strike="noStrike">
                        <a:solidFill>
                          <a:schemeClr val="lt2"/>
                        </a:solidFill>
                        <a:latin typeface="Calibri"/>
                        <a:ea typeface="Calibri"/>
                        <a:cs typeface="Calibri"/>
                        <a:sym typeface="Calibri"/>
                      </a:endParaRPr>
                    </a:p>
                  </a:txBody>
                  <a:tcPr marT="0" marB="0" marR="28250" marL="28250" anchor="ctr"/>
                </a:tc>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506</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4.94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1190.14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139.23</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105.19</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184.31</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509</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3.88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747.04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48.53</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36.73</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64.10</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510</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2.03</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212.45</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7.61</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5.79</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9.99</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 511</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2.49</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305.49</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12.05</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9.11</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15.92</a:t>
                      </a:r>
                      <a:endParaRPr b="1" sz="1200" u="none" cap="none" strike="noStrike">
                        <a:solidFill>
                          <a:schemeClr val="lt2"/>
                        </a:solidFill>
                        <a:latin typeface="Calibri"/>
                        <a:ea typeface="Calibri"/>
                        <a:cs typeface="Calibri"/>
                        <a:sym typeface="Calibri"/>
                      </a:endParaRPr>
                    </a:p>
                  </a:txBody>
                  <a:tcPr marT="0" marB="0" marR="28250" marL="28250" anchor="ctr"/>
                </a:tc>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Scheduled Headway</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-0.59</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938.62</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0.56</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0.53</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0.58</a:t>
                      </a:r>
                      <a:endParaRPr b="1" sz="1200" u="none" cap="none" strike="noStrike">
                        <a:solidFill>
                          <a:schemeClr val="lt2"/>
                        </a:solidFill>
                        <a:latin typeface="Calibri"/>
                        <a:ea typeface="Calibri"/>
                        <a:cs typeface="Calibri"/>
                        <a:sym typeface="Calibri"/>
                      </a:endParaRPr>
                    </a:p>
                  </a:txBody>
                  <a:tcPr marT="0" marB="0" marR="28250" marL="28250" anchor="ctr"/>
                </a:tc>
              </a:tr>
              <a:tr h="127050">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Headway combinations</a:t>
                      </a:r>
                      <a:endParaRPr b="1" sz="1200" u="none" cap="none" strike="noStrike">
                        <a:solidFill>
                          <a:schemeClr val="lt2"/>
                        </a:solidFill>
                        <a:latin typeface="Calibri"/>
                        <a:ea typeface="Calibri"/>
                        <a:cs typeface="Calibri"/>
                        <a:sym typeface="Calibri"/>
                      </a:endParaRPr>
                    </a:p>
                  </a:txBody>
                  <a:tcPr marT="0" marB="0" marR="28250" marL="28250"/>
                </a:tc>
                <a:tc gridSpan="7">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(Reference to On Time/On Time)</a:t>
                      </a:r>
                      <a:endParaRPr b="1" sz="1200" u="none" cap="none" strike="noStrike">
                        <a:solidFill>
                          <a:schemeClr val="lt2"/>
                        </a:solidFill>
                        <a:latin typeface="Calibri"/>
                        <a:ea typeface="Calibri"/>
                        <a:cs typeface="Calibri"/>
                        <a:sym typeface="Calibri"/>
                      </a:endParaRPr>
                    </a:p>
                  </a:txBody>
                  <a:tcPr marT="0" marB="0" marR="28250" marL="28250" anchor="ctr"/>
                </a:tc>
                <a:tc hMerge="1"/>
                <a:tc hMerge="1"/>
                <a:tc hMerge="1"/>
                <a:tc hMerge="1"/>
                <a:tc hMerge="1"/>
                <a:tc hMerge="1"/>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Short/Short</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0.96</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1.00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0.83</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1.22</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Short/On Time</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0.18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2.68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0.10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0.97</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1.48</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Short/Long</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0.38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14.26</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1.46</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1.20</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1.77</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On Time/Short</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0.11</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0.74</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0.96</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0.78</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1.20</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On Time/Long</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0.05</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0.18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0.67</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1.05</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0.84</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1.32</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Long/Short</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40.58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0.51</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0.41</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0.63</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Long/On Time</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-0.51</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16.88</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0.47</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0.77</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Long/Long</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-0.27</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6.26</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0.01</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0.76</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0.62</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0.94</a:t>
                      </a:r>
                      <a:endParaRPr b="1" sz="1200" u="none" cap="none" strike="noStrike">
                        <a:solidFill>
                          <a:schemeClr val="lt2"/>
                        </a:solidFill>
                        <a:latin typeface="Calibri"/>
                        <a:ea typeface="Calibri"/>
                        <a:cs typeface="Calibri"/>
                        <a:sym typeface="Calibri"/>
                      </a:endParaRPr>
                    </a:p>
                  </a:txBody>
                  <a:tcPr marT="0" marB="0" marR="28250" marL="28250" anchor="ctr"/>
                </a:tc>
              </a:tr>
              <a:tr h="1429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R501 x Short/Short</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-24.59</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0.96</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0.00</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na</a:t>
                      </a:r>
                      <a:endParaRPr b="1" sz="1200" u="none" cap="none" strike="noStrike">
                        <a:solidFill>
                          <a:schemeClr val="lt2"/>
                        </a:solidFill>
                        <a:latin typeface="Calibri"/>
                        <a:ea typeface="Calibri"/>
                        <a:cs typeface="Calibri"/>
                        <a:sym typeface="Calibri"/>
                      </a:endParaRPr>
                    </a:p>
                  </a:txBody>
                  <a:tcPr marT="0" marB="0" marR="28250" marL="28250" anchor="ctr"/>
                </a:tc>
              </a:tr>
              <a:tr h="138775">
                <a:tc>
                  <a:txBody>
                    <a:bodyPr/>
                    <a:lstStyle/>
                    <a:p>
                      <a:pPr indent="0" lvl="0" marL="0" marR="0" rtl="0" algn="l">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Constant</a:t>
                      </a:r>
                      <a:endParaRPr b="1" sz="1200" u="none" cap="none" strike="noStrike">
                        <a:solidFill>
                          <a:schemeClr val="lt2"/>
                        </a:solidFill>
                        <a:latin typeface="Calibri"/>
                        <a:ea typeface="Calibri"/>
                        <a:cs typeface="Calibri"/>
                        <a:sym typeface="Calibri"/>
                      </a:endParaRPr>
                    </a:p>
                  </a:txBody>
                  <a:tcPr marT="0" marB="0" marR="28250" marL="28250"/>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-0.45</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6.29</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0.01</a:t>
                      </a:r>
                      <a:endParaRPr b="1" sz="1200" u="none" cap="none" strike="noStrike">
                        <a:solidFill>
                          <a:schemeClr val="lt2"/>
                        </a:solidFill>
                        <a:latin typeface="Calibri"/>
                        <a:ea typeface="Calibri"/>
                        <a:cs typeface="Calibri"/>
                        <a:sym typeface="Calibri"/>
                      </a:endParaRPr>
                    </a:p>
                  </a:txBody>
                  <a:tcPr marT="0" marB="0" marR="28250" marL="28250" anchor="ctr"/>
                </a:tc>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0.64</a:t>
                      </a:r>
                      <a:endParaRPr b="1" sz="1200" u="none" cap="none" strike="noStrike">
                        <a:solidFill>
                          <a:schemeClr val="lt2"/>
                        </a:solidFill>
                        <a:latin typeface="Calibri"/>
                        <a:ea typeface="Calibri"/>
                        <a:cs typeface="Calibri"/>
                        <a:sym typeface="Calibri"/>
                      </a:endParaRPr>
                    </a:p>
                  </a:txBody>
                  <a:tcPr marT="0" marB="0" marR="28250" marL="28250" anchor="ctr"/>
                </a:tc>
                <a:tc gridSpan="2">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na</a:t>
                      </a:r>
                      <a:endParaRPr b="1" sz="1200" u="none" cap="none" strike="noStrike">
                        <a:solidFill>
                          <a:schemeClr val="lt2"/>
                        </a:solidFill>
                        <a:latin typeface="Calibri"/>
                        <a:ea typeface="Calibri"/>
                        <a:cs typeface="Calibri"/>
                        <a:sym typeface="Calibri"/>
                      </a:endParaRPr>
                    </a:p>
                  </a:txBody>
                  <a:tcPr marT="0" marB="0" marR="28250" marL="28250" anchor="ctr"/>
                </a:tc>
                <a:tc hMerge="1"/>
                <a:tc>
                  <a:txBody>
                    <a:bodyPr/>
                    <a:lstStyle/>
                    <a:p>
                      <a:pPr indent="0" lvl="0" marL="0" marR="0" rtl="0" algn="ctr">
                        <a:lnSpc>
                          <a:spcPct val="100000"/>
                        </a:lnSpc>
                        <a:spcBef>
                          <a:spcPts val="0"/>
                        </a:spcBef>
                        <a:spcAft>
                          <a:spcPts val="0"/>
                        </a:spcAft>
                        <a:buNone/>
                      </a:pPr>
                      <a:r>
                        <a:rPr b="1" lang="en-CA" sz="1200" u="none" cap="none" strike="noStrike">
                          <a:solidFill>
                            <a:schemeClr val="lt2"/>
                          </a:solidFill>
                          <a:latin typeface="Calibri"/>
                          <a:ea typeface="Calibri"/>
                          <a:cs typeface="Calibri"/>
                          <a:sym typeface="Calibri"/>
                        </a:rPr>
                        <a:t>na</a:t>
                      </a:r>
                      <a:endParaRPr b="1" sz="1200" u="none" cap="none" strike="noStrike">
                        <a:solidFill>
                          <a:schemeClr val="lt2"/>
                        </a:solidFill>
                        <a:latin typeface="Calibri"/>
                        <a:ea typeface="Calibri"/>
                        <a:cs typeface="Calibri"/>
                        <a:sym typeface="Calibri"/>
                      </a:endParaRPr>
                    </a:p>
                  </a:txBody>
                  <a:tcPr marT="0" marB="0" marR="28250" marL="28250" anchor="ctr"/>
                </a:tc>
              </a:tr>
            </a:tbl>
          </a:graphicData>
        </a:graphic>
      </p:graphicFrame>
      <p:sp>
        <p:nvSpPr>
          <p:cNvPr id="207" name="Google Shape;207;p8"/>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type="title"/>
          </p:nvPr>
        </p:nvSpPr>
        <p:spPr>
          <a:xfrm>
            <a:off x="609600" y="279401"/>
            <a:ext cx="10972800" cy="81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800"/>
              <a:buFont typeface="Times New Roman"/>
              <a:buNone/>
            </a:pPr>
            <a:r>
              <a:rPr b="1" lang="en-CA">
                <a:latin typeface="Times New Roman"/>
                <a:ea typeface="Times New Roman"/>
                <a:cs typeface="Times New Roman"/>
                <a:sym typeface="Times New Roman"/>
              </a:rPr>
              <a:t>Results</a:t>
            </a:r>
            <a:endParaRPr b="1">
              <a:latin typeface="Times New Roman"/>
              <a:ea typeface="Times New Roman"/>
              <a:cs typeface="Times New Roman"/>
              <a:sym typeface="Times New Roman"/>
            </a:endParaRPr>
          </a:p>
        </p:txBody>
      </p:sp>
      <p:sp>
        <p:nvSpPr>
          <p:cNvPr id="213" name="Google Shape;213;p9"/>
          <p:cNvSpPr txBox="1"/>
          <p:nvPr>
            <p:ph idx="1" type="body"/>
          </p:nvPr>
        </p:nvSpPr>
        <p:spPr>
          <a:xfrm>
            <a:off x="1204881" y="1355725"/>
            <a:ext cx="4060591" cy="423545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2"/>
              </a:buClr>
              <a:buSzPts val="2800"/>
              <a:buChar char="▪"/>
            </a:pPr>
            <a:r>
              <a:rPr lang="en-CA" sz="2800">
                <a:latin typeface="Times New Roman"/>
                <a:ea typeface="Times New Roman"/>
                <a:cs typeface="Times New Roman"/>
                <a:sym typeface="Times New Roman"/>
              </a:rPr>
              <a:t>Accelerated Failure Time (AFT) Model</a:t>
            </a:r>
            <a:endParaRPr sz="2800"/>
          </a:p>
        </p:txBody>
      </p:sp>
      <p:graphicFrame>
        <p:nvGraphicFramePr>
          <p:cNvPr id="214" name="Google Shape;214;p9"/>
          <p:cNvGraphicFramePr/>
          <p:nvPr/>
        </p:nvGraphicFramePr>
        <p:xfrm>
          <a:off x="5013858" y="556925"/>
          <a:ext cx="3000000" cy="3000000"/>
        </p:xfrm>
        <a:graphic>
          <a:graphicData uri="http://schemas.openxmlformats.org/drawingml/2006/table">
            <a:tbl>
              <a:tblPr bandRow="1" firstRow="1">
                <a:noFill/>
                <a:tableStyleId>{C2FBE55C-DC78-47BD-B704-DD40FA7FB488}</a:tableStyleId>
              </a:tblPr>
              <a:tblGrid>
                <a:gridCol w="1590800"/>
                <a:gridCol w="668400"/>
                <a:gridCol w="668400"/>
                <a:gridCol w="668400"/>
                <a:gridCol w="668400"/>
                <a:gridCol w="772850"/>
                <a:gridCol w="668400"/>
              </a:tblGrid>
              <a:tr h="187025">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Variable</a:t>
                      </a:r>
                      <a:endParaRPr b="1" i="0" sz="1200" u="none" cap="none" strike="noStrike">
                        <a:solidFill>
                          <a:schemeClr val="lt2"/>
                        </a:solidFill>
                        <a:latin typeface="Calibri"/>
                        <a:ea typeface="Calibri"/>
                        <a:cs typeface="Calibri"/>
                        <a:sym typeface="Calibri"/>
                      </a:endParaRPr>
                    </a:p>
                  </a:txBody>
                  <a:tcPr marT="5500" marB="0" marR="5500" marL="5500" anchor="ctr"/>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Coef.</a:t>
                      </a:r>
                      <a:endParaRPr b="1" i="0" sz="1200" u="none" cap="none" strike="noStrike">
                        <a:solidFill>
                          <a:schemeClr val="lt2"/>
                        </a:solidFill>
                        <a:latin typeface="Calibri"/>
                        <a:ea typeface="Calibri"/>
                        <a:cs typeface="Calibri"/>
                        <a:sym typeface="Calibri"/>
                      </a:endParaRPr>
                    </a:p>
                  </a:txBody>
                  <a:tcPr marT="5500" marB="0" marR="5500" marL="5500" anchor="ctr"/>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Std. Err.</a:t>
                      </a:r>
                      <a:endParaRPr b="1" i="0" sz="1200" u="none" cap="none" strike="noStrike">
                        <a:solidFill>
                          <a:schemeClr val="lt2"/>
                        </a:solidFill>
                        <a:latin typeface="Calibri"/>
                        <a:ea typeface="Calibri"/>
                        <a:cs typeface="Calibri"/>
                        <a:sym typeface="Calibri"/>
                      </a:endParaRPr>
                    </a:p>
                  </a:txBody>
                  <a:tcPr marT="5500" marB="0" marR="5500" marL="5500" anchor="ctr"/>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z</a:t>
                      </a:r>
                      <a:endParaRPr b="1" i="0" sz="1200" u="none" cap="none" strike="noStrike">
                        <a:solidFill>
                          <a:schemeClr val="lt2"/>
                        </a:solidFill>
                        <a:latin typeface="Calibri"/>
                        <a:ea typeface="Calibri"/>
                        <a:cs typeface="Calibri"/>
                        <a:sym typeface="Calibri"/>
                      </a:endParaRPr>
                    </a:p>
                  </a:txBody>
                  <a:tcPr marT="5500" marB="0" marR="5500" marL="5500" anchor="ctr"/>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P&gt;z</a:t>
                      </a:r>
                      <a:endParaRPr b="1" i="0" sz="1200" u="none" cap="none" strike="noStrike">
                        <a:solidFill>
                          <a:schemeClr val="lt2"/>
                        </a:solidFill>
                        <a:latin typeface="Calibri"/>
                        <a:ea typeface="Calibri"/>
                        <a:cs typeface="Calibri"/>
                        <a:sym typeface="Calibri"/>
                      </a:endParaRPr>
                    </a:p>
                  </a:txBody>
                  <a:tcPr marT="5500" marB="0" marR="5500" marL="5500" anchor="ctr"/>
                </a:tc>
                <a:tc gridSpan="2">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[95% Conf. Interval]</a:t>
                      </a:r>
                      <a:endParaRPr b="1" i="0" sz="1200" u="none" cap="none" strike="noStrike">
                        <a:solidFill>
                          <a:schemeClr val="lt2"/>
                        </a:solidFill>
                        <a:latin typeface="Calibri"/>
                        <a:ea typeface="Calibri"/>
                        <a:cs typeface="Calibri"/>
                        <a:sym typeface="Calibri"/>
                      </a:endParaRPr>
                    </a:p>
                  </a:txBody>
                  <a:tcPr marT="5500" marB="0" marR="5500" marL="5500" anchor="ctr"/>
                </a:tc>
                <a:tc hMerge="1"/>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Wkday</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-0.038</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-1.550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0.121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-0.085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0.010</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Ftripdir</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0.044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2.990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0.074</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TimePeriod</a:t>
                      </a:r>
                      <a:endParaRPr b="1" i="0" sz="1200" u="none" cap="none" strike="noStrike">
                        <a:solidFill>
                          <a:schemeClr val="lt2"/>
                        </a:solidFill>
                        <a:latin typeface="Calibri"/>
                        <a:ea typeface="Calibri"/>
                        <a:cs typeface="Calibri"/>
                        <a:sym typeface="Calibri"/>
                      </a:endParaRPr>
                    </a:p>
                  </a:txBody>
                  <a:tcPr marT="5500" marB="0" marR="5500" marL="5500" anchor="ctr"/>
                </a:tc>
                <a:tc gridSpan="6">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(Reference to AM Peak)</a:t>
                      </a:r>
                      <a:endParaRPr b="1" i="0" sz="1200" u="none" cap="none" strike="noStrike">
                        <a:solidFill>
                          <a:schemeClr val="lt2"/>
                        </a:solidFill>
                        <a:latin typeface="Calibri"/>
                        <a:ea typeface="Calibri"/>
                        <a:cs typeface="Calibri"/>
                        <a:sym typeface="Calibri"/>
                      </a:endParaRPr>
                    </a:p>
                  </a:txBody>
                  <a:tcPr marT="5500" marB="0" marR="5500" marL="5500" anchor="b"/>
                </a:tc>
                <a:tc hMerge="1"/>
                <a:tc hMerge="1"/>
                <a:tc hMerge="1"/>
                <a:tc hMerge="1"/>
                <a:tc hMerge="1"/>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Midday</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0.129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5.890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0.086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0.172</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PM Peak</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0.154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7.280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0.113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0.196</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Evening</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0.066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2.540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0.116</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Route</a:t>
                      </a:r>
                      <a:endParaRPr b="1" i="0" sz="1200" u="none" cap="none" strike="noStrike">
                        <a:solidFill>
                          <a:schemeClr val="lt2"/>
                        </a:solidFill>
                        <a:latin typeface="Calibri"/>
                        <a:ea typeface="Calibri"/>
                        <a:cs typeface="Calibri"/>
                        <a:sym typeface="Calibri"/>
                      </a:endParaRPr>
                    </a:p>
                  </a:txBody>
                  <a:tcPr marT="5500" marB="0" marR="5500" marL="5500" anchor="b"/>
                </a:tc>
                <a:tc gridSpan="6">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(Reference to Route 512)</a:t>
                      </a:r>
                      <a:endParaRPr b="1" i="0" sz="1200" u="none" cap="none" strike="noStrike">
                        <a:solidFill>
                          <a:schemeClr val="lt2"/>
                        </a:solidFill>
                        <a:latin typeface="Calibri"/>
                        <a:ea typeface="Calibri"/>
                        <a:cs typeface="Calibri"/>
                        <a:sym typeface="Calibri"/>
                      </a:endParaRPr>
                    </a:p>
                  </a:txBody>
                  <a:tcPr marT="5500" marB="0" marR="5500" marL="5500" anchor="b"/>
                </a:tc>
                <a:tc hMerge="1"/>
                <a:tc hMerge="1"/>
                <a:tc hMerge="1"/>
                <a:tc hMerge="1"/>
                <a:tc hMerge="1"/>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501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-0.196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-1.970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0.049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-0.392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-0.001</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504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0.639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0.093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6.870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0.456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0.821</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505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0.286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0.107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2.680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0.077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0.495</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506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0.109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0.105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1.040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0.299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-0.097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0.315</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509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-0.180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0.098</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-1.840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0.066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-0.371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0.012</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510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0.162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0.095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1.710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0.088</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0.348</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511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-0.078</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0.102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-0.770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0.440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-0.278</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0.121</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VehCombination</a:t>
                      </a:r>
                      <a:endParaRPr b="1" i="0" sz="1200" u="none" cap="none" strike="noStrike">
                        <a:solidFill>
                          <a:schemeClr val="lt2"/>
                        </a:solidFill>
                        <a:latin typeface="Calibri"/>
                        <a:ea typeface="Calibri"/>
                        <a:cs typeface="Calibri"/>
                        <a:sym typeface="Calibri"/>
                      </a:endParaRPr>
                    </a:p>
                  </a:txBody>
                  <a:tcPr marT="5500" marB="0" marR="5500" marL="5500" anchor="ctr"/>
                </a:tc>
                <a:tc gridSpan="6">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(Reference to same vehicle type for both)</a:t>
                      </a:r>
                      <a:endParaRPr b="1" i="0" sz="1200" u="none" cap="none" strike="noStrike">
                        <a:solidFill>
                          <a:schemeClr val="lt2"/>
                        </a:solidFill>
                        <a:latin typeface="Calibri"/>
                        <a:ea typeface="Calibri"/>
                        <a:cs typeface="Calibri"/>
                        <a:sym typeface="Calibri"/>
                      </a:endParaRPr>
                    </a:p>
                  </a:txBody>
                  <a:tcPr marT="5500" marB="0" marR="5500" marL="5500" anchor="b"/>
                </a:tc>
                <a:tc hMerge="1"/>
                <a:tc hMerge="1"/>
                <a:tc hMerge="1"/>
                <a:tc hMerge="1"/>
                <a:tc hMerge="1"/>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Follow veh &gt; Lead veh</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-0.079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-3.670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-0.121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-0.037</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Follow veh &lt; Lead veh</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-0.084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-4.300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-0.122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-0.046</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SchedHead</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0.101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0.046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2.220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0.191</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SchedHead2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-3.160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-0.004</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FLHeadRatio</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18.040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0.002</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LL1HeadRatio</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-0.440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0.663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CumTSP</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0.077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23.790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0.071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0.084</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StopComb</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-0.373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0.131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-2.840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0.005</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-0.631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-0.115</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CumPedCross</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-0.030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0.004</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-7.090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-0.038</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-0.022</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CumSigApp</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-10.970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-0.005</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Vehicle Volume Cat</a:t>
                      </a:r>
                      <a:endParaRPr b="1" i="0" sz="1200" u="none" cap="none" strike="noStrike">
                        <a:solidFill>
                          <a:schemeClr val="lt2"/>
                        </a:solidFill>
                        <a:latin typeface="Calibri"/>
                        <a:ea typeface="Calibri"/>
                        <a:cs typeface="Calibri"/>
                        <a:sym typeface="Calibri"/>
                      </a:endParaRPr>
                    </a:p>
                  </a:txBody>
                  <a:tcPr marT="5500" marB="0" marR="5500" marL="5500" anchor="b"/>
                </a:tc>
                <a:tc gridSpan="6">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(Reference to low vehicle volume category)</a:t>
                      </a:r>
                      <a:endParaRPr b="1" i="0" sz="1200" u="none" cap="none" strike="noStrike">
                        <a:solidFill>
                          <a:schemeClr val="lt2"/>
                        </a:solidFill>
                        <a:latin typeface="Calibri"/>
                        <a:ea typeface="Calibri"/>
                        <a:cs typeface="Calibri"/>
                        <a:sym typeface="Calibri"/>
                      </a:endParaRPr>
                    </a:p>
                  </a:txBody>
                  <a:tcPr marT="5500" marB="0" marR="5500" marL="5500" anchor="b"/>
                </a:tc>
                <a:tc hMerge="1"/>
                <a:tc hMerge="1"/>
                <a:tc hMerge="1"/>
                <a:tc hMerge="1"/>
                <a:tc hMerge="1"/>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Medium Volume</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-0.012</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-0.740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0.461</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-0.043</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0.019</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High Volume</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0.267</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0.039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6.840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0.190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0.343</a:t>
                      </a:r>
                      <a:endParaRPr b="1" i="0" sz="1200" u="none" cap="none" strike="noStrike">
                        <a:solidFill>
                          <a:schemeClr val="lt2"/>
                        </a:solidFill>
                        <a:latin typeface="Calibri"/>
                        <a:ea typeface="Calibri"/>
                        <a:cs typeface="Calibri"/>
                        <a:sym typeface="Calibri"/>
                      </a:endParaRPr>
                    </a:p>
                  </a:txBody>
                  <a:tcPr marT="5500" marB="0" marR="5500" marL="5500" anchor="b"/>
                </a:tc>
              </a:tr>
              <a:tr h="187025">
                <a:tc>
                  <a:txBody>
                    <a:bodyPr/>
                    <a:lstStyle/>
                    <a:p>
                      <a:pPr indent="0" lvl="0" marL="0" marR="0" rtl="0" algn="l">
                        <a:spcBef>
                          <a:spcPts val="0"/>
                        </a:spcBef>
                        <a:spcAft>
                          <a:spcPts val="0"/>
                        </a:spcAft>
                        <a:buNone/>
                      </a:pPr>
                      <a:r>
                        <a:rPr b="1" lang="en-CA" sz="1200" u="none" cap="none" strike="noStrike">
                          <a:solidFill>
                            <a:schemeClr val="lt2"/>
                          </a:solidFill>
                          <a:latin typeface="Calibri"/>
                          <a:ea typeface="Calibri"/>
                          <a:cs typeface="Calibri"/>
                          <a:sym typeface="Calibri"/>
                        </a:rPr>
                        <a:t> Constant</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1.909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0.159</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11.970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0.000</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1.596</a:t>
                      </a:r>
                      <a:endParaRPr b="1" i="0" sz="1200" u="none" cap="none" strike="noStrike">
                        <a:solidFill>
                          <a:schemeClr val="lt2"/>
                        </a:solidFill>
                        <a:latin typeface="Calibri"/>
                        <a:ea typeface="Calibri"/>
                        <a:cs typeface="Calibri"/>
                        <a:sym typeface="Calibri"/>
                      </a:endParaRPr>
                    </a:p>
                  </a:txBody>
                  <a:tcPr marT="5500" marB="0" marR="5500" marL="5500" anchor="b"/>
                </a:tc>
                <a:tc>
                  <a:txBody>
                    <a:bodyPr/>
                    <a:lstStyle/>
                    <a:p>
                      <a:pPr indent="0" lvl="0" marL="0" marR="0" rtl="0" algn="ctr">
                        <a:spcBef>
                          <a:spcPts val="0"/>
                        </a:spcBef>
                        <a:spcAft>
                          <a:spcPts val="0"/>
                        </a:spcAft>
                        <a:buNone/>
                      </a:pPr>
                      <a:r>
                        <a:rPr b="1" lang="en-CA" sz="1200" u="none" cap="none" strike="noStrike">
                          <a:solidFill>
                            <a:schemeClr val="lt2"/>
                          </a:solidFill>
                          <a:latin typeface="Calibri"/>
                          <a:ea typeface="Calibri"/>
                          <a:cs typeface="Calibri"/>
                          <a:sym typeface="Calibri"/>
                        </a:rPr>
                        <a:t>2.221</a:t>
                      </a:r>
                      <a:endParaRPr b="1" i="0" sz="1200" u="none" cap="none" strike="noStrike">
                        <a:solidFill>
                          <a:schemeClr val="lt2"/>
                        </a:solidFill>
                        <a:latin typeface="Calibri"/>
                        <a:ea typeface="Calibri"/>
                        <a:cs typeface="Calibri"/>
                        <a:sym typeface="Calibri"/>
                      </a:endParaRPr>
                    </a:p>
                  </a:txBody>
                  <a:tcPr marT="5500" marB="0" marR="5500" marL="5500" anchor="b"/>
                </a:tc>
              </a:tr>
            </a:tbl>
          </a:graphicData>
        </a:graphic>
      </p:graphicFrame>
      <p:sp>
        <p:nvSpPr>
          <p:cNvPr id="215" name="Google Shape;215;p9"/>
          <p:cNvSpPr txBox="1"/>
          <p:nvPr/>
        </p:nvSpPr>
        <p:spPr>
          <a:xfrm>
            <a:off x="10656051" y="6313263"/>
            <a:ext cx="926349" cy="365125"/>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rgbClr val="BFBFBF"/>
              </a:buClr>
              <a:buSzPts val="1200"/>
              <a:buFont typeface="Noto Sans Symbols"/>
              <a:buNone/>
            </a:pPr>
            <a:fld id="{00000000-1234-1234-1234-123412341234}" type="slidenum">
              <a:rPr lang="en-CA" sz="1200">
                <a:solidFill>
                  <a:srgbClr val="BFBFBF"/>
                </a:solidFill>
                <a:latin typeface="Arial"/>
                <a:ea typeface="Arial"/>
                <a:cs typeface="Arial"/>
                <a:sym typeface="Arial"/>
              </a:rPr>
              <a:t>‹#›</a:t>
            </a:fld>
            <a:endParaRPr sz="1200">
              <a:solidFill>
                <a:srgbClr val="BFBFB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hemeUttri">
  <a:themeElements>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2020-06-03T04:01:18Z</dcterms:created>
  <dc:creator>Alaa Itani</dc:creator>
</cp:coreProperties>
</file>