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406" r:id="rId6"/>
    <p:sldId id="333" r:id="rId7"/>
    <p:sldId id="329" r:id="rId8"/>
    <p:sldId id="401" r:id="rId9"/>
    <p:sldId id="353" r:id="rId10"/>
    <p:sldId id="344" r:id="rId11"/>
    <p:sldId id="301" r:id="rId12"/>
    <p:sldId id="347" r:id="rId13"/>
    <p:sldId id="407" r:id="rId14"/>
    <p:sldId id="423" r:id="rId15"/>
    <p:sldId id="403" r:id="rId16"/>
    <p:sldId id="409" r:id="rId17"/>
    <p:sldId id="346" r:id="rId18"/>
    <p:sldId id="354" r:id="rId19"/>
    <p:sldId id="260" r:id="rId20"/>
    <p:sldId id="410" r:id="rId21"/>
    <p:sldId id="275" r:id="rId22"/>
    <p:sldId id="411" r:id="rId23"/>
    <p:sldId id="408" r:id="rId24"/>
    <p:sldId id="412" r:id="rId25"/>
    <p:sldId id="424" r:id="rId26"/>
    <p:sldId id="425" r:id="rId27"/>
    <p:sldId id="421" r:id="rId28"/>
    <p:sldId id="415" r:id="rId29"/>
    <p:sldId id="419" r:id="rId30"/>
    <p:sldId id="414" r:id="rId31"/>
    <p:sldId id="417" r:id="rId32"/>
    <p:sldId id="426" r:id="rId33"/>
    <p:sldId id="416" r:id="rId34"/>
    <p:sldId id="422" r:id="rId35"/>
    <p:sldId id="420" r:id="rId36"/>
    <p:sldId id="32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SLab" initials="I" lastIdx="8" clrIdx="0">
    <p:extLst>
      <p:ext uri="{19B8F6BF-5375-455C-9EA6-DF929625EA0E}">
        <p15:presenceInfo xmlns:p15="http://schemas.microsoft.com/office/powerpoint/2012/main" userId="ITSLab" providerId="None"/>
      </p:ext>
    </p:extLst>
  </p:cmAuthor>
  <p:cmAuthor id="2" name="Amer Shalaby" initials="AS" lastIdx="9" clrIdx="1">
    <p:extLst>
      <p:ext uri="{19B8F6BF-5375-455C-9EA6-DF929625EA0E}">
        <p15:presenceInfo xmlns:p15="http://schemas.microsoft.com/office/powerpoint/2012/main" userId="6278d7c25986c1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E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1" autoAdjust="0"/>
    <p:restoredTop sz="84985" autoAdjust="0"/>
  </p:normalViewPr>
  <p:slideViewPr>
    <p:cSldViewPr snapToGrid="0">
      <p:cViewPr varScale="1">
        <p:scale>
          <a:sx n="95" d="100"/>
          <a:sy n="95" d="100"/>
        </p:scale>
        <p:origin x="9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2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8FB2A-6A95-4B2B-A830-6D5054A8D1A6}" type="datetimeFigureOut">
              <a:rPr lang="en-CA" smtClean="0"/>
              <a:t>2021-07-06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6A62A-56D8-475E-87A7-81159666E127}" type="slidenum">
              <a:rPr lang="en-CA" smtClean="0"/>
              <a:t>‹#›</a:t>
            </a:fld>
            <a:endParaRPr lang="en-CA" dirty="0"/>
          </a:p>
        </p:txBody>
      </p:sp>
    </p:spTree>
    <p:extLst>
      <p:ext uri="{BB962C8B-B14F-4D97-AF65-F5344CB8AC3E}">
        <p14:creationId xmlns:p14="http://schemas.microsoft.com/office/powerpoint/2010/main" val="265032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F66A62A-56D8-475E-87A7-81159666E127}" type="slidenum">
              <a:rPr lang="en-CA" smtClean="0"/>
              <a:t>1</a:t>
            </a:fld>
            <a:endParaRPr lang="en-CA" dirty="0"/>
          </a:p>
        </p:txBody>
      </p:sp>
    </p:spTree>
    <p:extLst>
      <p:ext uri="{BB962C8B-B14F-4D97-AF65-F5344CB8AC3E}">
        <p14:creationId xmlns:p14="http://schemas.microsoft.com/office/powerpoint/2010/main" val="22727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6A62A-56D8-475E-87A7-81159666E127}" type="slidenum">
              <a:rPr lang="en-CA" smtClean="0"/>
              <a:t>22</a:t>
            </a:fld>
            <a:endParaRPr lang="en-CA" dirty="0"/>
          </a:p>
        </p:txBody>
      </p:sp>
    </p:spTree>
    <p:extLst>
      <p:ext uri="{BB962C8B-B14F-4D97-AF65-F5344CB8AC3E}">
        <p14:creationId xmlns:p14="http://schemas.microsoft.com/office/powerpoint/2010/main" val="349062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66A62A-56D8-475E-87A7-81159666E127}" type="slidenum">
              <a:rPr lang="en-CA" smtClean="0"/>
              <a:t>27</a:t>
            </a:fld>
            <a:endParaRPr lang="en-CA" dirty="0"/>
          </a:p>
        </p:txBody>
      </p:sp>
    </p:spTree>
    <p:extLst>
      <p:ext uri="{BB962C8B-B14F-4D97-AF65-F5344CB8AC3E}">
        <p14:creationId xmlns:p14="http://schemas.microsoft.com/office/powerpoint/2010/main" val="4182598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12192000" cy="2308225"/>
          </a:xfrm>
        </p:spPr>
        <p:txBody>
          <a:bodyPr lIns="640080" tIns="91440" rIns="640080" bIns="91440" anchor="ctr" anchorCtr="0">
            <a:normAutofit/>
          </a:bodyPr>
          <a:lstStyle>
            <a:lvl1pPr algn="l">
              <a:defRPr sz="4000" b="0">
                <a:solidFill>
                  <a:schemeClr val="bg2"/>
                </a:solidFill>
                <a:latin typeface="Calibri" panose="020F0502020204030204" pitchFamily="34" charset="0"/>
                <a:cs typeface="Calibri" panose="020F050202020403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0" y="3508376"/>
            <a:ext cx="12192000" cy="1616075"/>
          </a:xfrm>
          <a:solidFill>
            <a:srgbClr val="052043"/>
          </a:solidFill>
          <a:ln>
            <a:noFill/>
          </a:ln>
        </p:spPr>
        <p:txBody>
          <a:bodyPr lIns="640080" tIns="137160" rIns="640080" bIns="137160">
            <a:noAutofit/>
          </a:bodyPr>
          <a:lstStyle>
            <a:lvl1pPr marL="0" indent="0" algn="l">
              <a:buNone/>
              <a:defRPr sz="25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7" name="Date Placeholder 16"/>
          <p:cNvSpPr>
            <a:spLocks noGrp="1"/>
          </p:cNvSpPr>
          <p:nvPr>
            <p:ph type="dt" sz="half" idx="10"/>
          </p:nvPr>
        </p:nvSpPr>
        <p:spPr>
          <a:xfrm>
            <a:off x="787400" y="4759326"/>
            <a:ext cx="3276600" cy="365125"/>
          </a:xfrm>
          <a:prstGeom prst="rect">
            <a:avLst/>
          </a:prstGeom>
        </p:spPr>
        <p:txBody>
          <a:bodyPr/>
          <a:lstStyle>
            <a:lvl1pPr>
              <a:defRPr sz="1600" b="0">
                <a:solidFill>
                  <a:schemeClr val="bg1"/>
                </a:solidFill>
              </a:defRPr>
            </a:lvl1pPr>
          </a:lstStyle>
          <a:p>
            <a:fld id="{6E8DB816-C00B-4284-95A6-37FDF8809DA1}" type="datetime1">
              <a:rPr lang="en-CA" smtClean="0"/>
              <a:t>2021-07-06</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703" y="5632445"/>
            <a:ext cx="6066990" cy="1021647"/>
          </a:xfrm>
          <a:prstGeom prst="rect">
            <a:avLst/>
          </a:prstGeom>
        </p:spPr>
      </p:pic>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96" y="5820528"/>
            <a:ext cx="3614346" cy="887867"/>
          </a:xfrm>
          <a:prstGeom prst="rect">
            <a:avLst/>
          </a:prstGeom>
        </p:spPr>
      </p:pic>
    </p:spTree>
    <p:extLst>
      <p:ext uri="{BB962C8B-B14F-4D97-AF65-F5344CB8AC3E}">
        <p14:creationId xmlns:p14="http://schemas.microsoft.com/office/powerpoint/2010/main" val="119988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7" name="Content Placeholder 6"/>
          <p:cNvSpPr>
            <a:spLocks noGrp="1"/>
          </p:cNvSpPr>
          <p:nvPr>
            <p:ph sz="quarter" idx="13"/>
          </p:nvPr>
        </p:nvSpPr>
        <p:spPr>
          <a:xfrm>
            <a:off x="609600" y="1268976"/>
            <a:ext cx="10972800" cy="4680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Date Placeholder 7"/>
          <p:cNvSpPr>
            <a:spLocks noGrp="1"/>
          </p:cNvSpPr>
          <p:nvPr>
            <p:ph type="dt" sz="half" idx="14"/>
          </p:nvPr>
        </p:nvSpPr>
        <p:spPr/>
        <p:txBody>
          <a:bodyPr/>
          <a:lstStyle/>
          <a:p>
            <a:fld id="{BA5B6E1B-35DF-46B0-A502-AD4B04C1010D}" type="datetime1">
              <a:rPr lang="en-CA" smtClean="0"/>
              <a:t>2021-07-06</a:t>
            </a:fld>
            <a:endParaRPr lang="en-CA" dirty="0"/>
          </a:p>
        </p:txBody>
      </p:sp>
      <p:sp>
        <p:nvSpPr>
          <p:cNvPr id="9" name="Footer Placeholder 8"/>
          <p:cNvSpPr>
            <a:spLocks noGrp="1"/>
          </p:cNvSpPr>
          <p:nvPr>
            <p:ph type="ftr" sz="quarter" idx="15"/>
          </p:nvPr>
        </p:nvSpPr>
        <p:spPr>
          <a:xfrm>
            <a:off x="3611539" y="6303405"/>
            <a:ext cx="4831072" cy="365125"/>
          </a:xfrm>
          <a:prstGeom prst="rect">
            <a:avLst/>
          </a:prstGeom>
        </p:spPr>
        <p:txBody>
          <a:bodyPr/>
          <a:lstStyle/>
          <a:p>
            <a:endParaRPr lang="en-CA" dirty="0"/>
          </a:p>
        </p:txBody>
      </p:sp>
      <p:sp>
        <p:nvSpPr>
          <p:cNvPr id="10" name="Slide Number Placeholder 9"/>
          <p:cNvSpPr>
            <a:spLocks noGrp="1"/>
          </p:cNvSpPr>
          <p:nvPr>
            <p:ph type="sldNum" sz="quarter" idx="16"/>
          </p:nvPr>
        </p:nvSpPr>
        <p:spPr/>
        <p:txBody>
          <a:bodyPr/>
          <a:lstStyle/>
          <a:p>
            <a:fld id="{571EEB72-811A-4261-BCC2-9B67ECDAFFE5}" type="slidenum">
              <a:rPr lang="en-CA" smtClean="0"/>
              <a:t>‹#›</a:t>
            </a:fld>
            <a:endParaRPr lang="en-CA" dirty="0"/>
          </a:p>
        </p:txBody>
      </p:sp>
    </p:spTree>
    <p:extLst>
      <p:ext uri="{BB962C8B-B14F-4D97-AF65-F5344CB8AC3E}">
        <p14:creationId xmlns:p14="http://schemas.microsoft.com/office/powerpoint/2010/main" val="41698574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571EEB72-811A-4261-BCC2-9B67ECDAFFE5}" type="slidenum">
              <a:rPr lang="en-CA" smtClean="0"/>
              <a:t>‹#›</a:t>
            </a:fld>
            <a:endParaRPr lang="en-CA" dirty="0"/>
          </a:p>
        </p:txBody>
      </p:sp>
      <p:sp>
        <p:nvSpPr>
          <p:cNvPr id="4" name="Date Placeholder 3"/>
          <p:cNvSpPr>
            <a:spLocks noGrp="1"/>
          </p:cNvSpPr>
          <p:nvPr>
            <p:ph type="dt" sz="half" idx="11"/>
          </p:nvPr>
        </p:nvSpPr>
        <p:spPr/>
        <p:txBody>
          <a:bodyPr/>
          <a:lstStyle/>
          <a:p>
            <a:fld id="{EE17B7B0-01D6-4A8F-B3B6-CBFDC1EA8632}" type="datetime1">
              <a:rPr lang="en-CA" smtClean="0"/>
              <a:t>2021-07-06</a:t>
            </a:fld>
            <a:endParaRPr lang="en-CA" dirty="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403351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2"/>
          <p:cNvSpPr>
            <a:spLocks noGrp="1"/>
          </p:cNvSpPr>
          <p:nvPr>
            <p:ph type="ftr" sz="quarter" idx="10"/>
          </p:nvPr>
        </p:nvSpPr>
        <p:spPr>
          <a:xfrm>
            <a:off x="3611539" y="6303405"/>
            <a:ext cx="4831072" cy="365125"/>
          </a:xfrm>
          <a:prstGeom prst="rect">
            <a:avLst/>
          </a:prstGeom>
        </p:spPr>
        <p:txBody>
          <a:bodyPr/>
          <a:lstStyle/>
          <a:p>
            <a:endParaRPr lang="en-CA" dirty="0"/>
          </a:p>
        </p:txBody>
      </p:sp>
      <p:sp>
        <p:nvSpPr>
          <p:cNvPr id="4" name="Slide Number Placeholder 3"/>
          <p:cNvSpPr>
            <a:spLocks noGrp="1"/>
          </p:cNvSpPr>
          <p:nvPr>
            <p:ph type="sldNum" sz="quarter" idx="11"/>
          </p:nvPr>
        </p:nvSpPr>
        <p:spPr/>
        <p:txBody>
          <a:bodyPr/>
          <a:lstStyle/>
          <a:p>
            <a:fld id="{571EEB72-811A-4261-BCC2-9B67ECDAFFE5}" type="slidenum">
              <a:rPr lang="en-CA" smtClean="0"/>
              <a:t>‹#›</a:t>
            </a:fld>
            <a:endParaRPr lang="en-CA" dirty="0"/>
          </a:p>
        </p:txBody>
      </p:sp>
      <p:sp>
        <p:nvSpPr>
          <p:cNvPr id="5" name="Date Placeholder 4"/>
          <p:cNvSpPr>
            <a:spLocks noGrp="1"/>
          </p:cNvSpPr>
          <p:nvPr>
            <p:ph type="dt" sz="half" idx="12"/>
          </p:nvPr>
        </p:nvSpPr>
        <p:spPr/>
        <p:txBody>
          <a:bodyPr/>
          <a:lstStyle/>
          <a:p>
            <a:fld id="{A3759B2B-09D6-425F-944E-0718E15EAE56}" type="datetime1">
              <a:rPr lang="en-CA" smtClean="0"/>
              <a:t>2021-07-06</a:t>
            </a:fld>
            <a:endParaRPr lang="en-CA" dirty="0"/>
          </a:p>
        </p:txBody>
      </p:sp>
      <p:sp>
        <p:nvSpPr>
          <p:cNvPr id="7" name="Text Placeholder 6"/>
          <p:cNvSpPr>
            <a:spLocks noGrp="1"/>
          </p:cNvSpPr>
          <p:nvPr>
            <p:ph type="body" sz="quarter" idx="13"/>
          </p:nvPr>
        </p:nvSpPr>
        <p:spPr>
          <a:xfrm>
            <a:off x="609600" y="1268976"/>
            <a:ext cx="10972800" cy="4680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77468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5" name="Title 1"/>
          <p:cNvSpPr>
            <a:spLocks noGrp="1"/>
          </p:cNvSpPr>
          <p:nvPr>
            <p:ph type="title"/>
          </p:nvPr>
        </p:nvSpPr>
        <p:spPr>
          <a:xfrm>
            <a:off x="551384" y="332656"/>
            <a:ext cx="7848872" cy="648072"/>
          </a:xfrm>
          <a:prstGeom prst="rect">
            <a:avLst/>
          </a:prstGeom>
        </p:spPr>
        <p:txBody>
          <a:bodyPr/>
          <a:lstStyle>
            <a:lvl1pPr>
              <a:defRPr b="0" i="0">
                <a:solidFill>
                  <a:srgbClr val="009BDC"/>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6" name="Text Placeholder 2"/>
          <p:cNvSpPr>
            <a:spLocks noGrp="1"/>
          </p:cNvSpPr>
          <p:nvPr>
            <p:ph type="body" sz="quarter" idx="10"/>
          </p:nvPr>
        </p:nvSpPr>
        <p:spPr>
          <a:xfrm>
            <a:off x="564257" y="1412776"/>
            <a:ext cx="11076359" cy="4679925"/>
          </a:xfrm>
          <a:prstGeom prst="rect">
            <a:avLst/>
          </a:prstGeom>
        </p:spPr>
        <p:txBody>
          <a:bodyPr/>
          <a:lstStyle>
            <a:lvl1pPr>
              <a:buClr>
                <a:srgbClr val="009BDC"/>
              </a:buClr>
              <a:defRPr>
                <a:solidFill>
                  <a:srgbClr val="455660"/>
                </a:solidFill>
                <a:latin typeface="Calibri" panose="020F0502020204030204" pitchFamily="34" charset="0"/>
                <a:cs typeface="Calibri" panose="020F0502020204030204" pitchFamily="34" charset="0"/>
              </a:defRPr>
            </a:lvl1pPr>
            <a:lvl2pPr>
              <a:buClr>
                <a:srgbClr val="009BDC"/>
              </a:buClr>
              <a:defRPr>
                <a:solidFill>
                  <a:srgbClr val="455660"/>
                </a:solidFill>
                <a:latin typeface="Calibri" panose="020F0502020204030204" pitchFamily="34" charset="0"/>
                <a:cs typeface="Calibri" panose="020F0502020204030204" pitchFamily="34" charset="0"/>
              </a:defRPr>
            </a:lvl2pPr>
            <a:lvl3pPr>
              <a:buClr>
                <a:srgbClr val="009BDC"/>
              </a:buClr>
              <a:defRPr>
                <a:solidFill>
                  <a:srgbClr val="455660"/>
                </a:solidFill>
                <a:latin typeface="Calibri" panose="020F0502020204030204" pitchFamily="34" charset="0"/>
                <a:cs typeface="Calibri" panose="020F0502020204030204" pitchFamily="34" charset="0"/>
              </a:defRPr>
            </a:lvl3pPr>
            <a:lvl4pPr>
              <a:buClr>
                <a:srgbClr val="009BDC"/>
              </a:buClr>
              <a:defRPr>
                <a:solidFill>
                  <a:srgbClr val="455660"/>
                </a:solidFill>
                <a:latin typeface="Calibri" panose="020F0502020204030204" pitchFamily="34" charset="0"/>
                <a:cs typeface="Calibri" panose="020F0502020204030204" pitchFamily="34" charset="0"/>
              </a:defRPr>
            </a:lvl4pPr>
            <a:lvl5pPr>
              <a:buClr>
                <a:srgbClr val="009BDC"/>
              </a:buClr>
              <a:defRPr>
                <a:solidFill>
                  <a:srgbClr val="455660"/>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57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2D71-B29A-48BA-82A6-8EE691CF47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3D9D41-4BA7-4079-9DD1-EC9F2C832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197345-8963-45E9-AA1E-EED2B09EF9EC}"/>
              </a:ext>
            </a:extLst>
          </p:cNvPr>
          <p:cNvSpPr>
            <a:spLocks noGrp="1"/>
          </p:cNvSpPr>
          <p:nvPr>
            <p:ph type="dt" sz="half" idx="10"/>
          </p:nvPr>
        </p:nvSpPr>
        <p:spPr/>
        <p:txBody>
          <a:bodyPr/>
          <a:lstStyle/>
          <a:p>
            <a:fld id="{61E03736-DADC-4614-8AB7-FCB61BEE0141}" type="datetime1">
              <a:rPr lang="en-CA" smtClean="0"/>
              <a:t>2021-07-06</a:t>
            </a:fld>
            <a:endParaRPr lang="en-CA" dirty="0"/>
          </a:p>
        </p:txBody>
      </p:sp>
      <p:sp>
        <p:nvSpPr>
          <p:cNvPr id="5" name="Footer Placeholder 4">
            <a:extLst>
              <a:ext uri="{FF2B5EF4-FFF2-40B4-BE49-F238E27FC236}">
                <a16:creationId xmlns:a16="http://schemas.microsoft.com/office/drawing/2014/main" id="{2793DCF1-4938-49B4-A012-0BB0A70E339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D1958FE-B057-4EF9-8320-47EBFDBA032E}"/>
              </a:ext>
            </a:extLst>
          </p:cNvPr>
          <p:cNvSpPr>
            <a:spLocks noGrp="1"/>
          </p:cNvSpPr>
          <p:nvPr>
            <p:ph type="sldNum" sz="quarter" idx="12"/>
          </p:nvPr>
        </p:nvSpPr>
        <p:spPr/>
        <p:txBody>
          <a:bodyPr/>
          <a:lstStyle/>
          <a:p>
            <a:fld id="{571EEB72-811A-4261-BCC2-9B67ECDAFFE5}" type="slidenum">
              <a:rPr lang="en-CA" smtClean="0"/>
              <a:t>‹#›</a:t>
            </a:fld>
            <a:endParaRPr lang="en-CA" dirty="0"/>
          </a:p>
        </p:txBody>
      </p:sp>
    </p:spTree>
    <p:extLst>
      <p:ext uri="{BB962C8B-B14F-4D97-AF65-F5344CB8AC3E}">
        <p14:creationId xmlns:p14="http://schemas.microsoft.com/office/powerpoint/2010/main" val="949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xfrm>
            <a:off x="892969" y="178594"/>
            <a:ext cx="10406063" cy="960081"/>
          </a:xfrm>
          <a:prstGeom prst="rect">
            <a:avLst/>
          </a:prstGeom>
        </p:spPr>
        <p:txBody>
          <a:bodyPr>
            <a:normAutofit/>
          </a:bodyPr>
          <a:lstStyle>
            <a:lvl1pPr>
              <a:defRPr sz="4219" b="0">
                <a:solidFill>
                  <a:srgbClr val="385C76"/>
                </a:solidFill>
                <a:latin typeface="Helvetica"/>
                <a:ea typeface="Helvetica"/>
                <a:cs typeface="Helvetica"/>
                <a:sym typeface="Helvetica"/>
              </a:defRPr>
            </a:lvl1pPr>
          </a:lstStyle>
          <a:p>
            <a:r>
              <a:rPr lang="en-US"/>
              <a:t>Click to edit Master title style</a:t>
            </a:r>
            <a:endParaRPr dirty="0"/>
          </a:p>
        </p:txBody>
      </p:sp>
      <p:sp>
        <p:nvSpPr>
          <p:cNvPr id="65" name="Body Level One…"/>
          <p:cNvSpPr txBox="1">
            <a:spLocks noGrp="1"/>
          </p:cNvSpPr>
          <p:nvPr>
            <p:ph type="body" idx="1" hasCustomPrompt="1"/>
          </p:nvPr>
        </p:nvSpPr>
        <p:spPr>
          <a:prstGeom prst="rect">
            <a:avLst/>
          </a:prstGeom>
        </p:spPr>
        <p:txBody>
          <a:bodyPr anchor="t"/>
          <a:lstStyle>
            <a:lvl1pPr marL="240460" indent="-240460">
              <a:lnSpc>
                <a:spcPct val="100000"/>
              </a:lnSpc>
              <a:spcBef>
                <a:spcPts val="17"/>
              </a:spcBef>
              <a:buSzPct val="100000"/>
              <a:buFont typeface="Wingdings" panose="05000000000000000000" pitchFamily="2" charset="2"/>
              <a:buChar char="§"/>
              <a:defRPr/>
            </a:lvl1pPr>
            <a:lvl2pPr marL="521419" indent="-199962">
              <a:spcBef>
                <a:spcPts val="472"/>
              </a:spcBef>
              <a:buSzPct val="100000"/>
              <a:buFontTx/>
              <a:buChar char="-"/>
              <a:defRPr sz="1969"/>
            </a:lvl2pPr>
            <a:lvl3pPr>
              <a:buSzPct val="100000"/>
              <a:defRPr/>
            </a:lvl3pPr>
            <a:lvl4pPr>
              <a:buSzPct val="100000"/>
              <a:defRPr/>
            </a:lvl4pPr>
            <a:lvl5pPr>
              <a:buSzPct val="100000"/>
              <a:defRP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a:extLst>
              <a:ext uri="{FF2B5EF4-FFF2-40B4-BE49-F238E27FC236}">
                <a16:creationId xmlns:a16="http://schemas.microsoft.com/office/drawing/2014/main" id="{45138D5E-D601-6348-AF1C-81188075DA91}"/>
              </a:ext>
            </a:extLst>
          </p:cNvPr>
          <p:cNvSpPr txBox="1">
            <a:spLocks/>
          </p:cNvSpPr>
          <p:nvPr/>
        </p:nvSpPr>
        <p:spPr>
          <a:xfrm>
            <a:off x="11675695" y="178594"/>
            <a:ext cx="222818" cy="245260"/>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A" sz="1125" smtClean="0"/>
              <a:pPr/>
              <a:t>‹#›</a:t>
            </a:fld>
            <a:endParaRPr lang="en-CA" sz="1125" dirty="0"/>
          </a:p>
        </p:txBody>
      </p:sp>
    </p:spTree>
    <p:extLst>
      <p:ext uri="{BB962C8B-B14F-4D97-AF65-F5344CB8AC3E}">
        <p14:creationId xmlns:p14="http://schemas.microsoft.com/office/powerpoint/2010/main" val="406370873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5956301"/>
            <a:ext cx="12192000" cy="901700"/>
          </a:xfrm>
          <a:prstGeom prst="rect">
            <a:avLst/>
          </a:prstGeom>
          <a:solidFill>
            <a:srgbClr val="05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Placeholder 1"/>
          <p:cNvSpPr>
            <a:spLocks noGrp="1"/>
          </p:cNvSpPr>
          <p:nvPr>
            <p:ph type="title"/>
          </p:nvPr>
        </p:nvSpPr>
        <p:spPr>
          <a:xfrm>
            <a:off x="609600" y="279401"/>
            <a:ext cx="10972800" cy="812799"/>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609600" y="1271808"/>
            <a:ext cx="10972800" cy="46844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Slide Number Placeholder 3"/>
          <p:cNvSpPr>
            <a:spLocks noGrp="1"/>
          </p:cNvSpPr>
          <p:nvPr>
            <p:ph type="sldNum" sz="quarter" idx="4"/>
          </p:nvPr>
        </p:nvSpPr>
        <p:spPr>
          <a:xfrm>
            <a:off x="10656051" y="6313263"/>
            <a:ext cx="9263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EEB72-811A-4261-BCC2-9B67ECDAFFE5}" type="slidenum">
              <a:rPr lang="en-CA" smtClean="0"/>
              <a:t>‹#›</a:t>
            </a:fld>
            <a:endParaRPr lang="en-CA" dirty="0"/>
          </a:p>
        </p:txBody>
      </p:sp>
      <p:sp>
        <p:nvSpPr>
          <p:cNvPr id="5" name="Date Placeholder 4"/>
          <p:cNvSpPr>
            <a:spLocks noGrp="1"/>
          </p:cNvSpPr>
          <p:nvPr>
            <p:ph type="dt" sz="half" idx="2"/>
          </p:nvPr>
        </p:nvSpPr>
        <p:spPr>
          <a:xfrm>
            <a:off x="8616028" y="6313263"/>
            <a:ext cx="18626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1981-1D3F-4186-B7FC-E3D7D5BBBB57}" type="datetime1">
              <a:rPr lang="en-CA" smtClean="0"/>
              <a:t>2021-07-06</a:t>
            </a:fld>
            <a:endParaRPr lang="en-CA" dirty="0"/>
          </a:p>
        </p:txBody>
      </p:sp>
      <p:sp>
        <p:nvSpPr>
          <p:cNvPr id="8" name="Footer Placeholder 7"/>
          <p:cNvSpPr>
            <a:spLocks noGrp="1"/>
          </p:cNvSpPr>
          <p:nvPr>
            <p:ph type="ftr" sz="quarter" idx="3"/>
          </p:nvPr>
        </p:nvSpPr>
        <p:spPr>
          <a:xfrm>
            <a:off x="3611538" y="6313263"/>
            <a:ext cx="48271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1026" name="Picture 2" descr="C:\Users\Judy\Documents\Branding\UTTRI logo\university_of_toronto_transportation_research_institute_uttri_smal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622" b="27434"/>
          <a:stretch/>
        </p:blipFill>
        <p:spPr bwMode="auto">
          <a:xfrm>
            <a:off x="161316" y="6000679"/>
            <a:ext cx="1470689" cy="677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32005" y="5983112"/>
            <a:ext cx="874889" cy="874889"/>
          </a:xfrm>
          <a:prstGeom prst="rect">
            <a:avLst/>
          </a:prstGeom>
        </p:spPr>
      </p:pic>
    </p:spTree>
    <p:extLst>
      <p:ext uri="{BB962C8B-B14F-4D97-AF65-F5344CB8AC3E}">
        <p14:creationId xmlns:p14="http://schemas.microsoft.com/office/powerpoint/2010/main" val="2750108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Lst>
  <p:hf hdr="0" dt="0"/>
  <p:txStyles>
    <p:titleStyle>
      <a:lvl1pPr algn="l" defTabSz="914400" rtl="0" eaLnBrk="1" latinLnBrk="0" hangingPunct="1">
        <a:spcBef>
          <a:spcPct val="0"/>
        </a:spcBef>
        <a:buNone/>
        <a:defRPr sz="3800" b="0" i="0" kern="1200">
          <a:solidFill>
            <a:schemeClr val="bg2"/>
          </a:solidFill>
          <a:latin typeface="Calibri Light" panose="020F0302020204030204" pitchFamily="34" charset="0"/>
          <a:ea typeface="+mj-ea"/>
          <a:cs typeface="Calibri Light" panose="020F0302020204030204" pitchFamily="34" charset="0"/>
        </a:defRPr>
      </a:lvl1pPr>
    </p:titleStyle>
    <p:bodyStyle>
      <a:lvl1pPr marL="342900" indent="-342900" algn="l" defTabSz="914400" rtl="0" eaLnBrk="1" latinLnBrk="0" hangingPunct="1">
        <a:spcBef>
          <a:spcPct val="20000"/>
        </a:spcBef>
        <a:buFont typeface="Wingdings" pitchFamily="2" charset="2"/>
        <a:buChar char="§"/>
        <a:defRPr sz="3000" kern="1200">
          <a:solidFill>
            <a:schemeClr val="bg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Transitdata2020.ca" TargetMode="External"/><Relationship Id="rId2" Type="http://schemas.openxmlformats.org/officeDocument/2006/relationships/hyperlink" Target="mailto:Brendon.hemily@sympatico.c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8221-EAF7-416E-8885-1FD7835DCBD2}"/>
              </a:ext>
            </a:extLst>
          </p:cNvPr>
          <p:cNvSpPr>
            <a:spLocks noGrp="1"/>
          </p:cNvSpPr>
          <p:nvPr>
            <p:ph type="ctrTitle"/>
          </p:nvPr>
        </p:nvSpPr>
        <p:spPr/>
        <p:txBody>
          <a:bodyPr>
            <a:normAutofit/>
          </a:bodyPr>
          <a:lstStyle/>
          <a:p>
            <a:r>
              <a:rPr lang="en-CA" b="1" dirty="0"/>
              <a:t>Transit Data and Beyond: Emerging Landscapes</a:t>
            </a:r>
            <a:r>
              <a:rPr lang="en-CA" dirty="0"/>
              <a:t> </a:t>
            </a:r>
            <a:endParaRPr lang="en-CA"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B96E0E4-69A4-4618-AF20-F135019BBB7D}"/>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Brendon </a:t>
            </a:r>
            <a:r>
              <a:rPr lang="en-US" dirty="0" err="1">
                <a:latin typeface="Times New Roman" panose="02020603050405020304" pitchFamily="18" charset="0"/>
                <a:cs typeface="Times New Roman" panose="02020603050405020304" pitchFamily="18" charset="0"/>
              </a:rPr>
              <a:t>Hemily</a:t>
            </a:r>
            <a:r>
              <a:rPr lang="en-US" dirty="0">
                <a:latin typeface="Times New Roman" panose="02020603050405020304" pitchFamily="18" charset="0"/>
                <a:cs typeface="Times New Roman" panose="02020603050405020304" pitchFamily="18" charset="0"/>
              </a:rPr>
              <a:t>, Ph.D.</a:t>
            </a:r>
          </a:p>
          <a:p>
            <a:r>
              <a:rPr lang="en-US" dirty="0">
                <a:latin typeface="Times New Roman" panose="02020603050405020304" pitchFamily="18" charset="0"/>
                <a:cs typeface="Times New Roman" panose="02020603050405020304" pitchFamily="18" charset="0"/>
              </a:rPr>
              <a:t>Senior Advisor, TAL</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68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999240" y="2308348"/>
            <a:ext cx="5472280" cy="2409426"/>
          </a:xfrm>
        </p:spPr>
        <p:txBody>
          <a:bodyPr/>
          <a:lstStyle/>
          <a:p>
            <a:r>
              <a:rPr lang="en-US" sz="2000" dirty="0"/>
              <a:t>250 participants</a:t>
            </a:r>
          </a:p>
          <a:p>
            <a:r>
              <a:rPr lang="en-US" sz="2000" dirty="0"/>
              <a:t>2/3 practitioners</a:t>
            </a:r>
          </a:p>
          <a:p>
            <a:r>
              <a:rPr lang="en-US" sz="2000" dirty="0"/>
              <a:t>100 speakers</a:t>
            </a:r>
          </a:p>
          <a:p>
            <a:r>
              <a:rPr lang="en-US" sz="2000" dirty="0"/>
              <a:t>19 countries</a:t>
            </a:r>
          </a:p>
          <a:p>
            <a:r>
              <a:rPr lang="en-CA" sz="2000" dirty="0"/>
              <a:t>13 Lightning Presentation Sessions</a:t>
            </a:r>
          </a:p>
          <a:p>
            <a:r>
              <a:rPr lang="en-CA" sz="2000" dirty="0"/>
              <a:t>9 Plenary Sessions</a:t>
            </a:r>
          </a:p>
        </p:txBody>
      </p:sp>
      <p:pic>
        <p:nvPicPr>
          <p:cNvPr id="6" name="Picture 5" descr="TransitData2020BannerLight_XL.png">
            <a:extLst>
              <a:ext uri="{FF2B5EF4-FFF2-40B4-BE49-F238E27FC236}">
                <a16:creationId xmlns:a16="http://schemas.microsoft.com/office/drawing/2014/main" id="{A549AA5E-606D-FA4C-A063-C45682E8044D}"/>
              </a:ext>
            </a:extLst>
          </p:cNvPr>
          <p:cNvPicPr>
            <a:picLocks noChangeAspect="1"/>
          </p:cNvPicPr>
          <p:nvPr/>
        </p:nvPicPr>
        <p:blipFill>
          <a:blip r:embed="rId2"/>
          <a:stretch>
            <a:fillRect/>
          </a:stretch>
        </p:blipFill>
        <p:spPr>
          <a:xfrm>
            <a:off x="116728" y="762133"/>
            <a:ext cx="5472280" cy="1299764"/>
          </a:xfrm>
          <a:prstGeom prst="rect">
            <a:avLst/>
          </a:prstGeom>
        </p:spPr>
      </p:pic>
      <p:sp>
        <p:nvSpPr>
          <p:cNvPr id="7" name="TextBox 6">
            <a:extLst>
              <a:ext uri="{FF2B5EF4-FFF2-40B4-BE49-F238E27FC236}">
                <a16:creationId xmlns:a16="http://schemas.microsoft.com/office/drawing/2014/main" id="{EB7F3736-1B25-6841-9867-D085AB534F6F}"/>
              </a:ext>
            </a:extLst>
          </p:cNvPr>
          <p:cNvSpPr txBox="1"/>
          <p:nvPr/>
        </p:nvSpPr>
        <p:spPr>
          <a:xfrm>
            <a:off x="720480" y="2308348"/>
            <a:ext cx="4264776" cy="1015663"/>
          </a:xfrm>
          <a:prstGeom prst="rect">
            <a:avLst/>
          </a:prstGeom>
          <a:solidFill>
            <a:schemeClr val="tx1"/>
          </a:solidFill>
          <a:ln>
            <a:solidFill>
              <a:schemeClr val="bg1"/>
            </a:solidFill>
          </a:ln>
        </p:spPr>
        <p:txBody>
          <a:bodyPr wrap="square" rtlCol="0">
            <a:spAutoFit/>
          </a:bodyPr>
          <a:lstStyle/>
          <a:p>
            <a:pPr algn="r"/>
            <a:r>
              <a:rPr lang="en-CA" sz="2000" dirty="0">
                <a:solidFill>
                  <a:schemeClr val="bg1"/>
                </a:solidFill>
              </a:rPr>
              <a:t>University of Toronto UTTRI/TAL</a:t>
            </a:r>
          </a:p>
          <a:p>
            <a:pPr algn="r"/>
            <a:r>
              <a:rPr lang="en-CA" sz="2000" dirty="0">
                <a:solidFill>
                  <a:schemeClr val="bg1"/>
                </a:solidFill>
              </a:rPr>
              <a:t>11-13 August, 2020</a:t>
            </a:r>
          </a:p>
          <a:p>
            <a:pPr algn="r"/>
            <a:r>
              <a:rPr lang="en-CA" sz="2000" dirty="0">
                <a:solidFill>
                  <a:schemeClr val="bg1"/>
                </a:solidFill>
              </a:rPr>
              <a:t>www.TransitData2020.ca</a:t>
            </a:r>
          </a:p>
        </p:txBody>
      </p:sp>
    </p:spTree>
    <p:extLst>
      <p:ext uri="{BB962C8B-B14F-4D97-AF65-F5344CB8AC3E}">
        <p14:creationId xmlns:p14="http://schemas.microsoft.com/office/powerpoint/2010/main" val="129927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917B-F168-CD4E-9AF6-BD153209DB77}"/>
              </a:ext>
            </a:extLst>
          </p:cNvPr>
          <p:cNvSpPr>
            <a:spLocks noGrp="1"/>
          </p:cNvSpPr>
          <p:nvPr>
            <p:ph type="title"/>
          </p:nvPr>
        </p:nvSpPr>
        <p:spPr>
          <a:xfrm>
            <a:off x="609600" y="179612"/>
            <a:ext cx="10972800" cy="725130"/>
          </a:xfrm>
        </p:spPr>
        <p:txBody>
          <a:bodyPr>
            <a:normAutofit/>
          </a:bodyPr>
          <a:lstStyle/>
          <a:p>
            <a:r>
              <a:rPr lang="en-US" dirty="0"/>
              <a:t>And then COVID Highlighted the Importance of Data !!!</a:t>
            </a:r>
          </a:p>
        </p:txBody>
      </p:sp>
      <p:sp>
        <p:nvSpPr>
          <p:cNvPr id="3" name="Content Placeholder 2">
            <a:extLst>
              <a:ext uri="{FF2B5EF4-FFF2-40B4-BE49-F238E27FC236}">
                <a16:creationId xmlns:a16="http://schemas.microsoft.com/office/drawing/2014/main" id="{F79699A5-0BA3-F04A-A124-C5606AB3A2FD}"/>
              </a:ext>
            </a:extLst>
          </p:cNvPr>
          <p:cNvSpPr>
            <a:spLocks noGrp="1"/>
          </p:cNvSpPr>
          <p:nvPr>
            <p:ph sz="quarter" idx="13"/>
          </p:nvPr>
        </p:nvSpPr>
        <p:spPr>
          <a:xfrm>
            <a:off x="609600" y="1057274"/>
            <a:ext cx="10972800" cy="4891753"/>
          </a:xfrm>
        </p:spPr>
        <p:txBody>
          <a:bodyPr>
            <a:normAutofit lnSpcReduction="10000"/>
          </a:bodyPr>
          <a:lstStyle/>
          <a:p>
            <a:pPr marL="0" indent="0">
              <a:buNone/>
            </a:pPr>
            <a:r>
              <a:rPr lang="en-CA" sz="2400" dirty="0"/>
              <a:t>Communicating </a:t>
            </a:r>
            <a:r>
              <a:rPr lang="en-CA" sz="2400" b="1" dirty="0"/>
              <a:t>vehicle crowding </a:t>
            </a:r>
            <a:r>
              <a:rPr lang="en-CA" sz="2400" dirty="0"/>
              <a:t>based on:</a:t>
            </a:r>
          </a:p>
          <a:p>
            <a:r>
              <a:rPr lang="en-CA" sz="1900" dirty="0"/>
              <a:t>Historical patterns of demand derived from archived APC data.</a:t>
            </a:r>
          </a:p>
          <a:p>
            <a:r>
              <a:rPr lang="en-CA" sz="1900" dirty="0"/>
              <a:t>Updated weekly or next day patterns of crowding based on analysis of most current APC information (Montreal STM metro).</a:t>
            </a:r>
          </a:p>
          <a:p>
            <a:r>
              <a:rPr lang="en-CA" sz="1900" dirty="0"/>
              <a:t>Real-time crowding on buses using APC data transmitted and processed in </a:t>
            </a:r>
            <a:r>
              <a:rPr lang="en-CA" sz="1900" dirty="0" err="1"/>
              <a:t>realtime</a:t>
            </a:r>
            <a:r>
              <a:rPr lang="en-CA" sz="1900" dirty="0"/>
              <a:t>): Montreal STM bus, Boston MBTA bus.</a:t>
            </a:r>
          </a:p>
          <a:p>
            <a:r>
              <a:rPr lang="en-CA" sz="1900" dirty="0"/>
              <a:t>Real-time crowding on commuter rail using weight monitoring systems on rail cars as an index of crowding (New York LIRR commuter rial).</a:t>
            </a:r>
          </a:p>
          <a:p>
            <a:r>
              <a:rPr lang="en-CA" sz="1900" dirty="0"/>
              <a:t>New sources of data are also being explored; wi-fi traces in the </a:t>
            </a:r>
            <a:r>
              <a:rPr lang="en-CA" sz="1900" dirty="0" err="1"/>
              <a:t>TfL</a:t>
            </a:r>
            <a:r>
              <a:rPr lang="en-CA" sz="1900" dirty="0"/>
              <a:t> tube to measure crowding levels on platforms.</a:t>
            </a:r>
          </a:p>
          <a:p>
            <a:r>
              <a:rPr lang="en-CA" sz="1900" dirty="0"/>
              <a:t>As an alternative to ITS-based data, some systems have explored the use of crowd sourced customer feedback. This approach was used by New Jersey Transit in their “How Full is Your Ride” app (the same approach used by Google Maps with their historically-based predictions of “busy times” charts)</a:t>
            </a:r>
          </a:p>
          <a:p>
            <a:endParaRPr lang="en-CA" sz="1900" dirty="0"/>
          </a:p>
          <a:p>
            <a:pPr marL="0" indent="0">
              <a:buNone/>
            </a:pPr>
            <a:r>
              <a:rPr lang="en-CA" sz="2400" dirty="0"/>
              <a:t>Availability of data for </a:t>
            </a:r>
            <a:r>
              <a:rPr lang="en-CA" sz="2400" b="1" dirty="0"/>
              <a:t>recutting schedules or rejigging / redesigning networ</a:t>
            </a:r>
            <a:r>
              <a:rPr lang="en-CA" sz="1900" b="1" dirty="0"/>
              <a:t>k</a:t>
            </a:r>
          </a:p>
          <a:p>
            <a:endParaRPr lang="en-US" dirty="0"/>
          </a:p>
        </p:txBody>
      </p:sp>
      <p:sp>
        <p:nvSpPr>
          <p:cNvPr id="4" name="Footer Placeholder 3">
            <a:extLst>
              <a:ext uri="{FF2B5EF4-FFF2-40B4-BE49-F238E27FC236}">
                <a16:creationId xmlns:a16="http://schemas.microsoft.com/office/drawing/2014/main" id="{C12F3A83-7C86-B145-ABD3-0FD0C29F0257}"/>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AA4B6C59-3E4B-DF44-9649-00DE45F17C7D}"/>
              </a:ext>
            </a:extLst>
          </p:cNvPr>
          <p:cNvSpPr>
            <a:spLocks noGrp="1"/>
          </p:cNvSpPr>
          <p:nvPr>
            <p:ph type="sldNum" sz="quarter" idx="16"/>
          </p:nvPr>
        </p:nvSpPr>
        <p:spPr/>
        <p:txBody>
          <a:bodyPr/>
          <a:lstStyle/>
          <a:p>
            <a:fld id="{571EEB72-811A-4261-BCC2-9B67ECDAFFE5}" type="slidenum">
              <a:rPr lang="en-CA" smtClean="0"/>
              <a:t>11</a:t>
            </a:fld>
            <a:endParaRPr lang="en-CA" dirty="0"/>
          </a:p>
        </p:txBody>
      </p:sp>
    </p:spTree>
    <p:extLst>
      <p:ext uri="{BB962C8B-B14F-4D97-AF65-F5344CB8AC3E}">
        <p14:creationId xmlns:p14="http://schemas.microsoft.com/office/powerpoint/2010/main" val="217706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821635"/>
            <a:ext cx="12192000" cy="1789043"/>
          </a:xfrm>
        </p:spPr>
        <p:txBody>
          <a:bodyPr/>
          <a:lstStyle/>
          <a:p>
            <a:r>
              <a:rPr lang="en-US" b="1" dirty="0"/>
              <a:t> Internal Landscape – Evolving Arc</a:t>
            </a:r>
            <a:br>
              <a:rPr lang="en-US" dirty="0"/>
            </a:br>
            <a:endParaRPr lang="en-CA" b="1" dirty="0"/>
          </a:p>
        </p:txBody>
      </p:sp>
    </p:spTree>
    <p:extLst>
      <p:ext uri="{BB962C8B-B14F-4D97-AF65-F5344CB8AC3E}">
        <p14:creationId xmlns:p14="http://schemas.microsoft.com/office/powerpoint/2010/main" val="214129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9C6D-69F9-0F49-8BC0-418A6DDC0A36}"/>
              </a:ext>
            </a:extLst>
          </p:cNvPr>
          <p:cNvSpPr>
            <a:spLocks noGrp="1"/>
          </p:cNvSpPr>
          <p:nvPr>
            <p:ph type="title"/>
          </p:nvPr>
        </p:nvSpPr>
        <p:spPr>
          <a:xfrm>
            <a:off x="1981200" y="342900"/>
            <a:ext cx="8229600" cy="814388"/>
          </a:xfrm>
        </p:spPr>
        <p:txBody>
          <a:bodyPr>
            <a:normAutofit/>
          </a:bodyPr>
          <a:lstStyle/>
          <a:p>
            <a:r>
              <a:rPr lang="en-US" sz="4000" b="1" dirty="0"/>
              <a:t>Data Governance and Management Arc</a:t>
            </a:r>
          </a:p>
        </p:txBody>
      </p:sp>
      <p:sp>
        <p:nvSpPr>
          <p:cNvPr id="3" name="Content Placeholder 2">
            <a:extLst>
              <a:ext uri="{FF2B5EF4-FFF2-40B4-BE49-F238E27FC236}">
                <a16:creationId xmlns:a16="http://schemas.microsoft.com/office/drawing/2014/main" id="{FDD2543E-58CD-8D44-B1F4-070026E51C5F}"/>
              </a:ext>
            </a:extLst>
          </p:cNvPr>
          <p:cNvSpPr>
            <a:spLocks noGrp="1"/>
          </p:cNvSpPr>
          <p:nvPr>
            <p:ph idx="1"/>
          </p:nvPr>
        </p:nvSpPr>
        <p:spPr>
          <a:xfrm>
            <a:off x="1981200" y="1157288"/>
            <a:ext cx="8229600" cy="4215929"/>
          </a:xfrm>
        </p:spPr>
        <p:txBody>
          <a:bodyPr>
            <a:noAutofit/>
          </a:bodyPr>
          <a:lstStyle/>
          <a:p>
            <a:r>
              <a:rPr lang="en-US" sz="3200" dirty="0"/>
              <a:t>Initial technical and challenges</a:t>
            </a:r>
          </a:p>
          <a:p>
            <a:r>
              <a:rPr lang="en-US" sz="3200" dirty="0"/>
              <a:t>Ad-hoc applications: inter-organizational issues and discussions</a:t>
            </a:r>
          </a:p>
          <a:p>
            <a:r>
              <a:rPr lang="en-US" sz="3200" dirty="0"/>
              <a:t>Leadership buy-in?</a:t>
            </a:r>
          </a:p>
          <a:p>
            <a:r>
              <a:rPr lang="en-US" sz="3200" dirty="0"/>
              <a:t>Business Intelligence strategic plan to address organizational (and technical) issues</a:t>
            </a:r>
          </a:p>
          <a:p>
            <a:r>
              <a:rPr lang="en-US" sz="3200" dirty="0"/>
              <a:t>Enterprise deployment</a:t>
            </a:r>
          </a:p>
        </p:txBody>
      </p:sp>
    </p:spTree>
    <p:extLst>
      <p:ext uri="{BB962C8B-B14F-4D97-AF65-F5344CB8AC3E}">
        <p14:creationId xmlns:p14="http://schemas.microsoft.com/office/powerpoint/2010/main" val="24420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994122"/>
          </a:xfrm>
        </p:spPr>
        <p:txBody>
          <a:bodyPr>
            <a:normAutofit/>
          </a:bodyPr>
          <a:lstStyle/>
          <a:p>
            <a:r>
              <a:rPr lang="en-US" sz="3200" b="1" dirty="0"/>
              <a:t>USDOT / ITSA Discussion Paper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167" y="3196625"/>
            <a:ext cx="465667" cy="4647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3429000" cy="4419600"/>
          </a:xfrm>
          <a:prstGeom prst="rect">
            <a:avLst/>
          </a:prstGeom>
          <a:noFill/>
          <a:ln w="12700" cmpd="sng">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45030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1305"/>
            <a:ext cx="8229600" cy="861392"/>
          </a:xfrm>
        </p:spPr>
        <p:txBody>
          <a:bodyPr>
            <a:normAutofit/>
          </a:bodyPr>
          <a:lstStyle/>
          <a:p>
            <a:r>
              <a:rPr lang="en-US" sz="4400" b="1" dirty="0"/>
              <a:t>Initial Technical Challenges</a:t>
            </a:r>
          </a:p>
        </p:txBody>
      </p:sp>
      <p:sp>
        <p:nvSpPr>
          <p:cNvPr id="3" name="Content Placeholder 2"/>
          <p:cNvSpPr>
            <a:spLocks noGrp="1"/>
          </p:cNvSpPr>
          <p:nvPr>
            <p:ph idx="1"/>
          </p:nvPr>
        </p:nvSpPr>
        <p:spPr>
          <a:xfrm>
            <a:off x="1981200" y="1338470"/>
            <a:ext cx="8229600" cy="4538802"/>
          </a:xfrm>
        </p:spPr>
        <p:txBody>
          <a:bodyPr>
            <a:normAutofit lnSpcReduction="10000"/>
          </a:bodyPr>
          <a:lstStyle/>
          <a:p>
            <a:r>
              <a:rPr lang="en-US" sz="2800" dirty="0"/>
              <a:t>Corporate data management challenges</a:t>
            </a:r>
          </a:p>
          <a:p>
            <a:pPr marL="584200" lvl="1" indent="-342900"/>
            <a:r>
              <a:rPr lang="en-US" sz="1800" dirty="0"/>
              <a:t>Data storage and maintenance</a:t>
            </a:r>
          </a:p>
          <a:p>
            <a:pPr marL="584200" lvl="1" indent="-342900"/>
            <a:r>
              <a:rPr lang="en-US" sz="1800" dirty="0"/>
              <a:t>Cybersecurity</a:t>
            </a:r>
          </a:p>
          <a:p>
            <a:r>
              <a:rPr lang="en-US" sz="2800" dirty="0"/>
              <a:t>Challenges related to ensuring data quality</a:t>
            </a:r>
          </a:p>
          <a:p>
            <a:pPr marL="584200" lvl="1" indent="-342900"/>
            <a:r>
              <a:rPr lang="en-US" sz="1800" dirty="0"/>
              <a:t>ITS not designed to create data and lack of diagnostics tools</a:t>
            </a:r>
          </a:p>
          <a:p>
            <a:pPr marL="584200" lvl="1" indent="-342900"/>
            <a:r>
              <a:rPr lang="en-US" sz="1800" dirty="0"/>
              <a:t>Factors affecting data quality</a:t>
            </a:r>
          </a:p>
          <a:p>
            <a:pPr marL="584200" lvl="1" indent="-342900"/>
            <a:r>
              <a:rPr lang="en-US" sz="1800" dirty="0"/>
              <a:t>Challenges in matching and cleaning data</a:t>
            </a:r>
          </a:p>
          <a:p>
            <a:pPr marL="184150"/>
            <a:r>
              <a:rPr lang="en-US" dirty="0"/>
              <a:t>Challenges in using ITS data once cleaned</a:t>
            </a:r>
          </a:p>
          <a:p>
            <a:pPr marL="584200" lvl="1"/>
            <a:r>
              <a:rPr lang="en-US" sz="1800" dirty="0"/>
              <a:t>Supplier ownership of data</a:t>
            </a:r>
          </a:p>
          <a:p>
            <a:pPr marL="584200" lvl="1"/>
            <a:r>
              <a:rPr lang="en-US" sz="1800" dirty="0"/>
              <a:t>Lack of internal expertise</a:t>
            </a:r>
          </a:p>
          <a:p>
            <a:pPr marL="584200" lvl="1"/>
            <a:r>
              <a:rPr lang="en-US" sz="1800" dirty="0"/>
              <a:t>Lack of support</a:t>
            </a:r>
          </a:p>
          <a:p>
            <a:pPr marL="584200" lvl="1"/>
            <a:r>
              <a:rPr lang="en-US" sz="1800" dirty="0"/>
              <a:t>“Bad Day Challenge”</a:t>
            </a:r>
          </a:p>
          <a:p>
            <a:pPr lvl="1"/>
            <a:endParaRPr lang="en-US" sz="2600" dirty="0"/>
          </a:p>
          <a:p>
            <a:pPr lvl="1">
              <a:buFont typeface="Arial" panose="020B0604020202020204" pitchFamily="34" charset="0"/>
              <a:buChar char="•"/>
            </a:pPr>
            <a:endParaRPr lang="en-US" sz="2400" dirty="0"/>
          </a:p>
          <a:p>
            <a:pPr marL="514350" indent="-514350">
              <a:buFont typeface="+mj-lt"/>
              <a:buAutoNum type="arabicPeriod"/>
            </a:pPr>
            <a:endParaRPr lang="en-US" sz="2800" dirty="0"/>
          </a:p>
        </p:txBody>
      </p:sp>
    </p:spTree>
    <p:extLst>
      <p:ext uri="{BB962C8B-B14F-4D97-AF65-F5344CB8AC3E}">
        <p14:creationId xmlns:p14="http://schemas.microsoft.com/office/powerpoint/2010/main" val="344666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8" y="304800"/>
            <a:ext cx="8824912" cy="1020417"/>
          </a:xfrm>
        </p:spPr>
        <p:txBody>
          <a:bodyPr>
            <a:noAutofit/>
          </a:bodyPr>
          <a:lstStyle/>
          <a:p>
            <a:r>
              <a:rPr lang="en-CA" sz="3600" b="1" dirty="0"/>
              <a:t>Examples of Technical Challenges:</a:t>
            </a:r>
            <a:br>
              <a:rPr lang="en-CA" sz="3600" b="1" dirty="0"/>
            </a:br>
            <a:r>
              <a:rPr lang="en-CA" sz="3600" b="1" dirty="0"/>
              <a:t>Data Quality: Matching and Cleaning</a:t>
            </a:r>
          </a:p>
        </p:txBody>
      </p:sp>
      <p:sp>
        <p:nvSpPr>
          <p:cNvPr id="3" name="Content Placeholder 2"/>
          <p:cNvSpPr>
            <a:spLocks noGrp="1"/>
          </p:cNvSpPr>
          <p:nvPr>
            <p:ph idx="1"/>
          </p:nvPr>
        </p:nvSpPr>
        <p:spPr>
          <a:xfrm>
            <a:off x="1500188" y="1485900"/>
            <a:ext cx="8978900" cy="4404625"/>
          </a:xfrm>
        </p:spPr>
        <p:txBody>
          <a:bodyPr>
            <a:noAutofit/>
          </a:bodyPr>
          <a:lstStyle/>
          <a:p>
            <a:r>
              <a:rPr lang="en-CA" sz="2400" dirty="0"/>
              <a:t>Imprecise geocoding of bus stops</a:t>
            </a:r>
          </a:p>
          <a:p>
            <a:r>
              <a:rPr lang="en-CA" sz="2400" dirty="0"/>
              <a:t>Multiple bus stop inventories and bus stop IDs</a:t>
            </a:r>
          </a:p>
          <a:p>
            <a:r>
              <a:rPr lang="en-CA" sz="2400" dirty="0"/>
              <a:t>Data matching problems between Scheduling / CAD/AVL systems</a:t>
            </a:r>
          </a:p>
          <a:p>
            <a:pPr lvl="1"/>
            <a:r>
              <a:rPr lang="en-CA" sz="1800" dirty="0"/>
              <a:t>Layover locations</a:t>
            </a:r>
          </a:p>
          <a:p>
            <a:pPr lvl="1"/>
            <a:r>
              <a:rPr lang="en-CA" sz="1800" dirty="0"/>
              <a:t>Loops</a:t>
            </a:r>
          </a:p>
          <a:p>
            <a:pPr lvl="1"/>
            <a:r>
              <a:rPr lang="en-CA" sz="1800" dirty="0"/>
              <a:t>Branches</a:t>
            </a:r>
          </a:p>
          <a:p>
            <a:pPr lvl="1"/>
            <a:r>
              <a:rPr lang="en-CA" sz="1800" dirty="0"/>
              <a:t>Negative loads, etc.</a:t>
            </a:r>
          </a:p>
          <a:p>
            <a:r>
              <a:rPr lang="en-CA" sz="2400" dirty="0"/>
              <a:t>Multiple sources of GPS location</a:t>
            </a:r>
          </a:p>
          <a:p>
            <a:r>
              <a:rPr lang="en-CA" sz="2400" dirty="0"/>
              <a:t>Factoring up samples</a:t>
            </a:r>
          </a:p>
          <a:p>
            <a:r>
              <a:rPr lang="en-US" sz="2400" dirty="0"/>
              <a:t>Linking data to scheduled / actual service</a:t>
            </a:r>
          </a:p>
          <a:p>
            <a:r>
              <a:rPr lang="en-US" sz="2400" dirty="0"/>
              <a:t>Adjusting to ever changing schedules / bus stops</a:t>
            </a:r>
          </a:p>
          <a:p>
            <a:endParaRPr lang="en-CA" sz="2400" dirty="0"/>
          </a:p>
        </p:txBody>
      </p:sp>
    </p:spTree>
    <p:extLst>
      <p:ext uri="{BB962C8B-B14F-4D97-AF65-F5344CB8AC3E}">
        <p14:creationId xmlns:p14="http://schemas.microsoft.com/office/powerpoint/2010/main" val="378147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0415-4DF5-B04B-B7DE-5FD71229EDBE}"/>
              </a:ext>
            </a:extLst>
          </p:cNvPr>
          <p:cNvSpPr>
            <a:spLocks noGrp="1"/>
          </p:cNvSpPr>
          <p:nvPr>
            <p:ph type="title"/>
          </p:nvPr>
        </p:nvSpPr>
        <p:spPr>
          <a:xfrm>
            <a:off x="1028700" y="331304"/>
            <a:ext cx="9182100" cy="911709"/>
          </a:xfrm>
        </p:spPr>
        <p:txBody>
          <a:bodyPr>
            <a:normAutofit fontScale="90000"/>
          </a:bodyPr>
          <a:lstStyle/>
          <a:p>
            <a:r>
              <a:rPr lang="en-US" sz="4000" b="1" dirty="0"/>
              <a:t>Ad-Hoc Applications:</a:t>
            </a:r>
            <a:br>
              <a:rPr lang="en-US" sz="4000" b="1" dirty="0"/>
            </a:br>
            <a:r>
              <a:rPr lang="en-US" sz="4000" b="1" dirty="0"/>
              <a:t>Inter-Organizational Issues and Discussions</a:t>
            </a:r>
          </a:p>
        </p:txBody>
      </p:sp>
      <p:sp>
        <p:nvSpPr>
          <p:cNvPr id="3" name="Content Placeholder 2">
            <a:extLst>
              <a:ext uri="{FF2B5EF4-FFF2-40B4-BE49-F238E27FC236}">
                <a16:creationId xmlns:a16="http://schemas.microsoft.com/office/drawing/2014/main" id="{A8ABAE3F-23C5-F64E-BBFB-61AAC87D169A}"/>
              </a:ext>
            </a:extLst>
          </p:cNvPr>
          <p:cNvSpPr>
            <a:spLocks noGrp="1"/>
          </p:cNvSpPr>
          <p:nvPr>
            <p:ph idx="1"/>
          </p:nvPr>
        </p:nvSpPr>
        <p:spPr>
          <a:xfrm>
            <a:off x="1157288" y="1371601"/>
            <a:ext cx="8339137" cy="4376737"/>
          </a:xfrm>
        </p:spPr>
        <p:txBody>
          <a:bodyPr>
            <a:normAutofit lnSpcReduction="10000"/>
          </a:bodyPr>
          <a:lstStyle/>
          <a:p>
            <a:r>
              <a:rPr lang="en-US" sz="2400" dirty="0"/>
              <a:t>Different objectives, different perspectives, different expectations, even different language</a:t>
            </a:r>
          </a:p>
          <a:p>
            <a:pPr lvl="1"/>
            <a:r>
              <a:rPr lang="en-US" sz="1800" dirty="0"/>
              <a:t>Data specialists</a:t>
            </a:r>
          </a:p>
          <a:p>
            <a:pPr lvl="1"/>
            <a:r>
              <a:rPr lang="en-US" sz="1800" dirty="0"/>
              <a:t>Transit Planning</a:t>
            </a:r>
          </a:p>
          <a:p>
            <a:pPr lvl="1"/>
            <a:r>
              <a:rPr lang="en-US" sz="1800" dirty="0"/>
              <a:t>IT</a:t>
            </a:r>
          </a:p>
          <a:p>
            <a:pPr lvl="1"/>
            <a:r>
              <a:rPr lang="en-US" sz="1800" dirty="0"/>
              <a:t>Operations</a:t>
            </a:r>
          </a:p>
          <a:p>
            <a:pPr lvl="1"/>
            <a:r>
              <a:rPr lang="en-US" sz="1800" dirty="0"/>
              <a:t>Finance</a:t>
            </a:r>
          </a:p>
          <a:p>
            <a:r>
              <a:rPr lang="en-US" sz="2400" dirty="0"/>
              <a:t>How to obtain buy-in from Operations?</a:t>
            </a:r>
          </a:p>
          <a:p>
            <a:r>
              <a:rPr lang="en-US" sz="2400" dirty="0"/>
              <a:t>Who should fix data problems identified by users?</a:t>
            </a:r>
          </a:p>
          <a:p>
            <a:r>
              <a:rPr lang="en-US" sz="2400" dirty="0"/>
              <a:t>How to enable shared use of new tools developed by users?</a:t>
            </a:r>
          </a:p>
          <a:p>
            <a:r>
              <a:rPr lang="en-US" sz="2400" dirty="0"/>
              <a:t>Data scientists vs. business analysts vs. planners – Roles and organizational positions?</a:t>
            </a:r>
          </a:p>
        </p:txBody>
      </p:sp>
    </p:spTree>
    <p:extLst>
      <p:ext uri="{BB962C8B-B14F-4D97-AF65-F5344CB8AC3E}">
        <p14:creationId xmlns:p14="http://schemas.microsoft.com/office/powerpoint/2010/main" val="105125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265044"/>
            <a:ext cx="10946296" cy="1338470"/>
          </a:xfrm>
        </p:spPr>
        <p:txBody>
          <a:bodyPr>
            <a:normAutofit/>
          </a:bodyPr>
          <a:lstStyle/>
          <a:p>
            <a:r>
              <a:rPr lang="en-CA" sz="4000" b="1" dirty="0"/>
              <a:t>Gaining Policy Board / Senior Management Buy-In?</a:t>
            </a:r>
            <a:br>
              <a:rPr lang="en-CA" sz="4000" b="1" dirty="0"/>
            </a:br>
            <a:r>
              <a:rPr lang="en-CA" sz="2200" dirty="0"/>
              <a:t>Required for procuring tools and expertise, and to resolve organizational issues</a:t>
            </a:r>
          </a:p>
        </p:txBody>
      </p:sp>
      <p:sp>
        <p:nvSpPr>
          <p:cNvPr id="3" name="Content Placeholder 2"/>
          <p:cNvSpPr>
            <a:spLocks noGrp="1"/>
          </p:cNvSpPr>
          <p:nvPr>
            <p:ph idx="1"/>
          </p:nvPr>
        </p:nvSpPr>
        <p:spPr>
          <a:xfrm>
            <a:off x="940904" y="1603514"/>
            <a:ext cx="9489400" cy="4201750"/>
          </a:xfrm>
        </p:spPr>
        <p:txBody>
          <a:bodyPr>
            <a:normAutofit fontScale="92500" lnSpcReduction="20000"/>
          </a:bodyPr>
          <a:lstStyle/>
          <a:p>
            <a:pPr marL="0" indent="0">
              <a:buNone/>
            </a:pPr>
            <a:r>
              <a:rPr lang="en-US" dirty="0">
                <a:solidFill>
                  <a:srgbClr val="000000"/>
                </a:solidFill>
                <a:ea typeface="Cambria"/>
              </a:rPr>
              <a:t>Challenges:</a:t>
            </a:r>
          </a:p>
          <a:p>
            <a:r>
              <a:rPr lang="en-US" dirty="0">
                <a:solidFill>
                  <a:srgbClr val="000000"/>
                </a:solidFill>
                <a:ea typeface="Cambria"/>
              </a:rPr>
              <a:t>Lack of interest from senior management and policy boards</a:t>
            </a:r>
          </a:p>
          <a:p>
            <a:pPr lvl="1"/>
            <a:r>
              <a:rPr lang="en-US" sz="2000" dirty="0">
                <a:solidFill>
                  <a:srgbClr val="000000"/>
                </a:solidFill>
                <a:ea typeface="Cambria"/>
              </a:rPr>
              <a:t>Experience-based / operations-driven vs. data-driven decision-making</a:t>
            </a:r>
          </a:p>
          <a:p>
            <a:r>
              <a:rPr lang="en-US" dirty="0">
                <a:solidFill>
                  <a:srgbClr val="000000"/>
                </a:solidFill>
                <a:ea typeface="Cambria"/>
              </a:rPr>
              <a:t>Design and use of ITS is primarily operations-driven</a:t>
            </a:r>
          </a:p>
          <a:p>
            <a:r>
              <a:rPr lang="en-US" dirty="0">
                <a:solidFill>
                  <a:srgbClr val="000000"/>
                </a:solidFill>
                <a:ea typeface="Cambria"/>
              </a:rPr>
              <a:t>Confusion over benefits </a:t>
            </a:r>
          </a:p>
          <a:p>
            <a:r>
              <a:rPr lang="en-US" dirty="0">
                <a:solidFill>
                  <a:srgbClr val="000000"/>
                </a:solidFill>
                <a:ea typeface="Cambria"/>
              </a:rPr>
              <a:t>Inter-departmental conflicts</a:t>
            </a:r>
          </a:p>
          <a:p>
            <a:r>
              <a:rPr lang="en-US" dirty="0">
                <a:solidFill>
                  <a:srgbClr val="000000"/>
                </a:solidFill>
                <a:ea typeface="Cambria"/>
              </a:rPr>
              <a:t>“Single source of truth” issue</a:t>
            </a:r>
          </a:p>
          <a:p>
            <a:r>
              <a:rPr lang="en-US" dirty="0">
                <a:solidFill>
                  <a:srgbClr val="000000"/>
                </a:solidFill>
                <a:ea typeface="Cambria"/>
              </a:rPr>
              <a:t>Lack of focus on importance of data</a:t>
            </a:r>
          </a:p>
          <a:p>
            <a:pPr lvl="1"/>
            <a:r>
              <a:rPr lang="en-CA" sz="2000" dirty="0"/>
              <a:t>Ownership of data!</a:t>
            </a:r>
          </a:p>
          <a:p>
            <a:pPr lvl="1"/>
            <a:r>
              <a:rPr lang="en-CA" sz="2000" dirty="0"/>
              <a:t>Lack of internal resources</a:t>
            </a:r>
          </a:p>
          <a:p>
            <a:pPr lvl="1"/>
            <a:endParaRPr lang="en-CA" sz="2595" dirty="0"/>
          </a:p>
        </p:txBody>
      </p:sp>
    </p:spTree>
    <p:extLst>
      <p:ext uri="{BB962C8B-B14F-4D97-AF65-F5344CB8AC3E}">
        <p14:creationId xmlns:p14="http://schemas.microsoft.com/office/powerpoint/2010/main" val="184086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0D43-F8DD-2F40-9781-B2F4F2457924}"/>
              </a:ext>
            </a:extLst>
          </p:cNvPr>
          <p:cNvSpPr>
            <a:spLocks noGrp="1"/>
          </p:cNvSpPr>
          <p:nvPr>
            <p:ph type="title"/>
          </p:nvPr>
        </p:nvSpPr>
        <p:spPr>
          <a:xfrm>
            <a:off x="1192696" y="279401"/>
            <a:ext cx="10389704" cy="1112077"/>
          </a:xfrm>
        </p:spPr>
        <p:txBody>
          <a:bodyPr>
            <a:normAutofit fontScale="90000"/>
          </a:bodyPr>
          <a:lstStyle/>
          <a:p>
            <a:r>
              <a:rPr lang="en-US" sz="4000" b="1" dirty="0"/>
              <a:t>How to Build Bridge Between IT</a:t>
            </a:r>
            <a:br>
              <a:rPr lang="en-US" sz="4000" b="1" dirty="0"/>
            </a:br>
            <a:r>
              <a:rPr lang="en-US" sz="4000" b="1" dirty="0"/>
              <a:t>and Subject Matter Experts?</a:t>
            </a:r>
          </a:p>
        </p:txBody>
      </p:sp>
      <p:sp>
        <p:nvSpPr>
          <p:cNvPr id="3" name="Content Placeholder 2">
            <a:extLst>
              <a:ext uri="{FF2B5EF4-FFF2-40B4-BE49-F238E27FC236}">
                <a16:creationId xmlns:a16="http://schemas.microsoft.com/office/drawing/2014/main" id="{7CFA56E2-02C0-FE40-B861-7547542F128C}"/>
              </a:ext>
            </a:extLst>
          </p:cNvPr>
          <p:cNvSpPr>
            <a:spLocks noGrp="1"/>
          </p:cNvSpPr>
          <p:nvPr>
            <p:ph idx="1"/>
          </p:nvPr>
        </p:nvSpPr>
        <p:spPr>
          <a:xfrm>
            <a:off x="1192696" y="1563757"/>
            <a:ext cx="9018104" cy="4121426"/>
          </a:xfrm>
        </p:spPr>
        <p:txBody>
          <a:bodyPr/>
          <a:lstStyle/>
          <a:p>
            <a:r>
              <a:rPr lang="en-US" sz="2400" dirty="0"/>
              <a:t>How to provide business units:</a:t>
            </a:r>
          </a:p>
          <a:p>
            <a:pPr lvl="1"/>
            <a:r>
              <a:rPr lang="en-US" sz="2200" dirty="0"/>
              <a:t>Access to data?</a:t>
            </a:r>
          </a:p>
          <a:p>
            <a:pPr lvl="1"/>
            <a:r>
              <a:rPr lang="en-US" sz="2200" dirty="0"/>
              <a:t>Ability for fast processing?</a:t>
            </a:r>
          </a:p>
          <a:p>
            <a:pPr lvl="1"/>
            <a:r>
              <a:rPr lang="en-US" sz="2200" dirty="0"/>
              <a:t>Space for complex queries?</a:t>
            </a:r>
          </a:p>
          <a:p>
            <a:pPr lvl="1"/>
            <a:r>
              <a:rPr lang="en-US" sz="2200" dirty="0"/>
              <a:t>Ability to create tools and share with enterprise?</a:t>
            </a:r>
          </a:p>
          <a:p>
            <a:r>
              <a:rPr lang="en-US" sz="2400" dirty="0"/>
              <a:t>Centralization vs decentralization dilemma?</a:t>
            </a:r>
          </a:p>
          <a:p>
            <a:r>
              <a:rPr lang="en-US" sz="2400" dirty="0"/>
              <a:t>How to build social capital?</a:t>
            </a:r>
          </a:p>
          <a:p>
            <a:pPr lvl="1"/>
            <a:r>
              <a:rPr lang="en-US" sz="2200" dirty="0"/>
              <a:t>Common goals</a:t>
            </a:r>
          </a:p>
          <a:p>
            <a:pPr lvl="1"/>
            <a:r>
              <a:rPr lang="en-US" sz="2200" dirty="0"/>
              <a:t>Align expectations about data access</a:t>
            </a:r>
          </a:p>
        </p:txBody>
      </p:sp>
    </p:spTree>
    <p:extLst>
      <p:ext uri="{BB962C8B-B14F-4D97-AF65-F5344CB8AC3E}">
        <p14:creationId xmlns:p14="http://schemas.microsoft.com/office/powerpoint/2010/main" val="92560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0025"/>
            <a:ext cx="8229600" cy="1444773"/>
          </a:xfrm>
        </p:spPr>
        <p:txBody>
          <a:bodyPr/>
          <a:lstStyle/>
          <a:p>
            <a:r>
              <a:rPr lang="en-US" sz="4400" b="1" dirty="0"/>
              <a:t>Agenda</a:t>
            </a:r>
          </a:p>
        </p:txBody>
      </p:sp>
      <p:sp>
        <p:nvSpPr>
          <p:cNvPr id="3" name="Content Placeholder 2"/>
          <p:cNvSpPr>
            <a:spLocks noGrp="1"/>
          </p:cNvSpPr>
          <p:nvPr>
            <p:ph idx="1"/>
          </p:nvPr>
        </p:nvSpPr>
        <p:spPr>
          <a:xfrm>
            <a:off x="1981200" y="1543050"/>
            <a:ext cx="8229600" cy="4781551"/>
          </a:xfrm>
        </p:spPr>
        <p:txBody>
          <a:bodyPr/>
          <a:lstStyle/>
          <a:p>
            <a:pPr marL="369887"/>
            <a:endParaRPr lang="en-US" sz="2400" dirty="0"/>
          </a:p>
          <a:p>
            <a:r>
              <a:rPr lang="en-US" dirty="0"/>
              <a:t>Transit Data and Analytics Evolution</a:t>
            </a:r>
          </a:p>
          <a:p>
            <a:r>
              <a:rPr lang="en-US" dirty="0"/>
              <a:t>Internal Landscape – Evolving Arc</a:t>
            </a:r>
          </a:p>
          <a:p>
            <a:r>
              <a:rPr lang="en-US" dirty="0"/>
              <a:t>Emerging Internal Landscape</a:t>
            </a:r>
          </a:p>
          <a:p>
            <a:r>
              <a:rPr lang="en-US" dirty="0"/>
              <a:t>Emerging External Landscapes</a:t>
            </a:r>
          </a:p>
        </p:txBody>
      </p:sp>
    </p:spTree>
    <p:extLst>
      <p:ext uri="{BB962C8B-B14F-4D97-AF65-F5344CB8AC3E}">
        <p14:creationId xmlns:p14="http://schemas.microsoft.com/office/powerpoint/2010/main" val="840095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82FB-FC66-2647-9B1D-47BBDA96598E}"/>
              </a:ext>
            </a:extLst>
          </p:cNvPr>
          <p:cNvSpPr>
            <a:spLocks noGrp="1"/>
          </p:cNvSpPr>
          <p:nvPr>
            <p:ph type="title"/>
          </p:nvPr>
        </p:nvSpPr>
        <p:spPr>
          <a:xfrm>
            <a:off x="993913" y="265044"/>
            <a:ext cx="9833113" cy="1338470"/>
          </a:xfrm>
        </p:spPr>
        <p:txBody>
          <a:bodyPr>
            <a:normAutofit/>
          </a:bodyPr>
          <a:lstStyle/>
          <a:p>
            <a:r>
              <a:rPr lang="en-US" sz="3600" b="1" dirty="0"/>
              <a:t>Data Governance and Management Plan</a:t>
            </a:r>
            <a:br>
              <a:rPr lang="en-US" sz="3600" b="1" dirty="0"/>
            </a:br>
            <a:r>
              <a:rPr lang="en-US" sz="3600" b="1" dirty="0"/>
              <a:t>(Business Intelligence Strategic Plan)</a:t>
            </a:r>
          </a:p>
        </p:txBody>
      </p:sp>
      <p:sp>
        <p:nvSpPr>
          <p:cNvPr id="3" name="Content Placeholder 2">
            <a:extLst>
              <a:ext uri="{FF2B5EF4-FFF2-40B4-BE49-F238E27FC236}">
                <a16:creationId xmlns:a16="http://schemas.microsoft.com/office/drawing/2014/main" id="{C436DF8F-3174-5744-BE7E-050B0E0BC561}"/>
              </a:ext>
            </a:extLst>
          </p:cNvPr>
          <p:cNvSpPr>
            <a:spLocks noGrp="1"/>
          </p:cNvSpPr>
          <p:nvPr>
            <p:ph idx="1"/>
          </p:nvPr>
        </p:nvSpPr>
        <p:spPr>
          <a:xfrm>
            <a:off x="993912" y="1775790"/>
            <a:ext cx="10588487" cy="4180509"/>
          </a:xfrm>
        </p:spPr>
        <p:txBody>
          <a:bodyPr/>
          <a:lstStyle/>
          <a:p>
            <a:r>
              <a:rPr lang="en-US" sz="2400" dirty="0"/>
              <a:t>Organizational framework</a:t>
            </a:r>
          </a:p>
          <a:p>
            <a:r>
              <a:rPr lang="en-US" sz="2400" dirty="0"/>
              <a:t>Where data resides</a:t>
            </a:r>
          </a:p>
          <a:p>
            <a:r>
              <a:rPr lang="en-US" sz="2400" dirty="0"/>
              <a:t>Access policies</a:t>
            </a:r>
          </a:p>
          <a:p>
            <a:r>
              <a:rPr lang="en-US" sz="2400" dirty="0"/>
              <a:t>Development of applications / dashboards</a:t>
            </a:r>
          </a:p>
          <a:p>
            <a:r>
              <a:rPr lang="en-US" sz="2400" dirty="0"/>
              <a:t>Data retention</a:t>
            </a:r>
          </a:p>
          <a:p>
            <a:r>
              <a:rPr lang="en-US" sz="2400" dirty="0"/>
              <a:t>Cybersecurity</a:t>
            </a:r>
          </a:p>
          <a:p>
            <a:r>
              <a:rPr lang="en-US" sz="2400" dirty="0"/>
              <a:t>Open data policy</a:t>
            </a:r>
          </a:p>
          <a:p>
            <a:r>
              <a:rPr lang="en-US" sz="2400" dirty="0"/>
              <a:t>External data sharing (APIs, standards)</a:t>
            </a:r>
          </a:p>
          <a:p>
            <a:r>
              <a:rPr lang="en-US" sz="2400" dirty="0"/>
              <a:t>Etc.</a:t>
            </a:r>
          </a:p>
        </p:txBody>
      </p:sp>
    </p:spTree>
    <p:extLst>
      <p:ext uri="{BB962C8B-B14F-4D97-AF65-F5344CB8AC3E}">
        <p14:creationId xmlns:p14="http://schemas.microsoft.com/office/powerpoint/2010/main" val="228656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DEEE-7859-2F4B-AB9E-9139A397D43F}"/>
              </a:ext>
            </a:extLst>
          </p:cNvPr>
          <p:cNvSpPr>
            <a:spLocks noGrp="1"/>
          </p:cNvSpPr>
          <p:nvPr>
            <p:ph type="title"/>
          </p:nvPr>
        </p:nvSpPr>
        <p:spPr>
          <a:xfrm>
            <a:off x="1245703" y="344557"/>
            <a:ext cx="9197009" cy="996211"/>
          </a:xfrm>
        </p:spPr>
        <p:txBody>
          <a:bodyPr>
            <a:normAutofit fontScale="90000"/>
          </a:bodyPr>
          <a:lstStyle/>
          <a:p>
            <a:r>
              <a:rPr lang="en-US" sz="4000" b="1" dirty="0"/>
              <a:t>Challenge: Obtaining and Retaining Data Specialists?</a:t>
            </a:r>
          </a:p>
        </p:txBody>
      </p:sp>
      <p:sp>
        <p:nvSpPr>
          <p:cNvPr id="3" name="Content Placeholder 2">
            <a:extLst>
              <a:ext uri="{FF2B5EF4-FFF2-40B4-BE49-F238E27FC236}">
                <a16:creationId xmlns:a16="http://schemas.microsoft.com/office/drawing/2014/main" id="{85103591-2D0C-504A-A5C6-AA85037700B1}"/>
              </a:ext>
            </a:extLst>
          </p:cNvPr>
          <p:cNvSpPr>
            <a:spLocks noGrp="1"/>
          </p:cNvSpPr>
          <p:nvPr>
            <p:ph idx="1"/>
          </p:nvPr>
        </p:nvSpPr>
        <p:spPr>
          <a:xfrm>
            <a:off x="1378226" y="1340770"/>
            <a:ext cx="8832574" cy="4464495"/>
          </a:xfrm>
        </p:spPr>
        <p:txBody>
          <a:bodyPr/>
          <a:lstStyle/>
          <a:p>
            <a:r>
              <a:rPr lang="en-US" sz="2400" dirty="0"/>
              <a:t>Compensation is challenging</a:t>
            </a:r>
          </a:p>
          <a:p>
            <a:r>
              <a:rPr lang="en-US" sz="2400" dirty="0"/>
              <a:t>But transit is / can be attractive</a:t>
            </a:r>
          </a:p>
          <a:p>
            <a:pPr lvl="1"/>
            <a:r>
              <a:rPr lang="en-US" sz="1800" dirty="0"/>
              <a:t>Social good</a:t>
            </a:r>
          </a:p>
          <a:p>
            <a:pPr lvl="1"/>
            <a:r>
              <a:rPr lang="en-US" sz="1800" dirty="0"/>
              <a:t>Stability</a:t>
            </a:r>
          </a:p>
          <a:p>
            <a:pPr lvl="1"/>
            <a:r>
              <a:rPr lang="en-US" sz="1800" dirty="0"/>
              <a:t>Interesting applications using data</a:t>
            </a:r>
          </a:p>
          <a:p>
            <a:pPr lvl="1"/>
            <a:r>
              <a:rPr lang="en-US" sz="1800" dirty="0"/>
              <a:t>New horizons: Integrated mobility, integrated payment, </a:t>
            </a:r>
            <a:r>
              <a:rPr lang="en-US" sz="1800" dirty="0" err="1"/>
              <a:t>MaaS</a:t>
            </a:r>
            <a:r>
              <a:rPr lang="en-US" sz="1800" dirty="0"/>
              <a:t>, smart cities</a:t>
            </a:r>
          </a:p>
          <a:p>
            <a:r>
              <a:rPr lang="en-US" sz="2400" dirty="0"/>
              <a:t>Degree of challenge varies with location</a:t>
            </a:r>
          </a:p>
          <a:p>
            <a:pPr lvl="1"/>
            <a:r>
              <a:rPr lang="en-US" sz="1800" dirty="0"/>
              <a:t>Big cities: high competition for data skills</a:t>
            </a:r>
          </a:p>
          <a:p>
            <a:pPr lvl="1"/>
            <a:r>
              <a:rPr lang="en-US" sz="1800" dirty="0"/>
              <a:t>Medium / small sized city with universities</a:t>
            </a:r>
          </a:p>
          <a:p>
            <a:pPr lvl="1"/>
            <a:r>
              <a:rPr lang="en-US" sz="1800" dirty="0"/>
              <a:t>Small urban</a:t>
            </a:r>
          </a:p>
          <a:p>
            <a:r>
              <a:rPr lang="en-US" sz="2400" dirty="0"/>
              <a:t>Collaboration with universities</a:t>
            </a:r>
          </a:p>
        </p:txBody>
      </p:sp>
    </p:spTree>
    <p:extLst>
      <p:ext uri="{BB962C8B-B14F-4D97-AF65-F5344CB8AC3E}">
        <p14:creationId xmlns:p14="http://schemas.microsoft.com/office/powerpoint/2010/main" val="36087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821635"/>
            <a:ext cx="12192000" cy="1789043"/>
          </a:xfrm>
        </p:spPr>
        <p:txBody>
          <a:bodyPr/>
          <a:lstStyle/>
          <a:p>
            <a:r>
              <a:rPr lang="en-US" b="1" dirty="0"/>
              <a:t>Emerging Internal Landscape</a:t>
            </a:r>
            <a:br>
              <a:rPr lang="en-US" dirty="0"/>
            </a:br>
            <a:endParaRPr lang="en-CA" b="1" dirty="0"/>
          </a:p>
        </p:txBody>
      </p:sp>
    </p:spTree>
    <p:extLst>
      <p:ext uri="{BB962C8B-B14F-4D97-AF65-F5344CB8AC3E}">
        <p14:creationId xmlns:p14="http://schemas.microsoft.com/office/powerpoint/2010/main" val="133756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95DA-5FA0-DB4E-819E-05B7FB184480}"/>
              </a:ext>
            </a:extLst>
          </p:cNvPr>
          <p:cNvSpPr>
            <a:spLocks noGrp="1"/>
          </p:cNvSpPr>
          <p:nvPr>
            <p:ph type="title"/>
          </p:nvPr>
        </p:nvSpPr>
        <p:spPr/>
        <p:txBody>
          <a:bodyPr/>
          <a:lstStyle/>
          <a:p>
            <a:r>
              <a:rPr lang="en-US" b="1" dirty="0"/>
              <a:t>Changes to Transit Data</a:t>
            </a:r>
          </a:p>
        </p:txBody>
      </p:sp>
      <p:sp>
        <p:nvSpPr>
          <p:cNvPr id="3" name="Content Placeholder 2">
            <a:extLst>
              <a:ext uri="{FF2B5EF4-FFF2-40B4-BE49-F238E27FC236}">
                <a16:creationId xmlns:a16="http://schemas.microsoft.com/office/drawing/2014/main" id="{AF787DCD-B872-2740-A20B-D4AFB97B3B1B}"/>
              </a:ext>
            </a:extLst>
          </p:cNvPr>
          <p:cNvSpPr>
            <a:spLocks noGrp="1"/>
          </p:cNvSpPr>
          <p:nvPr>
            <p:ph sz="quarter" idx="13"/>
          </p:nvPr>
        </p:nvSpPr>
        <p:spPr/>
        <p:txBody>
          <a:bodyPr>
            <a:normAutofit fontScale="92500" lnSpcReduction="10000"/>
          </a:bodyPr>
          <a:lstStyle/>
          <a:p>
            <a:pPr marL="0" indent="0">
              <a:buNone/>
            </a:pPr>
            <a:r>
              <a:rPr lang="en-US" sz="2400" b="1" dirty="0"/>
              <a:t>Real Time Data for Decision Support Systems</a:t>
            </a:r>
            <a:endParaRPr lang="en-US" sz="2400" dirty="0"/>
          </a:p>
          <a:p>
            <a:r>
              <a:rPr lang="en-US" sz="2400" dirty="0"/>
              <a:t>Transforming Data into Information:</a:t>
            </a:r>
          </a:p>
          <a:p>
            <a:pPr lvl="1"/>
            <a:r>
              <a:rPr lang="en-US" sz="1800" dirty="0"/>
              <a:t>Descriptive, Predictive, Prescriptive</a:t>
            </a:r>
            <a:endParaRPr lang="en-US" dirty="0"/>
          </a:p>
          <a:p>
            <a:r>
              <a:rPr lang="en-US" sz="2400" dirty="0"/>
              <a:t>Gap and bunching analysis</a:t>
            </a:r>
          </a:p>
          <a:p>
            <a:r>
              <a:rPr lang="en-US" sz="2400" dirty="0"/>
              <a:t>Managing service disruptions</a:t>
            </a:r>
          </a:p>
          <a:p>
            <a:r>
              <a:rPr lang="en-US" sz="2400" dirty="0"/>
              <a:t>Proactive operational control</a:t>
            </a:r>
          </a:p>
          <a:p>
            <a:endParaRPr lang="en-US" dirty="0"/>
          </a:p>
          <a:p>
            <a:pPr marL="0" indent="0">
              <a:buNone/>
            </a:pPr>
            <a:r>
              <a:rPr lang="en-US" sz="2400" b="1" dirty="0"/>
              <a:t>New Data Sources</a:t>
            </a:r>
          </a:p>
          <a:p>
            <a:r>
              <a:rPr lang="en-US" sz="2400" dirty="0"/>
              <a:t>Social media</a:t>
            </a:r>
          </a:p>
          <a:p>
            <a:r>
              <a:rPr lang="en-US" sz="2400" dirty="0"/>
              <a:t>Wi-Fi traces</a:t>
            </a:r>
          </a:p>
          <a:p>
            <a:r>
              <a:rPr lang="en-US" sz="2400" dirty="0"/>
              <a:t>Drones</a:t>
            </a:r>
          </a:p>
          <a:p>
            <a:r>
              <a:rPr lang="en-US" sz="2400" dirty="0"/>
              <a:t>Lidar</a:t>
            </a:r>
          </a:p>
        </p:txBody>
      </p:sp>
      <p:sp>
        <p:nvSpPr>
          <p:cNvPr id="4" name="Footer Placeholder 3">
            <a:extLst>
              <a:ext uri="{FF2B5EF4-FFF2-40B4-BE49-F238E27FC236}">
                <a16:creationId xmlns:a16="http://schemas.microsoft.com/office/drawing/2014/main" id="{80CC9459-A03B-C949-95E7-95FEAC96BF78}"/>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0757A86D-C68D-6D40-8D8A-BFFB67A98F4E}"/>
              </a:ext>
            </a:extLst>
          </p:cNvPr>
          <p:cNvSpPr>
            <a:spLocks noGrp="1"/>
          </p:cNvSpPr>
          <p:nvPr>
            <p:ph type="sldNum" sz="quarter" idx="16"/>
          </p:nvPr>
        </p:nvSpPr>
        <p:spPr/>
        <p:txBody>
          <a:bodyPr/>
          <a:lstStyle/>
          <a:p>
            <a:fld id="{571EEB72-811A-4261-BCC2-9B67ECDAFFE5}" type="slidenum">
              <a:rPr lang="en-CA" smtClean="0"/>
              <a:t>23</a:t>
            </a:fld>
            <a:endParaRPr lang="en-CA" dirty="0"/>
          </a:p>
        </p:txBody>
      </p:sp>
    </p:spTree>
    <p:extLst>
      <p:ext uri="{BB962C8B-B14F-4D97-AF65-F5344CB8AC3E}">
        <p14:creationId xmlns:p14="http://schemas.microsoft.com/office/powerpoint/2010/main" val="11788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108C-0CCF-9344-9D6D-9066A9F93576}"/>
              </a:ext>
            </a:extLst>
          </p:cNvPr>
          <p:cNvSpPr>
            <a:spLocks noGrp="1"/>
          </p:cNvSpPr>
          <p:nvPr>
            <p:ph type="title"/>
          </p:nvPr>
        </p:nvSpPr>
        <p:spPr/>
        <p:txBody>
          <a:bodyPr/>
          <a:lstStyle/>
          <a:p>
            <a:r>
              <a:rPr lang="en-US" b="1" dirty="0"/>
              <a:t>The Emerging Use of Artificial Intelligence (AI)</a:t>
            </a:r>
          </a:p>
        </p:txBody>
      </p:sp>
      <p:sp>
        <p:nvSpPr>
          <p:cNvPr id="3" name="Content Placeholder 2">
            <a:extLst>
              <a:ext uri="{FF2B5EF4-FFF2-40B4-BE49-F238E27FC236}">
                <a16:creationId xmlns:a16="http://schemas.microsoft.com/office/drawing/2014/main" id="{1FA14285-2AF6-B147-9F52-1FB38530EEDD}"/>
              </a:ext>
            </a:extLst>
          </p:cNvPr>
          <p:cNvSpPr>
            <a:spLocks noGrp="1"/>
          </p:cNvSpPr>
          <p:nvPr>
            <p:ph idx="1"/>
          </p:nvPr>
        </p:nvSpPr>
        <p:spPr/>
        <p:txBody>
          <a:bodyPr>
            <a:normAutofit fontScale="70000" lnSpcReduction="20000"/>
          </a:bodyPr>
          <a:lstStyle/>
          <a:p>
            <a:pPr marL="0" indent="0">
              <a:buNone/>
            </a:pPr>
            <a:r>
              <a:rPr lang="en-CA" dirty="0"/>
              <a:t>UITP (2018)</a:t>
            </a:r>
          </a:p>
          <a:p>
            <a:r>
              <a:rPr lang="en-CA" dirty="0"/>
              <a:t>Customer Excellence:</a:t>
            </a:r>
          </a:p>
          <a:p>
            <a:pPr lvl="1"/>
            <a:r>
              <a:rPr lang="en-CA" dirty="0"/>
              <a:t>Use of AI applications to achieve better customer service and intelligence amongst authorities and operators.</a:t>
            </a:r>
          </a:p>
          <a:p>
            <a:r>
              <a:rPr lang="en-CA" dirty="0"/>
              <a:t> Operational Excellence:</a:t>
            </a:r>
          </a:p>
          <a:p>
            <a:pPr lvl="1"/>
            <a:r>
              <a:rPr lang="en-CA" dirty="0"/>
              <a:t>Using AI to improve system and operational efficiencies through business process optimisation.</a:t>
            </a:r>
          </a:p>
          <a:p>
            <a:r>
              <a:rPr lang="en-CA" dirty="0"/>
              <a:t> Engineering Excellence:</a:t>
            </a:r>
          </a:p>
          <a:p>
            <a:pPr marL="857250" lvl="1" indent="-457200"/>
            <a:r>
              <a:rPr lang="en-CA" dirty="0"/>
              <a:t>AI-powered solutions for inventory and asset management and predictive maintenance.</a:t>
            </a:r>
          </a:p>
          <a:p>
            <a:r>
              <a:rPr lang="en-CA" dirty="0"/>
              <a:t> Safety and Security Management:</a:t>
            </a:r>
          </a:p>
          <a:p>
            <a:pPr lvl="1"/>
            <a:r>
              <a:rPr lang="en-CA" dirty="0"/>
              <a:t>AI applications to improve operational safety and security measures, including offences that involve revenues and property.</a:t>
            </a:r>
          </a:p>
          <a:p>
            <a:pPr marL="0" indent="0">
              <a:buNone/>
            </a:pPr>
            <a:endParaRPr lang="en-US" dirty="0"/>
          </a:p>
          <a:p>
            <a:pPr marL="0" indent="0">
              <a:buNone/>
            </a:pPr>
            <a:r>
              <a:rPr lang="en-US" dirty="0"/>
              <a:t>USDOT Program: AI for ITS (7 transit applications)</a:t>
            </a:r>
          </a:p>
          <a:p>
            <a:r>
              <a:rPr lang="en-CA" b="1" dirty="0"/>
              <a:t>Identifying Real-World Transportation Applications Using Artificial Intelligence: </a:t>
            </a:r>
            <a:r>
              <a:rPr lang="en-US" dirty="0"/>
              <a:t>(7 transit applications)</a:t>
            </a:r>
          </a:p>
          <a:p>
            <a:endParaRPr lang="en-CA" dirty="0"/>
          </a:p>
          <a:p>
            <a:endParaRPr lang="en-US" dirty="0"/>
          </a:p>
        </p:txBody>
      </p:sp>
      <p:sp>
        <p:nvSpPr>
          <p:cNvPr id="4" name="Footer Placeholder 3">
            <a:extLst>
              <a:ext uri="{FF2B5EF4-FFF2-40B4-BE49-F238E27FC236}">
                <a16:creationId xmlns:a16="http://schemas.microsoft.com/office/drawing/2014/main" id="{028B39A7-E418-E64E-9E5C-C23EFFDCEAC6}"/>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332768DE-EDBA-7F4B-A202-EF984532A954}"/>
              </a:ext>
            </a:extLst>
          </p:cNvPr>
          <p:cNvSpPr>
            <a:spLocks noGrp="1"/>
          </p:cNvSpPr>
          <p:nvPr>
            <p:ph type="sldNum" sz="quarter" idx="12"/>
          </p:nvPr>
        </p:nvSpPr>
        <p:spPr/>
        <p:txBody>
          <a:bodyPr/>
          <a:lstStyle/>
          <a:p>
            <a:fld id="{571EEB72-811A-4261-BCC2-9B67ECDAFFE5}" type="slidenum">
              <a:rPr lang="en-CA" smtClean="0"/>
              <a:t>24</a:t>
            </a:fld>
            <a:endParaRPr lang="en-CA" dirty="0"/>
          </a:p>
        </p:txBody>
      </p:sp>
    </p:spTree>
    <p:extLst>
      <p:ext uri="{BB962C8B-B14F-4D97-AF65-F5344CB8AC3E}">
        <p14:creationId xmlns:p14="http://schemas.microsoft.com/office/powerpoint/2010/main" val="3618759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C40A-331E-EC4B-A26F-F1C1F8557B5D}"/>
              </a:ext>
            </a:extLst>
          </p:cNvPr>
          <p:cNvSpPr>
            <a:spLocks noGrp="1"/>
          </p:cNvSpPr>
          <p:nvPr>
            <p:ph type="title"/>
          </p:nvPr>
        </p:nvSpPr>
        <p:spPr/>
        <p:txBody>
          <a:bodyPr/>
          <a:lstStyle/>
          <a:p>
            <a:r>
              <a:rPr lang="en-US" b="1" dirty="0"/>
              <a:t>Transit Specifications – Existing GTFS Family</a:t>
            </a:r>
          </a:p>
        </p:txBody>
      </p:sp>
      <p:sp>
        <p:nvSpPr>
          <p:cNvPr id="3" name="Content Placeholder 2">
            <a:extLst>
              <a:ext uri="{FF2B5EF4-FFF2-40B4-BE49-F238E27FC236}">
                <a16:creationId xmlns:a16="http://schemas.microsoft.com/office/drawing/2014/main" id="{CB3DF37E-4471-1545-8B44-0C2CAEC4F141}"/>
              </a:ext>
            </a:extLst>
          </p:cNvPr>
          <p:cNvSpPr>
            <a:spLocks noGrp="1"/>
          </p:cNvSpPr>
          <p:nvPr>
            <p:ph sz="quarter" idx="13"/>
          </p:nvPr>
        </p:nvSpPr>
        <p:spPr/>
        <p:txBody>
          <a:bodyPr>
            <a:normAutofit/>
          </a:bodyPr>
          <a:lstStyle/>
          <a:p>
            <a:r>
              <a:rPr lang="en-US" sz="2800" dirty="0" err="1"/>
              <a:t>MobilityData.org</a:t>
            </a:r>
            <a:endParaRPr lang="en-US" sz="2800" dirty="0"/>
          </a:p>
          <a:p>
            <a:pPr lvl="1"/>
            <a:r>
              <a:rPr lang="en-US" sz="2600" dirty="0"/>
              <a:t>GTFS Best Practices</a:t>
            </a:r>
          </a:p>
          <a:p>
            <a:pPr lvl="1"/>
            <a:r>
              <a:rPr lang="en-US" sz="2600" dirty="0"/>
              <a:t>GTFS (GTFS-Schedule)</a:t>
            </a:r>
          </a:p>
          <a:p>
            <a:pPr lvl="1"/>
            <a:r>
              <a:rPr lang="en-US" sz="2600" dirty="0"/>
              <a:t>GTFS Realtime</a:t>
            </a:r>
          </a:p>
          <a:p>
            <a:pPr lvl="1"/>
            <a:r>
              <a:rPr lang="en-US" sz="2600" dirty="0"/>
              <a:t>GTFS Flex v2</a:t>
            </a:r>
          </a:p>
          <a:p>
            <a:pPr lvl="1"/>
            <a:endParaRPr lang="en-US" sz="2600" dirty="0"/>
          </a:p>
          <a:p>
            <a:r>
              <a:rPr lang="en-US" sz="2800" dirty="0"/>
              <a:t>GTFS-ride (ridership data) – University of Oregon</a:t>
            </a:r>
          </a:p>
          <a:p>
            <a:endParaRPr lang="en-US" sz="2800" dirty="0"/>
          </a:p>
          <a:p>
            <a:endParaRPr lang="en-US" sz="2800" dirty="0"/>
          </a:p>
        </p:txBody>
      </p:sp>
      <p:sp>
        <p:nvSpPr>
          <p:cNvPr id="4" name="Footer Placeholder 3">
            <a:extLst>
              <a:ext uri="{FF2B5EF4-FFF2-40B4-BE49-F238E27FC236}">
                <a16:creationId xmlns:a16="http://schemas.microsoft.com/office/drawing/2014/main" id="{5B7DED76-2D38-CA48-896D-E1E5B3FEB381}"/>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9B7E19C7-A2F0-0548-8BA1-DAF772FC49B1}"/>
              </a:ext>
            </a:extLst>
          </p:cNvPr>
          <p:cNvSpPr>
            <a:spLocks noGrp="1"/>
          </p:cNvSpPr>
          <p:nvPr>
            <p:ph type="sldNum" sz="quarter" idx="16"/>
          </p:nvPr>
        </p:nvSpPr>
        <p:spPr/>
        <p:txBody>
          <a:bodyPr/>
          <a:lstStyle/>
          <a:p>
            <a:fld id="{571EEB72-811A-4261-BCC2-9B67ECDAFFE5}" type="slidenum">
              <a:rPr lang="en-CA" smtClean="0"/>
              <a:t>25</a:t>
            </a:fld>
            <a:endParaRPr lang="en-CA" dirty="0"/>
          </a:p>
        </p:txBody>
      </p:sp>
    </p:spTree>
    <p:extLst>
      <p:ext uri="{BB962C8B-B14F-4D97-AF65-F5344CB8AC3E}">
        <p14:creationId xmlns:p14="http://schemas.microsoft.com/office/powerpoint/2010/main" val="1805187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39DE-4377-754C-A572-29628872FAB8}"/>
              </a:ext>
            </a:extLst>
          </p:cNvPr>
          <p:cNvSpPr>
            <a:spLocks noGrp="1"/>
          </p:cNvSpPr>
          <p:nvPr>
            <p:ph type="title"/>
          </p:nvPr>
        </p:nvSpPr>
        <p:spPr/>
        <p:txBody>
          <a:bodyPr/>
          <a:lstStyle/>
          <a:p>
            <a:r>
              <a:rPr lang="en-US" b="1" dirty="0"/>
              <a:t>Emerging Transit Specifications / Frameworks</a:t>
            </a:r>
            <a:endParaRPr lang="en-US" dirty="0"/>
          </a:p>
        </p:txBody>
      </p:sp>
      <p:sp>
        <p:nvSpPr>
          <p:cNvPr id="3" name="Content Placeholder 2">
            <a:extLst>
              <a:ext uri="{FF2B5EF4-FFF2-40B4-BE49-F238E27FC236}">
                <a16:creationId xmlns:a16="http://schemas.microsoft.com/office/drawing/2014/main" id="{4031CDB4-5CCD-4645-ADE7-510105B2A677}"/>
              </a:ext>
            </a:extLst>
          </p:cNvPr>
          <p:cNvSpPr>
            <a:spLocks noGrp="1"/>
          </p:cNvSpPr>
          <p:nvPr>
            <p:ph sz="quarter" idx="13"/>
          </p:nvPr>
        </p:nvSpPr>
        <p:spPr/>
        <p:txBody>
          <a:bodyPr>
            <a:normAutofit fontScale="85000" lnSpcReduction="10000"/>
          </a:bodyPr>
          <a:lstStyle/>
          <a:p>
            <a:r>
              <a:rPr lang="en-US" sz="2800" dirty="0"/>
              <a:t>Open Software: </a:t>
            </a:r>
            <a:r>
              <a:rPr lang="en-US" sz="2800" dirty="0" err="1"/>
              <a:t>OpenTripPlanner</a:t>
            </a:r>
            <a:endParaRPr lang="en-US" sz="2800" dirty="0"/>
          </a:p>
          <a:p>
            <a:r>
              <a:rPr lang="en-US" sz="2800" dirty="0"/>
              <a:t>Demand Response Transactional (DRT) Data Specification (TRB/TCRP Report 210)</a:t>
            </a:r>
          </a:p>
          <a:p>
            <a:r>
              <a:rPr lang="en-US" sz="2800" dirty="0"/>
              <a:t>Transit ITS Data Management Framework (TRB/TCRP G-18)</a:t>
            </a:r>
          </a:p>
          <a:p>
            <a:r>
              <a:rPr lang="en-US" sz="2800" dirty="0"/>
              <a:t>General OnDemand Feed Specification (GOFS) – Rider-facing transactional data</a:t>
            </a:r>
          </a:p>
          <a:p>
            <a:r>
              <a:rPr lang="en-US" sz="2800" dirty="0"/>
              <a:t>GTFS Performance (service level, schedule adherence, running times</a:t>
            </a:r>
          </a:p>
          <a:p>
            <a:r>
              <a:rPr lang="en-US" sz="2800" dirty="0"/>
              <a:t>USDOT ITS Transit Standards Training</a:t>
            </a:r>
          </a:p>
          <a:p>
            <a:endParaRPr lang="en-US" sz="2800" dirty="0"/>
          </a:p>
          <a:p>
            <a:r>
              <a:rPr lang="en-US" sz="2800" dirty="0"/>
              <a:t>Integrated Multimodal Payment: various specifications</a:t>
            </a:r>
          </a:p>
          <a:p>
            <a:r>
              <a:rPr lang="en-US" sz="2800" dirty="0"/>
              <a:t>Cal-ITP: California Integrated Travel Project:</a:t>
            </a:r>
          </a:p>
          <a:p>
            <a:pPr lvl="1"/>
            <a:r>
              <a:rPr lang="en-US" sz="2600" dirty="0"/>
              <a:t>Standardizing contactless payment + customer discounts + trip planning info</a:t>
            </a:r>
          </a:p>
          <a:p>
            <a:r>
              <a:rPr lang="en-US" sz="2800" dirty="0"/>
              <a:t>In Europe: </a:t>
            </a:r>
            <a:r>
              <a:rPr lang="en-CA" sz="2800" dirty="0" err="1"/>
              <a:t>Transmodel</a:t>
            </a:r>
            <a:r>
              <a:rPr lang="en-CA" sz="2800" dirty="0"/>
              <a:t> Standards – SIRI, </a:t>
            </a:r>
            <a:r>
              <a:rPr lang="en-CA" sz="2800" dirty="0" err="1"/>
              <a:t>OpRA</a:t>
            </a:r>
            <a:r>
              <a:rPr lang="en-CA" sz="2800" dirty="0"/>
              <a:t>, and </a:t>
            </a:r>
            <a:r>
              <a:rPr lang="en-CA" sz="2800" dirty="0" err="1"/>
              <a:t>NeTEx</a:t>
            </a:r>
            <a:r>
              <a:rPr lang="en-CA" sz="2800" dirty="0"/>
              <a:t> </a:t>
            </a:r>
          </a:p>
        </p:txBody>
      </p:sp>
      <p:sp>
        <p:nvSpPr>
          <p:cNvPr id="4" name="Footer Placeholder 3">
            <a:extLst>
              <a:ext uri="{FF2B5EF4-FFF2-40B4-BE49-F238E27FC236}">
                <a16:creationId xmlns:a16="http://schemas.microsoft.com/office/drawing/2014/main" id="{93A95A02-3FC6-D243-8D31-D9C617E53EC5}"/>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78FEAF48-3B8D-E040-B008-45A62BA31E9B}"/>
              </a:ext>
            </a:extLst>
          </p:cNvPr>
          <p:cNvSpPr>
            <a:spLocks noGrp="1"/>
          </p:cNvSpPr>
          <p:nvPr>
            <p:ph type="sldNum" sz="quarter" idx="16"/>
          </p:nvPr>
        </p:nvSpPr>
        <p:spPr/>
        <p:txBody>
          <a:bodyPr/>
          <a:lstStyle/>
          <a:p>
            <a:fld id="{571EEB72-811A-4261-BCC2-9B67ECDAFFE5}" type="slidenum">
              <a:rPr lang="en-CA" smtClean="0"/>
              <a:t>26</a:t>
            </a:fld>
            <a:endParaRPr lang="en-CA" dirty="0"/>
          </a:p>
        </p:txBody>
      </p:sp>
    </p:spTree>
    <p:extLst>
      <p:ext uri="{BB962C8B-B14F-4D97-AF65-F5344CB8AC3E}">
        <p14:creationId xmlns:p14="http://schemas.microsoft.com/office/powerpoint/2010/main" val="293033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821635"/>
            <a:ext cx="12192000" cy="1789043"/>
          </a:xfrm>
        </p:spPr>
        <p:txBody>
          <a:bodyPr/>
          <a:lstStyle/>
          <a:p>
            <a:r>
              <a:rPr lang="en-US" b="1" dirty="0"/>
              <a:t>Emerging </a:t>
            </a:r>
            <a:r>
              <a:rPr lang="en-US" b="1"/>
              <a:t>External Landscapes</a:t>
            </a:r>
            <a:br>
              <a:rPr lang="en-US" dirty="0"/>
            </a:br>
            <a:endParaRPr lang="en-CA" b="1" dirty="0"/>
          </a:p>
        </p:txBody>
      </p:sp>
    </p:spTree>
    <p:extLst>
      <p:ext uri="{BB962C8B-B14F-4D97-AF65-F5344CB8AC3E}">
        <p14:creationId xmlns:p14="http://schemas.microsoft.com/office/powerpoint/2010/main" val="74462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54E5-B951-AF4F-91F7-BC7AF5A27166}"/>
              </a:ext>
            </a:extLst>
          </p:cNvPr>
          <p:cNvSpPr>
            <a:spLocks noGrp="1"/>
          </p:cNvSpPr>
          <p:nvPr>
            <p:ph type="title"/>
          </p:nvPr>
        </p:nvSpPr>
        <p:spPr/>
        <p:txBody>
          <a:bodyPr>
            <a:normAutofit/>
          </a:bodyPr>
          <a:lstStyle/>
          <a:p>
            <a:r>
              <a:rPr lang="en-US" sz="4000" b="1" dirty="0"/>
              <a:t>Emerging Mobility Specifications</a:t>
            </a:r>
          </a:p>
        </p:txBody>
      </p:sp>
      <p:sp>
        <p:nvSpPr>
          <p:cNvPr id="3" name="Content Placeholder 2">
            <a:extLst>
              <a:ext uri="{FF2B5EF4-FFF2-40B4-BE49-F238E27FC236}">
                <a16:creationId xmlns:a16="http://schemas.microsoft.com/office/drawing/2014/main" id="{16ACBE4C-8C17-A94A-AF31-060DE9AF48E0}"/>
              </a:ext>
            </a:extLst>
          </p:cNvPr>
          <p:cNvSpPr>
            <a:spLocks noGrp="1"/>
          </p:cNvSpPr>
          <p:nvPr>
            <p:ph sz="quarter" idx="13"/>
          </p:nvPr>
        </p:nvSpPr>
        <p:spPr/>
        <p:txBody>
          <a:bodyPr>
            <a:normAutofit/>
          </a:bodyPr>
          <a:lstStyle/>
          <a:p>
            <a:r>
              <a:rPr lang="en-US" sz="2600" dirty="0"/>
              <a:t>GBFS (Bikeshare)</a:t>
            </a:r>
          </a:p>
          <a:p>
            <a:r>
              <a:rPr lang="en-US" sz="2600" dirty="0"/>
              <a:t>Mobility Data Specification (MDS) – Open Mobility Foundation/NACTO</a:t>
            </a:r>
          </a:p>
          <a:p>
            <a:r>
              <a:rPr lang="en-US" sz="2600" dirty="0"/>
              <a:t>SAE J3163</a:t>
            </a:r>
            <a:r>
              <a:rPr lang="en-US" sz="2600" baseline="30000" dirty="0"/>
              <a:t>TM</a:t>
            </a:r>
            <a:r>
              <a:rPr lang="en-US" sz="2600" dirty="0"/>
              <a:t> – Taxonomy and Definitions for Terms Related to Shared Mobility and Enabling Technologies</a:t>
            </a:r>
          </a:p>
          <a:p>
            <a:endParaRPr lang="en-US" sz="2600" dirty="0"/>
          </a:p>
          <a:p>
            <a:r>
              <a:rPr lang="en-US" sz="2600" dirty="0"/>
              <a:t>Mobility as a Service (</a:t>
            </a:r>
            <a:r>
              <a:rPr lang="en-US" sz="2600" dirty="0" err="1"/>
              <a:t>MaaS</a:t>
            </a:r>
            <a:r>
              <a:rPr lang="en-US" sz="2600" dirty="0"/>
              <a:t>):</a:t>
            </a:r>
          </a:p>
          <a:p>
            <a:pPr lvl="1"/>
            <a:r>
              <a:rPr lang="en-CA" sz="1900" dirty="0"/>
              <a:t>Carol Schweiger: “An integrated mobility concept in which travelers can access their transportation modes over a single digital interface. </a:t>
            </a:r>
            <a:r>
              <a:rPr lang="en-CA" sz="1900" dirty="0" err="1"/>
              <a:t>MaaS</a:t>
            </a:r>
            <a:r>
              <a:rPr lang="en-CA" sz="1900" dirty="0"/>
              <a:t> primarily focuses on passenger mobility allowing travelers to seamlessly plan, book, and pay for travel on a pay as-you-go and/or subscription basis.”</a:t>
            </a:r>
          </a:p>
          <a:p>
            <a:pPr lvl="1"/>
            <a:r>
              <a:rPr lang="en-CA" sz="1900" dirty="0"/>
              <a:t>Numerous private or public platforms being proposed, developed, tested (and deployed)</a:t>
            </a:r>
          </a:p>
        </p:txBody>
      </p:sp>
      <p:sp>
        <p:nvSpPr>
          <p:cNvPr id="4" name="Footer Placeholder 3">
            <a:extLst>
              <a:ext uri="{FF2B5EF4-FFF2-40B4-BE49-F238E27FC236}">
                <a16:creationId xmlns:a16="http://schemas.microsoft.com/office/drawing/2014/main" id="{E3234D7D-282F-C046-86D8-BBF9A1B5B494}"/>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ADE78427-DE95-4142-B105-BE50B552EF11}"/>
              </a:ext>
            </a:extLst>
          </p:cNvPr>
          <p:cNvSpPr>
            <a:spLocks noGrp="1"/>
          </p:cNvSpPr>
          <p:nvPr>
            <p:ph type="sldNum" sz="quarter" idx="16"/>
          </p:nvPr>
        </p:nvSpPr>
        <p:spPr/>
        <p:txBody>
          <a:bodyPr/>
          <a:lstStyle/>
          <a:p>
            <a:fld id="{571EEB72-811A-4261-BCC2-9B67ECDAFFE5}" type="slidenum">
              <a:rPr lang="en-CA" smtClean="0"/>
              <a:t>28</a:t>
            </a:fld>
            <a:endParaRPr lang="en-CA" dirty="0"/>
          </a:p>
        </p:txBody>
      </p:sp>
    </p:spTree>
    <p:extLst>
      <p:ext uri="{BB962C8B-B14F-4D97-AF65-F5344CB8AC3E}">
        <p14:creationId xmlns:p14="http://schemas.microsoft.com/office/powerpoint/2010/main" val="689076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EE7E-3156-6A44-B82A-73F80CD402C4}"/>
              </a:ext>
            </a:extLst>
          </p:cNvPr>
          <p:cNvSpPr>
            <a:spLocks noGrp="1"/>
          </p:cNvSpPr>
          <p:nvPr>
            <p:ph type="title"/>
          </p:nvPr>
        </p:nvSpPr>
        <p:spPr>
          <a:xfrm>
            <a:off x="485775" y="279401"/>
            <a:ext cx="11096625" cy="812799"/>
          </a:xfrm>
        </p:spPr>
        <p:txBody>
          <a:bodyPr/>
          <a:lstStyle/>
          <a:p>
            <a:r>
              <a:rPr lang="en-US" b="1" dirty="0"/>
              <a:t>Integrated Multi-Modal Control </a:t>
            </a:r>
            <a:r>
              <a:rPr lang="en-US" b="1" dirty="0" err="1"/>
              <a:t>Centres</a:t>
            </a:r>
            <a:endParaRPr lang="en-US" b="1" dirty="0"/>
          </a:p>
        </p:txBody>
      </p:sp>
      <p:sp>
        <p:nvSpPr>
          <p:cNvPr id="3" name="Content Placeholder 2">
            <a:extLst>
              <a:ext uri="{FF2B5EF4-FFF2-40B4-BE49-F238E27FC236}">
                <a16:creationId xmlns:a16="http://schemas.microsoft.com/office/drawing/2014/main" id="{5E5D987F-1CDA-B740-B200-C179CE7DF211}"/>
              </a:ext>
            </a:extLst>
          </p:cNvPr>
          <p:cNvSpPr>
            <a:spLocks noGrp="1"/>
          </p:cNvSpPr>
          <p:nvPr>
            <p:ph sz="quarter" idx="13"/>
          </p:nvPr>
        </p:nvSpPr>
        <p:spPr/>
        <p:txBody>
          <a:bodyPr/>
          <a:lstStyle/>
          <a:p>
            <a:r>
              <a:rPr lang="en-US" dirty="0"/>
              <a:t>Integrated Corridor Management (ICM)</a:t>
            </a:r>
          </a:p>
          <a:p>
            <a:r>
              <a:rPr lang="en-US" dirty="0"/>
              <a:t>Transportation Management </a:t>
            </a:r>
            <a:r>
              <a:rPr lang="en-US" dirty="0" err="1"/>
              <a:t>Centres</a:t>
            </a:r>
            <a:r>
              <a:rPr lang="en-US" dirty="0"/>
              <a:t> (TMCs)</a:t>
            </a:r>
          </a:p>
          <a:p>
            <a:endParaRPr lang="en-US" dirty="0"/>
          </a:p>
        </p:txBody>
      </p:sp>
      <p:sp>
        <p:nvSpPr>
          <p:cNvPr id="4" name="Footer Placeholder 3">
            <a:extLst>
              <a:ext uri="{FF2B5EF4-FFF2-40B4-BE49-F238E27FC236}">
                <a16:creationId xmlns:a16="http://schemas.microsoft.com/office/drawing/2014/main" id="{1B3807FB-5337-B542-B400-33DA719E6168}"/>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D1C73184-4A03-BC4E-B1B6-4A043BC183B5}"/>
              </a:ext>
            </a:extLst>
          </p:cNvPr>
          <p:cNvSpPr>
            <a:spLocks noGrp="1"/>
          </p:cNvSpPr>
          <p:nvPr>
            <p:ph type="sldNum" sz="quarter" idx="16"/>
          </p:nvPr>
        </p:nvSpPr>
        <p:spPr/>
        <p:txBody>
          <a:bodyPr/>
          <a:lstStyle/>
          <a:p>
            <a:fld id="{571EEB72-811A-4261-BCC2-9B67ECDAFFE5}" type="slidenum">
              <a:rPr lang="en-CA" smtClean="0"/>
              <a:t>29</a:t>
            </a:fld>
            <a:endParaRPr lang="en-CA" dirty="0"/>
          </a:p>
        </p:txBody>
      </p:sp>
      <p:pic>
        <p:nvPicPr>
          <p:cNvPr id="7" name="Picture 6">
            <a:extLst>
              <a:ext uri="{FF2B5EF4-FFF2-40B4-BE49-F238E27FC236}">
                <a16:creationId xmlns:a16="http://schemas.microsoft.com/office/drawing/2014/main" id="{258EDC60-CE30-6945-A219-3746AC69B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3" y="2348278"/>
            <a:ext cx="6886576" cy="3455000"/>
          </a:xfrm>
          <a:prstGeom prst="rect">
            <a:avLst/>
          </a:prstGeom>
        </p:spPr>
      </p:pic>
    </p:spTree>
    <p:extLst>
      <p:ext uri="{BB962C8B-B14F-4D97-AF65-F5344CB8AC3E}">
        <p14:creationId xmlns:p14="http://schemas.microsoft.com/office/powerpoint/2010/main" val="404598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t>Transit Data and Analytics Evolution</a:t>
            </a:r>
          </a:p>
        </p:txBody>
      </p:sp>
    </p:spTree>
    <p:extLst>
      <p:ext uri="{BB962C8B-B14F-4D97-AF65-F5344CB8AC3E}">
        <p14:creationId xmlns:p14="http://schemas.microsoft.com/office/powerpoint/2010/main" val="270603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37DA-F664-484D-9B88-7F53C34096AB}"/>
              </a:ext>
            </a:extLst>
          </p:cNvPr>
          <p:cNvSpPr>
            <a:spLocks noGrp="1"/>
          </p:cNvSpPr>
          <p:nvPr>
            <p:ph type="title"/>
          </p:nvPr>
        </p:nvSpPr>
        <p:spPr/>
        <p:txBody>
          <a:bodyPr>
            <a:normAutofit fontScale="90000"/>
          </a:bodyPr>
          <a:lstStyle/>
          <a:p>
            <a:r>
              <a:rPr lang="en-US" b="1" dirty="0"/>
              <a:t>Other Mobility / Transportation Perspectives and Initiatives</a:t>
            </a:r>
          </a:p>
        </p:txBody>
      </p:sp>
      <p:sp>
        <p:nvSpPr>
          <p:cNvPr id="3" name="Content Placeholder 2">
            <a:extLst>
              <a:ext uri="{FF2B5EF4-FFF2-40B4-BE49-F238E27FC236}">
                <a16:creationId xmlns:a16="http://schemas.microsoft.com/office/drawing/2014/main" id="{0BFA52C2-A5E2-E34D-9A95-1C54541BBF4A}"/>
              </a:ext>
            </a:extLst>
          </p:cNvPr>
          <p:cNvSpPr>
            <a:spLocks noGrp="1"/>
          </p:cNvSpPr>
          <p:nvPr>
            <p:ph sz="quarter" idx="13"/>
          </p:nvPr>
        </p:nvSpPr>
        <p:spPr/>
        <p:txBody>
          <a:bodyPr>
            <a:normAutofit lnSpcReduction="10000"/>
          </a:bodyPr>
          <a:lstStyle/>
          <a:p>
            <a:r>
              <a:rPr lang="en-US" sz="2800" dirty="0"/>
              <a:t>Location-Based Services (LBS)</a:t>
            </a:r>
          </a:p>
          <a:p>
            <a:r>
              <a:rPr lang="en-CA" sz="2800" dirty="0"/>
              <a:t>Curbside Management</a:t>
            </a:r>
          </a:p>
          <a:p>
            <a:endParaRPr lang="en-CA" sz="2800" dirty="0"/>
          </a:p>
          <a:p>
            <a:r>
              <a:rPr lang="en-CA" sz="2800" dirty="0" err="1"/>
              <a:t>ScaleAI.ca</a:t>
            </a:r>
            <a:r>
              <a:rPr lang="en-CA" sz="2800" dirty="0"/>
              <a:t>: Collaborative approach to using AI in transportation</a:t>
            </a:r>
          </a:p>
          <a:p>
            <a:r>
              <a:rPr lang="en-CA" sz="2800" dirty="0"/>
              <a:t>Canadian Centre on Transportation Data (CCTD):</a:t>
            </a:r>
          </a:p>
          <a:p>
            <a:pPr lvl="1"/>
            <a:r>
              <a:rPr lang="en-CA" sz="1800" dirty="0"/>
              <a:t>Transport Canada and Stats Canada</a:t>
            </a:r>
          </a:p>
          <a:p>
            <a:pPr lvl="1"/>
            <a:r>
              <a:rPr lang="en-CA" sz="1800" dirty="0"/>
              <a:t>Data (Static), Analysis, Performance</a:t>
            </a:r>
          </a:p>
          <a:p>
            <a:pPr lvl="1"/>
            <a:r>
              <a:rPr lang="en-CA" sz="1800" dirty="0"/>
              <a:t>build new partnerships with the transportation industry, transportation users, researchers and other levels of government</a:t>
            </a:r>
          </a:p>
          <a:p>
            <a:pPr lvl="1"/>
            <a:r>
              <a:rPr lang="en-CA" sz="1800" dirty="0"/>
              <a:t>make available better data, analysis and information about the national transportation system</a:t>
            </a:r>
          </a:p>
          <a:p>
            <a:pPr lvl="1"/>
            <a:r>
              <a:rPr lang="en-CA" sz="1800" dirty="0"/>
              <a:t>develop new tools and applications to promote the flow of transportation-related information and knowledge and enhance understanding and decision-making.</a:t>
            </a:r>
          </a:p>
          <a:p>
            <a:pPr lvl="1"/>
            <a:endParaRPr lang="en-CA" dirty="0"/>
          </a:p>
          <a:p>
            <a:endParaRPr lang="en-US" dirty="0"/>
          </a:p>
          <a:p>
            <a:endParaRPr lang="en-US" dirty="0"/>
          </a:p>
        </p:txBody>
      </p:sp>
      <p:sp>
        <p:nvSpPr>
          <p:cNvPr id="4" name="Footer Placeholder 3">
            <a:extLst>
              <a:ext uri="{FF2B5EF4-FFF2-40B4-BE49-F238E27FC236}">
                <a16:creationId xmlns:a16="http://schemas.microsoft.com/office/drawing/2014/main" id="{C36C5322-0936-AD4D-BEC3-7DA2A361BA4E}"/>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E3FD8314-09D1-D84F-8A01-0BBE80D8B66D}"/>
              </a:ext>
            </a:extLst>
          </p:cNvPr>
          <p:cNvSpPr>
            <a:spLocks noGrp="1"/>
          </p:cNvSpPr>
          <p:nvPr>
            <p:ph type="sldNum" sz="quarter" idx="16"/>
          </p:nvPr>
        </p:nvSpPr>
        <p:spPr/>
        <p:txBody>
          <a:bodyPr/>
          <a:lstStyle/>
          <a:p>
            <a:fld id="{571EEB72-811A-4261-BCC2-9B67ECDAFFE5}" type="slidenum">
              <a:rPr lang="en-CA" smtClean="0"/>
              <a:t>30</a:t>
            </a:fld>
            <a:endParaRPr lang="en-CA" dirty="0"/>
          </a:p>
        </p:txBody>
      </p:sp>
    </p:spTree>
    <p:extLst>
      <p:ext uri="{BB962C8B-B14F-4D97-AF65-F5344CB8AC3E}">
        <p14:creationId xmlns:p14="http://schemas.microsoft.com/office/powerpoint/2010/main" val="416529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60C7-C021-1D49-A9FE-E1C30D037960}"/>
              </a:ext>
            </a:extLst>
          </p:cNvPr>
          <p:cNvSpPr>
            <a:spLocks noGrp="1"/>
          </p:cNvSpPr>
          <p:nvPr>
            <p:ph type="title"/>
          </p:nvPr>
        </p:nvSpPr>
        <p:spPr/>
        <p:txBody>
          <a:bodyPr/>
          <a:lstStyle/>
          <a:p>
            <a:r>
              <a:rPr lang="en-US" b="1" dirty="0"/>
              <a:t>Connected and Automated Vehicles (CAV)</a:t>
            </a:r>
          </a:p>
        </p:txBody>
      </p:sp>
      <p:sp>
        <p:nvSpPr>
          <p:cNvPr id="3" name="Content Placeholder 2">
            <a:extLst>
              <a:ext uri="{FF2B5EF4-FFF2-40B4-BE49-F238E27FC236}">
                <a16:creationId xmlns:a16="http://schemas.microsoft.com/office/drawing/2014/main" id="{BA0C15A6-C555-BB4F-89B1-EA8781438A48}"/>
              </a:ext>
            </a:extLst>
          </p:cNvPr>
          <p:cNvSpPr>
            <a:spLocks noGrp="1"/>
          </p:cNvSpPr>
          <p:nvPr>
            <p:ph sz="quarter" idx="13"/>
          </p:nvPr>
        </p:nvSpPr>
        <p:spPr>
          <a:xfrm>
            <a:off x="609600" y="1092200"/>
            <a:ext cx="10972800" cy="4856828"/>
          </a:xfrm>
        </p:spPr>
        <p:txBody>
          <a:bodyPr>
            <a:normAutofit/>
          </a:bodyPr>
          <a:lstStyle/>
          <a:p>
            <a:r>
              <a:rPr lang="en-CA" sz="2400" dirty="0"/>
              <a:t>Cooperative Driving Automation (CDA)</a:t>
            </a:r>
          </a:p>
          <a:p>
            <a:pPr lvl="1"/>
            <a:r>
              <a:rPr lang="en-CA" sz="1800" dirty="0"/>
              <a:t>SAE J3216 Standard: CDA enables communication and cooperation between properly equipped vehicles, infrastructure, and other road users.</a:t>
            </a:r>
          </a:p>
          <a:p>
            <a:pPr lvl="1"/>
            <a:r>
              <a:rPr lang="en-CA" sz="1800" dirty="0"/>
              <a:t>USDOT CARMA Program: Redefining TSP</a:t>
            </a:r>
          </a:p>
          <a:p>
            <a:pPr lvl="1"/>
            <a:endParaRPr lang="en-CA" sz="1800" dirty="0"/>
          </a:p>
          <a:p>
            <a:r>
              <a:rPr lang="en-CA" sz="2400" dirty="0"/>
              <a:t>Connected Vehicle Data</a:t>
            </a:r>
          </a:p>
          <a:p>
            <a:pPr lvl="1"/>
            <a:r>
              <a:rPr lang="en-CA" sz="1800" dirty="0"/>
              <a:t>USDOT Research Data Exchange (RDE)</a:t>
            </a:r>
          </a:p>
          <a:p>
            <a:pPr lvl="1"/>
            <a:r>
              <a:rPr lang="en-CA" sz="1800" dirty="0"/>
              <a:t>Data Access and Exchange Research Area</a:t>
            </a:r>
          </a:p>
          <a:p>
            <a:pPr lvl="2"/>
            <a:r>
              <a:rPr lang="en-CA" sz="1800" dirty="0"/>
              <a:t>ITS Datahub</a:t>
            </a:r>
          </a:p>
          <a:p>
            <a:pPr lvl="2"/>
            <a:r>
              <a:rPr lang="en-CA" sz="1800" dirty="0"/>
              <a:t>Data for Automated Vehicle Integration (DAVI)</a:t>
            </a:r>
          </a:p>
          <a:p>
            <a:pPr lvl="2"/>
            <a:r>
              <a:rPr lang="en-CA" sz="1800" dirty="0"/>
              <a:t>Open Source Solutions for ITS (OSS4ITS)</a:t>
            </a:r>
          </a:p>
          <a:p>
            <a:pPr lvl="1"/>
            <a:endParaRPr lang="en-CA" sz="1800" dirty="0"/>
          </a:p>
          <a:p>
            <a:r>
              <a:rPr lang="en-US" sz="2800" b="1" dirty="0"/>
              <a:t>Where is transit and how does it fit in?</a:t>
            </a:r>
          </a:p>
        </p:txBody>
      </p:sp>
      <p:sp>
        <p:nvSpPr>
          <p:cNvPr id="4" name="Footer Placeholder 3">
            <a:extLst>
              <a:ext uri="{FF2B5EF4-FFF2-40B4-BE49-F238E27FC236}">
                <a16:creationId xmlns:a16="http://schemas.microsoft.com/office/drawing/2014/main" id="{252AB8AC-7C37-AC49-88E7-56915A98FBCB}"/>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9B2D5E2F-1137-D148-BFC3-B6CD9BAC841E}"/>
              </a:ext>
            </a:extLst>
          </p:cNvPr>
          <p:cNvSpPr>
            <a:spLocks noGrp="1"/>
          </p:cNvSpPr>
          <p:nvPr>
            <p:ph type="sldNum" sz="quarter" idx="16"/>
          </p:nvPr>
        </p:nvSpPr>
        <p:spPr/>
        <p:txBody>
          <a:bodyPr/>
          <a:lstStyle/>
          <a:p>
            <a:fld id="{571EEB72-811A-4261-BCC2-9B67ECDAFFE5}" type="slidenum">
              <a:rPr lang="en-CA" smtClean="0"/>
              <a:t>31</a:t>
            </a:fld>
            <a:endParaRPr lang="en-CA" dirty="0"/>
          </a:p>
        </p:txBody>
      </p:sp>
    </p:spTree>
    <p:extLst>
      <p:ext uri="{BB962C8B-B14F-4D97-AF65-F5344CB8AC3E}">
        <p14:creationId xmlns:p14="http://schemas.microsoft.com/office/powerpoint/2010/main" val="2646791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4530-8F28-2544-8DE8-F6C2DB87449C}"/>
              </a:ext>
            </a:extLst>
          </p:cNvPr>
          <p:cNvSpPr>
            <a:spLocks noGrp="1"/>
          </p:cNvSpPr>
          <p:nvPr>
            <p:ph type="title"/>
          </p:nvPr>
        </p:nvSpPr>
        <p:spPr/>
        <p:txBody>
          <a:bodyPr/>
          <a:lstStyle/>
          <a:p>
            <a:r>
              <a:rPr lang="en-US" b="1" dirty="0"/>
              <a:t>Other Emerging Landscapes</a:t>
            </a:r>
          </a:p>
        </p:txBody>
      </p:sp>
      <p:sp>
        <p:nvSpPr>
          <p:cNvPr id="3" name="Content Placeholder 2">
            <a:extLst>
              <a:ext uri="{FF2B5EF4-FFF2-40B4-BE49-F238E27FC236}">
                <a16:creationId xmlns:a16="http://schemas.microsoft.com/office/drawing/2014/main" id="{61E4B4FD-D8C0-B749-9BB6-1A49113A252D}"/>
              </a:ext>
            </a:extLst>
          </p:cNvPr>
          <p:cNvSpPr>
            <a:spLocks noGrp="1"/>
          </p:cNvSpPr>
          <p:nvPr>
            <p:ph sz="quarter" idx="13"/>
          </p:nvPr>
        </p:nvSpPr>
        <p:spPr/>
        <p:txBody>
          <a:bodyPr>
            <a:normAutofit/>
          </a:bodyPr>
          <a:lstStyle/>
          <a:p>
            <a:r>
              <a:rPr lang="en-US" sz="2400" dirty="0"/>
              <a:t>Smart Cities</a:t>
            </a:r>
          </a:p>
          <a:p>
            <a:r>
              <a:rPr lang="en-US" sz="2400" dirty="0"/>
              <a:t>Open municipal data portals &amp; dashboards: Data access and data fusion analyses</a:t>
            </a:r>
          </a:p>
          <a:p>
            <a:r>
              <a:rPr lang="en-US" sz="2400" dirty="0"/>
              <a:t>Digital Twins</a:t>
            </a:r>
          </a:p>
          <a:p>
            <a:pPr lvl="1"/>
            <a:r>
              <a:rPr lang="en-CA" sz="2200" dirty="0"/>
              <a:t>Next-generation urban modelling tools which make use of ubiquitous data [to generate] realistic digital representations of physical city systems, assets and processes providing digital simulation and management environments to aid decision-making</a:t>
            </a:r>
          </a:p>
          <a:p>
            <a:r>
              <a:rPr lang="en-CA" sz="2400" dirty="0"/>
              <a:t>Municipal Innovation Hubs</a:t>
            </a:r>
          </a:p>
          <a:p>
            <a:endParaRPr lang="en-CA" sz="2400" dirty="0"/>
          </a:p>
          <a:p>
            <a:r>
              <a:rPr lang="en-CA" sz="2800" b="1" dirty="0"/>
              <a:t>Where is transit and how does it fit in?</a:t>
            </a:r>
          </a:p>
          <a:p>
            <a:endParaRPr lang="en-US" dirty="0"/>
          </a:p>
        </p:txBody>
      </p:sp>
      <p:sp>
        <p:nvSpPr>
          <p:cNvPr id="4" name="Footer Placeholder 3">
            <a:extLst>
              <a:ext uri="{FF2B5EF4-FFF2-40B4-BE49-F238E27FC236}">
                <a16:creationId xmlns:a16="http://schemas.microsoft.com/office/drawing/2014/main" id="{E652AD1C-5270-9246-AEB4-1FC3FF738A8B}"/>
              </a:ext>
            </a:extLst>
          </p:cNvPr>
          <p:cNvSpPr>
            <a:spLocks noGrp="1"/>
          </p:cNvSpPr>
          <p:nvPr>
            <p:ph type="ftr" sz="quarter" idx="15"/>
          </p:nvPr>
        </p:nvSpPr>
        <p:spPr/>
        <p:txBody>
          <a:bodyPr/>
          <a:lstStyle/>
          <a:p>
            <a:endParaRPr lang="en-CA" dirty="0"/>
          </a:p>
        </p:txBody>
      </p:sp>
      <p:sp>
        <p:nvSpPr>
          <p:cNvPr id="5" name="Slide Number Placeholder 4">
            <a:extLst>
              <a:ext uri="{FF2B5EF4-FFF2-40B4-BE49-F238E27FC236}">
                <a16:creationId xmlns:a16="http://schemas.microsoft.com/office/drawing/2014/main" id="{26C5119A-21E5-C744-92C3-CE8C2E27C342}"/>
              </a:ext>
            </a:extLst>
          </p:cNvPr>
          <p:cNvSpPr>
            <a:spLocks noGrp="1"/>
          </p:cNvSpPr>
          <p:nvPr>
            <p:ph type="sldNum" sz="quarter" idx="16"/>
          </p:nvPr>
        </p:nvSpPr>
        <p:spPr/>
        <p:txBody>
          <a:bodyPr/>
          <a:lstStyle/>
          <a:p>
            <a:fld id="{571EEB72-811A-4261-BCC2-9B67ECDAFFE5}" type="slidenum">
              <a:rPr lang="en-CA" smtClean="0"/>
              <a:t>32</a:t>
            </a:fld>
            <a:endParaRPr lang="en-CA" dirty="0"/>
          </a:p>
        </p:txBody>
      </p:sp>
    </p:spTree>
    <p:extLst>
      <p:ext uri="{BB962C8B-B14F-4D97-AF65-F5344CB8AC3E}">
        <p14:creationId xmlns:p14="http://schemas.microsoft.com/office/powerpoint/2010/main" val="1461654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6712"/>
            <a:ext cx="8229600" cy="792088"/>
          </a:xfrm>
        </p:spPr>
        <p:txBody>
          <a:bodyPr>
            <a:normAutofit/>
          </a:bodyPr>
          <a:lstStyle/>
          <a:p>
            <a:pPr algn="ctr"/>
            <a:r>
              <a:rPr lang="en-CA" sz="4000" dirty="0"/>
              <a:t>Thank You!</a:t>
            </a:r>
          </a:p>
        </p:txBody>
      </p:sp>
      <p:sp>
        <p:nvSpPr>
          <p:cNvPr id="3" name="Content Placeholder 2"/>
          <p:cNvSpPr>
            <a:spLocks noGrp="1"/>
          </p:cNvSpPr>
          <p:nvPr>
            <p:ph idx="1"/>
          </p:nvPr>
        </p:nvSpPr>
        <p:spPr>
          <a:xfrm>
            <a:off x="1981200" y="3061252"/>
            <a:ext cx="8229600" cy="1735900"/>
          </a:xfrm>
        </p:spPr>
        <p:txBody>
          <a:bodyPr anchor="ctr">
            <a:normAutofit fontScale="85000" lnSpcReduction="20000"/>
          </a:bodyPr>
          <a:lstStyle/>
          <a:p>
            <a:pPr algn="ctr">
              <a:buNone/>
            </a:pPr>
            <a:r>
              <a:rPr lang="en-CA" sz="2800" b="1" dirty="0">
                <a:solidFill>
                  <a:schemeClr val="tx2"/>
                </a:solidFill>
                <a:hlinkClick r:id="rId2">
                  <a:extLst>
                    <a:ext uri="{A12FA001-AC4F-418D-AE19-62706E023703}">
                      <ahyp:hlinkClr xmlns:ahyp="http://schemas.microsoft.com/office/drawing/2018/hyperlinkcolor" val="tx"/>
                    </a:ext>
                  </a:extLst>
                </a:hlinkClick>
              </a:rPr>
              <a:t>Brendon.hemily@sympatico.ca</a:t>
            </a:r>
            <a:endParaRPr lang="en-CA" sz="2800" b="1" dirty="0">
              <a:solidFill>
                <a:schemeClr val="tx2"/>
              </a:solidFill>
            </a:endParaRPr>
          </a:p>
          <a:p>
            <a:pPr algn="ctr">
              <a:buNone/>
            </a:pPr>
            <a:endParaRPr lang="en-CA" sz="2400" b="1" dirty="0"/>
          </a:p>
          <a:p>
            <a:pPr algn="ctr">
              <a:buNone/>
            </a:pPr>
            <a:endParaRPr lang="en-CA" sz="2400" b="1" dirty="0"/>
          </a:p>
          <a:p>
            <a:pPr>
              <a:buNone/>
            </a:pPr>
            <a:endParaRPr lang="en-CA" sz="2400" b="1" dirty="0"/>
          </a:p>
          <a:p>
            <a:pPr>
              <a:buNone/>
            </a:pPr>
            <a:r>
              <a:rPr lang="en-CA" sz="2400" b="1" dirty="0"/>
              <a:t>Symposium Presentations and Recordings available at </a:t>
            </a:r>
            <a:r>
              <a:rPr lang="en-CA" sz="2400" b="1" dirty="0">
                <a:solidFill>
                  <a:schemeClr val="accent1">
                    <a:lumMod val="75000"/>
                  </a:schemeClr>
                </a:solidFill>
                <a:hlinkClick r:id="rId3">
                  <a:extLst>
                    <a:ext uri="{A12FA001-AC4F-418D-AE19-62706E023703}">
                      <ahyp:hlinkClr xmlns:ahyp="http://schemas.microsoft.com/office/drawing/2018/hyperlinkcolor" val="tx"/>
                    </a:ext>
                  </a:extLst>
                </a:hlinkClick>
              </a:rPr>
              <a:t>Transitdata2020.ca</a:t>
            </a:r>
            <a:endParaRPr lang="en-CA" sz="2400" b="1" dirty="0">
              <a:solidFill>
                <a:schemeClr val="accent1">
                  <a:lumMod val="75000"/>
                </a:schemeClr>
              </a:solidFill>
            </a:endParaRPr>
          </a:p>
          <a:p>
            <a:pPr>
              <a:buNone/>
            </a:pPr>
            <a:endParaRPr lang="en-CA" sz="2400" b="1" dirty="0">
              <a:solidFill>
                <a:schemeClr val="accent1">
                  <a:lumMod val="75000"/>
                </a:schemeClr>
              </a:solidFill>
            </a:endParaRPr>
          </a:p>
          <a:p>
            <a:pPr>
              <a:buNone/>
            </a:pPr>
            <a:endParaRPr lang="en-CA" sz="2400" b="1" dirty="0">
              <a:solidFill>
                <a:schemeClr val="tx2"/>
              </a:solidFill>
            </a:endParaRPr>
          </a:p>
          <a:p>
            <a:pPr>
              <a:buNone/>
            </a:pPr>
            <a:endParaRPr lang="en-CA" sz="2400" dirty="0">
              <a:solidFill>
                <a:schemeClr val="tx2"/>
              </a:solidFill>
            </a:endParaRPr>
          </a:p>
          <a:p>
            <a:pPr>
              <a:buNone/>
            </a:pPr>
            <a:endParaRPr lang="en-CA" sz="2000" dirty="0"/>
          </a:p>
        </p:txBody>
      </p:sp>
    </p:spTree>
    <p:extLst>
      <p:ext uri="{BB962C8B-B14F-4D97-AF65-F5344CB8AC3E}">
        <p14:creationId xmlns:p14="http://schemas.microsoft.com/office/powerpoint/2010/main" val="125112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344" y="291548"/>
            <a:ext cx="8686800" cy="980661"/>
          </a:xfrm>
        </p:spPr>
        <p:txBody>
          <a:bodyPr>
            <a:normAutofit fontScale="90000"/>
          </a:bodyPr>
          <a:lstStyle/>
          <a:p>
            <a:r>
              <a:rPr lang="en-US" sz="4400" b="1" dirty="0"/>
              <a:t>Uses of Data from Automated Systems:</a:t>
            </a:r>
            <a:br>
              <a:rPr lang="en-US" sz="4400" b="1" dirty="0"/>
            </a:br>
            <a:r>
              <a:rPr lang="en-US" sz="4400" b="1" dirty="0"/>
              <a:t>A Long Time Coming</a:t>
            </a:r>
          </a:p>
        </p:txBody>
      </p:sp>
      <p:sp>
        <p:nvSpPr>
          <p:cNvPr id="3" name="Content Placeholder 2"/>
          <p:cNvSpPr>
            <a:spLocks noGrp="1"/>
          </p:cNvSpPr>
          <p:nvPr>
            <p:ph idx="1"/>
          </p:nvPr>
        </p:nvSpPr>
        <p:spPr>
          <a:xfrm>
            <a:off x="1524000" y="1585913"/>
            <a:ext cx="8686800" cy="4178783"/>
          </a:xfrm>
        </p:spPr>
        <p:txBody>
          <a:bodyPr>
            <a:normAutofit lnSpcReduction="10000"/>
          </a:bodyPr>
          <a:lstStyle/>
          <a:p>
            <a:r>
              <a:rPr lang="en-US" sz="2400" dirty="0"/>
              <a:t>1980’s: First CAD/AVL (ITS) Systems in Europe and Canada (a bit later):</a:t>
            </a:r>
          </a:p>
          <a:p>
            <a:pPr lvl="1"/>
            <a:r>
              <a:rPr lang="en-US" sz="1800" dirty="0"/>
              <a:t>Focus is on security, incident management, service restoration</a:t>
            </a:r>
          </a:p>
          <a:p>
            <a:pPr lvl="1"/>
            <a:r>
              <a:rPr lang="en-US" sz="1800" dirty="0"/>
              <a:t>SOPs: Standard Operating Procedures!</a:t>
            </a:r>
          </a:p>
          <a:p>
            <a:r>
              <a:rPr lang="en-US" sz="2400" dirty="0"/>
              <a:t>1988: CUTA International Conference on AVL (Ottawa)</a:t>
            </a:r>
          </a:p>
          <a:p>
            <a:pPr lvl="1"/>
            <a:r>
              <a:rPr lang="en-US" sz="1800" dirty="0"/>
              <a:t>Session on using AVL data</a:t>
            </a:r>
          </a:p>
          <a:p>
            <a:r>
              <a:rPr lang="en-US" sz="2400" dirty="0"/>
              <a:t>1991: CUTA Report: Use of AVL/APC Data for Planning and Management</a:t>
            </a:r>
          </a:p>
          <a:p>
            <a:r>
              <a:rPr lang="en-US" sz="2400" dirty="0"/>
              <a:t>Mid 1990s: First AVL systems in US: Focus is on security</a:t>
            </a:r>
          </a:p>
          <a:p>
            <a:r>
              <a:rPr lang="en-US" sz="2400" dirty="0"/>
              <a:t>2005: TCRP Report 113 (2002-Workshop with suppliers)</a:t>
            </a:r>
          </a:p>
          <a:p>
            <a:r>
              <a:rPr lang="en-US" sz="2400" dirty="0"/>
              <a:t>2008: TCRP 126: ITS Data for Market Research</a:t>
            </a:r>
          </a:p>
          <a:p>
            <a:pPr marL="369887"/>
            <a:endParaRPr lang="en-US" sz="2400" dirty="0"/>
          </a:p>
          <a:p>
            <a:pPr lvl="1"/>
            <a:endParaRPr lang="en-US" dirty="0"/>
          </a:p>
        </p:txBody>
      </p:sp>
    </p:spTree>
    <p:extLst>
      <p:ext uri="{BB962C8B-B14F-4D97-AF65-F5344CB8AC3E}">
        <p14:creationId xmlns:p14="http://schemas.microsoft.com/office/powerpoint/2010/main" val="163434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33400"/>
            <a:ext cx="8229600" cy="807369"/>
          </a:xfrm>
        </p:spPr>
        <p:txBody>
          <a:bodyPr/>
          <a:lstStyle/>
          <a:p>
            <a:r>
              <a:rPr lang="en-US" b="1" dirty="0"/>
              <a:t>CUTA 1991 Report: Use of AVL/APC Data</a:t>
            </a:r>
          </a:p>
        </p:txBody>
      </p:sp>
      <p:sp>
        <p:nvSpPr>
          <p:cNvPr id="3" name="Content Placeholder 2"/>
          <p:cNvSpPr>
            <a:spLocks noGrp="1"/>
          </p:cNvSpPr>
          <p:nvPr>
            <p:ph idx="1"/>
          </p:nvPr>
        </p:nvSpPr>
        <p:spPr>
          <a:xfrm>
            <a:off x="1981200" y="1628801"/>
            <a:ext cx="8229600" cy="4695800"/>
          </a:xfrm>
        </p:spPr>
        <p:txBody>
          <a:bodyPr/>
          <a:lstStyle/>
          <a:p>
            <a:pPr marL="26987" indent="0">
              <a:buNone/>
            </a:pPr>
            <a:endParaRPr lang="en-US" sz="2400" dirty="0"/>
          </a:p>
          <a:p>
            <a:pPr lvl="1"/>
            <a:endParaRPr lang="en-US" dirty="0"/>
          </a:p>
        </p:txBody>
      </p:sp>
      <p:pic>
        <p:nvPicPr>
          <p:cNvPr id="5" name="Picture 2">
            <a:extLst>
              <a:ext uri="{FF2B5EF4-FFF2-40B4-BE49-F238E27FC236}">
                <a16:creationId xmlns:a16="http://schemas.microsoft.com/office/drawing/2014/main" id="{C53CA221-CD92-B843-9F01-6E4953E7F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1340768"/>
            <a:ext cx="5708495" cy="467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9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4325"/>
            <a:ext cx="8229600" cy="842964"/>
          </a:xfrm>
        </p:spPr>
        <p:txBody>
          <a:bodyPr>
            <a:normAutofit/>
          </a:bodyPr>
          <a:lstStyle/>
          <a:p>
            <a:r>
              <a:rPr lang="en-US" sz="4400" b="1" dirty="0"/>
              <a:t>What has changed in Recent Years?</a:t>
            </a:r>
          </a:p>
        </p:txBody>
      </p:sp>
      <p:sp>
        <p:nvSpPr>
          <p:cNvPr id="3" name="Content Placeholder 2"/>
          <p:cNvSpPr>
            <a:spLocks noGrp="1"/>
          </p:cNvSpPr>
          <p:nvPr>
            <p:ph idx="1"/>
          </p:nvPr>
        </p:nvSpPr>
        <p:spPr>
          <a:xfrm>
            <a:off x="1981200" y="1279525"/>
            <a:ext cx="8229600" cy="4298950"/>
          </a:xfrm>
        </p:spPr>
        <p:txBody>
          <a:bodyPr>
            <a:normAutofit fontScale="77500" lnSpcReduction="20000"/>
          </a:bodyPr>
          <a:lstStyle/>
          <a:p>
            <a:r>
              <a:rPr lang="en-US" dirty="0"/>
              <a:t>ITS and AFC are more mature</a:t>
            </a:r>
          </a:p>
          <a:p>
            <a:r>
              <a:rPr lang="en-US" dirty="0"/>
              <a:t>Easier access to data</a:t>
            </a:r>
          </a:p>
          <a:p>
            <a:r>
              <a:rPr lang="en-US" dirty="0"/>
              <a:t>Traditional ITS suppliers providing data reporting modules</a:t>
            </a:r>
          </a:p>
          <a:p>
            <a:r>
              <a:rPr lang="en-US" dirty="0"/>
              <a:t>New visualization and analytic tools</a:t>
            </a:r>
          </a:p>
          <a:p>
            <a:r>
              <a:rPr lang="en-US" dirty="0"/>
              <a:t>New suppliers targeting uses of data using these and other tools</a:t>
            </a:r>
          </a:p>
          <a:p>
            <a:r>
              <a:rPr lang="en-US" dirty="0"/>
              <a:t>Increased discussion of use cases in industry</a:t>
            </a:r>
          </a:p>
          <a:p>
            <a:r>
              <a:rPr lang="en-US" dirty="0"/>
              <a:t>(TRB Transit Data Task Force becomes Committee)</a:t>
            </a:r>
          </a:p>
          <a:p>
            <a:pPr>
              <a:buNone/>
            </a:pPr>
            <a:endParaRPr lang="en-US" dirty="0"/>
          </a:p>
          <a:p>
            <a:pPr>
              <a:buNone/>
            </a:pPr>
            <a:r>
              <a:rPr lang="en-US" dirty="0"/>
              <a:t>Coincides with:</a:t>
            </a:r>
          </a:p>
          <a:p>
            <a:r>
              <a:rPr lang="en-US" dirty="0"/>
              <a:t>Societal discussion of Big Data, IOT, Smart Cities creating more leadership interest</a:t>
            </a:r>
          </a:p>
          <a:p>
            <a:endParaRPr lang="en-US" dirty="0"/>
          </a:p>
          <a:p>
            <a:endParaRPr lang="en-US" dirty="0"/>
          </a:p>
        </p:txBody>
      </p:sp>
    </p:spTree>
    <p:extLst>
      <p:ext uri="{BB962C8B-B14F-4D97-AF65-F5344CB8AC3E}">
        <p14:creationId xmlns:p14="http://schemas.microsoft.com/office/powerpoint/2010/main" val="31028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763" y="397565"/>
            <a:ext cx="8682037" cy="1272209"/>
          </a:xfrm>
        </p:spPr>
        <p:txBody>
          <a:bodyPr>
            <a:normAutofit fontScale="90000"/>
          </a:bodyPr>
          <a:lstStyle/>
          <a:p>
            <a:r>
              <a:rPr lang="en-US" sz="4400" b="1" dirty="0"/>
              <a:t>Recent Progress in Transit Industry:</a:t>
            </a:r>
            <a:br>
              <a:rPr lang="en-US" sz="4400" b="1" dirty="0"/>
            </a:br>
            <a:r>
              <a:rPr lang="en-US" sz="4400" b="1" dirty="0"/>
              <a:t>An Increased Focus on Data and Analytics</a:t>
            </a:r>
          </a:p>
        </p:txBody>
      </p:sp>
      <p:sp>
        <p:nvSpPr>
          <p:cNvPr id="3" name="Content Placeholder 2"/>
          <p:cNvSpPr>
            <a:spLocks noGrp="1"/>
          </p:cNvSpPr>
          <p:nvPr>
            <p:ph idx="1"/>
          </p:nvPr>
        </p:nvSpPr>
        <p:spPr>
          <a:xfrm>
            <a:off x="1528763" y="1895061"/>
            <a:ext cx="8682037" cy="3766187"/>
          </a:xfrm>
        </p:spPr>
        <p:txBody>
          <a:bodyPr>
            <a:normAutofit fontScale="92500" lnSpcReduction="20000"/>
          </a:bodyPr>
          <a:lstStyle/>
          <a:p>
            <a:pPr lvl="0"/>
            <a:r>
              <a:rPr lang="en-US" dirty="0">
                <a:solidFill>
                  <a:srgbClr val="000000"/>
                </a:solidFill>
                <a:ea typeface="Cambria"/>
              </a:rPr>
              <a:t>Growing industry recognition that Transit ITS Data is a valuable resource</a:t>
            </a:r>
          </a:p>
          <a:p>
            <a:pPr lvl="1"/>
            <a:r>
              <a:rPr lang="en-US" dirty="0">
                <a:solidFill>
                  <a:srgbClr val="000000"/>
                </a:solidFill>
                <a:ea typeface="Cambria"/>
              </a:rPr>
              <a:t>Potential to create information that can be used to enhance effectiveness and efficiency</a:t>
            </a:r>
          </a:p>
          <a:p>
            <a:pPr lvl="1"/>
            <a:r>
              <a:rPr lang="en-US" dirty="0">
                <a:solidFill>
                  <a:srgbClr val="000000"/>
                </a:solidFill>
                <a:ea typeface="Cambria"/>
              </a:rPr>
              <a:t>Data is growing in importance as a strategic resource in </a:t>
            </a:r>
            <a:r>
              <a:rPr lang="en-US" dirty="0" err="1">
                <a:solidFill>
                  <a:srgbClr val="000000"/>
                </a:solidFill>
                <a:ea typeface="Cambria"/>
              </a:rPr>
              <a:t>decisionmaking</a:t>
            </a:r>
            <a:r>
              <a:rPr lang="en-US" dirty="0">
                <a:solidFill>
                  <a:srgbClr val="000000"/>
                </a:solidFill>
                <a:ea typeface="Cambria"/>
              </a:rPr>
              <a:t>:</a:t>
            </a:r>
          </a:p>
          <a:p>
            <a:pPr lvl="2"/>
            <a:r>
              <a:rPr lang="en-US" dirty="0">
                <a:solidFill>
                  <a:srgbClr val="000000"/>
                </a:solidFill>
                <a:ea typeface="Cambria"/>
              </a:rPr>
              <a:t>Business Intelligence, Data Analytics</a:t>
            </a:r>
          </a:p>
          <a:p>
            <a:pPr lvl="2"/>
            <a:r>
              <a:rPr lang="en-US" dirty="0">
                <a:solidFill>
                  <a:srgbClr val="000000"/>
                </a:solidFill>
                <a:ea typeface="Cambria"/>
              </a:rPr>
              <a:t>Decision-Support Systems</a:t>
            </a:r>
          </a:p>
          <a:p>
            <a:pPr lvl="2"/>
            <a:r>
              <a:rPr lang="en-US" dirty="0">
                <a:solidFill>
                  <a:srgbClr val="000000"/>
                </a:solidFill>
                <a:ea typeface="Cambria"/>
              </a:rPr>
              <a:t>Open data</a:t>
            </a:r>
          </a:p>
          <a:p>
            <a:pPr lvl="2"/>
            <a:r>
              <a:rPr lang="en-US" dirty="0">
                <a:solidFill>
                  <a:srgbClr val="000000"/>
                </a:solidFill>
                <a:ea typeface="Cambria"/>
              </a:rPr>
              <a:t>Big Data (Volume, Velocity, Variety)</a:t>
            </a:r>
          </a:p>
          <a:p>
            <a:endParaRPr lang="en-US" dirty="0"/>
          </a:p>
        </p:txBody>
      </p:sp>
    </p:spTree>
    <p:extLst>
      <p:ext uri="{BB962C8B-B14F-4D97-AF65-F5344CB8AC3E}">
        <p14:creationId xmlns:p14="http://schemas.microsoft.com/office/powerpoint/2010/main" val="376979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857488" cy="944562"/>
          </a:xfrm>
        </p:spPr>
        <p:txBody>
          <a:bodyPr>
            <a:normAutofit/>
          </a:bodyPr>
          <a:lstStyle/>
          <a:p>
            <a:r>
              <a:rPr lang="en-US" sz="4000" b="1" dirty="0"/>
              <a:t>ITS Data-Driven Information: Typology</a:t>
            </a:r>
            <a:endParaRPr lang="en-CA" sz="4000" b="1" dirty="0"/>
          </a:p>
        </p:txBody>
      </p:sp>
      <p:sp>
        <p:nvSpPr>
          <p:cNvPr id="3" name="Content Placeholder 2"/>
          <p:cNvSpPr>
            <a:spLocks noGrp="1"/>
          </p:cNvSpPr>
          <p:nvPr>
            <p:ph idx="1"/>
          </p:nvPr>
        </p:nvSpPr>
        <p:spPr>
          <a:xfrm>
            <a:off x="1734312" y="1219200"/>
            <a:ext cx="8723376" cy="4800600"/>
          </a:xfrm>
        </p:spPr>
        <p:txBody>
          <a:bodyPr>
            <a:normAutofit fontScale="70000" lnSpcReduction="20000"/>
          </a:bodyPr>
          <a:lstStyle/>
          <a:p>
            <a:r>
              <a:rPr lang="en-US" dirty="0"/>
              <a:t>Systematic Monitoring</a:t>
            </a:r>
          </a:p>
          <a:p>
            <a:pPr lvl="1"/>
            <a:r>
              <a:rPr lang="en-US" sz="2000" dirty="0"/>
              <a:t>Dashboards (external consumption)</a:t>
            </a:r>
          </a:p>
          <a:p>
            <a:pPr lvl="1"/>
            <a:r>
              <a:rPr lang="en-US" sz="2000" dirty="0"/>
              <a:t>Executive management (KPIs / alarms)</a:t>
            </a:r>
          </a:p>
          <a:p>
            <a:r>
              <a:rPr lang="en-US" dirty="0"/>
              <a:t>Service / Operations Planning</a:t>
            </a:r>
          </a:p>
          <a:p>
            <a:pPr lvl="1"/>
            <a:r>
              <a:rPr lang="en-US" sz="2000" dirty="0"/>
              <a:t>On-time performance / schedule adherence</a:t>
            </a:r>
          </a:p>
          <a:p>
            <a:pPr lvl="1"/>
            <a:r>
              <a:rPr lang="en-US" sz="2000" dirty="0"/>
              <a:t>Running time analyses</a:t>
            </a:r>
          </a:p>
          <a:p>
            <a:pPr lvl="1"/>
            <a:r>
              <a:rPr lang="en-US" sz="2000" dirty="0"/>
              <a:t>Operator performance</a:t>
            </a:r>
          </a:p>
          <a:p>
            <a:r>
              <a:rPr lang="en-US" dirty="0"/>
              <a:t>Strategic Analyses</a:t>
            </a:r>
          </a:p>
          <a:p>
            <a:pPr lvl="1"/>
            <a:r>
              <a:rPr lang="en-US" sz="2000" dirty="0"/>
              <a:t>Campaigns / major redesigns</a:t>
            </a:r>
          </a:p>
          <a:p>
            <a:r>
              <a:rPr lang="en-US" dirty="0"/>
              <a:t>Tactical Analyses</a:t>
            </a:r>
          </a:p>
          <a:p>
            <a:pPr lvl="1"/>
            <a:r>
              <a:rPr lang="en-US" sz="2000" dirty="0"/>
              <a:t>Delays by intersection</a:t>
            </a:r>
          </a:p>
          <a:p>
            <a:pPr lvl="1"/>
            <a:r>
              <a:rPr lang="en-US" sz="2000" dirty="0"/>
              <a:t>Locations for priority treatment</a:t>
            </a:r>
          </a:p>
          <a:p>
            <a:pPr lvl="1"/>
            <a:r>
              <a:rPr lang="en-US" sz="2000" dirty="0"/>
              <a:t>Excessive stop dwell time</a:t>
            </a:r>
          </a:p>
          <a:p>
            <a:pPr lvl="1"/>
            <a:r>
              <a:rPr lang="en-US" sz="2000" dirty="0"/>
              <a:t>Stop consolidation</a:t>
            </a:r>
          </a:p>
          <a:p>
            <a:r>
              <a:rPr lang="en-US" dirty="0"/>
              <a:t>Exploratory / Data Mining</a:t>
            </a:r>
          </a:p>
          <a:p>
            <a:pPr lvl="1"/>
            <a:r>
              <a:rPr lang="en-US" sz="2300" dirty="0"/>
              <a:t>Safety analyses</a:t>
            </a:r>
          </a:p>
          <a:p>
            <a:pPr lvl="1"/>
            <a:r>
              <a:rPr lang="en-US" sz="2300" dirty="0"/>
              <a:t>Accessibility and equity, access to health</a:t>
            </a:r>
          </a:p>
          <a:p>
            <a:r>
              <a:rPr lang="en-US" dirty="0"/>
              <a:t>Decision-Support for Real-Time Operational Control</a:t>
            </a:r>
          </a:p>
        </p:txBody>
      </p:sp>
    </p:spTree>
    <p:extLst>
      <p:ext uri="{BB962C8B-B14F-4D97-AF65-F5344CB8AC3E}">
        <p14:creationId xmlns:p14="http://schemas.microsoft.com/office/powerpoint/2010/main" val="412304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1475"/>
            <a:ext cx="8229600" cy="771525"/>
          </a:xfrm>
        </p:spPr>
        <p:txBody>
          <a:bodyPr>
            <a:noAutofit/>
          </a:bodyPr>
          <a:lstStyle/>
          <a:p>
            <a:r>
              <a:rPr lang="en-US" sz="4400" b="1" dirty="0" err="1"/>
              <a:t>TransitData</a:t>
            </a:r>
            <a:r>
              <a:rPr lang="en-US" sz="4400" b="1" dirty="0"/>
              <a:t> Workshops</a:t>
            </a:r>
          </a:p>
        </p:txBody>
      </p:sp>
      <p:sp>
        <p:nvSpPr>
          <p:cNvPr id="3" name="Content Placeholder 2"/>
          <p:cNvSpPr>
            <a:spLocks noGrp="1"/>
          </p:cNvSpPr>
          <p:nvPr>
            <p:ph idx="1"/>
          </p:nvPr>
        </p:nvSpPr>
        <p:spPr>
          <a:xfrm>
            <a:off x="2133600" y="1243013"/>
            <a:ext cx="8324088" cy="4700587"/>
          </a:xfrm>
        </p:spPr>
        <p:txBody>
          <a:bodyPr>
            <a:normAutofit fontScale="92500" lnSpcReduction="10000"/>
          </a:bodyPr>
          <a:lstStyle/>
          <a:p>
            <a:pPr>
              <a:buNone/>
            </a:pPr>
            <a:r>
              <a:rPr lang="en-US" sz="2400" dirty="0"/>
              <a:t>Small group of international academics organizing workshops on use of transit smart card and ITS data </a:t>
            </a:r>
          </a:p>
          <a:p>
            <a:r>
              <a:rPr lang="en-US" sz="2162" dirty="0"/>
              <a:t>2014 (Gifu): Smart Card data only</a:t>
            </a:r>
          </a:p>
          <a:p>
            <a:r>
              <a:rPr lang="en-US" sz="2162" dirty="0"/>
              <a:t>2016 (Boston): Automated Data Collection Systems (ADCS)</a:t>
            </a:r>
          </a:p>
          <a:p>
            <a:pPr lvl="1"/>
            <a:r>
              <a:rPr lang="en-US" sz="1946" dirty="0"/>
              <a:t>Smart card data powerful, but data fusion even more powerful</a:t>
            </a:r>
          </a:p>
          <a:p>
            <a:pPr lvl="1"/>
            <a:r>
              <a:rPr lang="en-US" sz="1946" dirty="0"/>
              <a:t>AVL, APC are more common in transit industry and can be used for more operational purposes</a:t>
            </a:r>
          </a:p>
          <a:p>
            <a:r>
              <a:rPr lang="en-US" sz="2162" dirty="0"/>
              <a:t>2017 (Santiago): Increased focus on operations-based applications and on bus transit</a:t>
            </a:r>
          </a:p>
          <a:p>
            <a:r>
              <a:rPr lang="en-US" sz="2162" dirty="0"/>
              <a:t>2018 (Brisbane, in conjunction with CASPT Conference on scheduling/optimization): Increased focus on use of passive data</a:t>
            </a:r>
          </a:p>
          <a:p>
            <a:r>
              <a:rPr lang="en-US" sz="2162" dirty="0" err="1"/>
              <a:t>TransitData</a:t>
            </a:r>
            <a:r>
              <a:rPr lang="en-US" sz="2162" dirty="0"/>
              <a:t> 2019 (Paris): New applications, travel behavior</a:t>
            </a:r>
          </a:p>
          <a:p>
            <a:r>
              <a:rPr lang="en-US" sz="2162" b="1" dirty="0" err="1"/>
              <a:t>TransitData</a:t>
            </a:r>
            <a:r>
              <a:rPr lang="en-US" sz="2162" b="1" dirty="0"/>
              <a:t> 2020: Toronto, University of Toronto,</a:t>
            </a:r>
          </a:p>
          <a:p>
            <a:pPr lvl="1">
              <a:buNone/>
            </a:pPr>
            <a:r>
              <a:rPr lang="en-US" sz="2162" b="1" dirty="0"/>
              <a:t>August 11-13, 2020</a:t>
            </a:r>
          </a:p>
          <a:p>
            <a:endParaRPr lang="en-US" sz="2000" dirty="0"/>
          </a:p>
          <a:p>
            <a:endParaRPr lang="en-US" sz="2000" dirty="0"/>
          </a:p>
          <a:p>
            <a:endParaRPr lang="en-US" sz="2000" dirty="0"/>
          </a:p>
          <a:p>
            <a:pPr lvl="1"/>
            <a:endParaRPr lang="en-US" dirty="0"/>
          </a:p>
          <a:p>
            <a:endParaRPr lang="en-US" dirty="0"/>
          </a:p>
        </p:txBody>
      </p:sp>
    </p:spTree>
    <p:extLst>
      <p:ext uri="{BB962C8B-B14F-4D97-AF65-F5344CB8AC3E}">
        <p14:creationId xmlns:p14="http://schemas.microsoft.com/office/powerpoint/2010/main" val="4003192494"/>
      </p:ext>
    </p:extLst>
  </p:cSld>
  <p:clrMapOvr>
    <a:masterClrMapping/>
  </p:clrMapOvr>
</p:sld>
</file>

<file path=ppt/theme/theme1.xml><?xml version="1.0" encoding="utf-8"?>
<a:theme xmlns:a="http://schemas.openxmlformats.org/drawingml/2006/main" name="ThemeUttri">
  <a:themeElements>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Uttri" id="{3E4AEFFC-B27F-4C65-8143-1FCD20FFD26C}" vid="{247247F5-4594-4BD2-9404-0F70D3694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DC5544767D341BE7DB56CC180383E" ma:contentTypeVersion="13" ma:contentTypeDescription="Create a new document." ma:contentTypeScope="" ma:versionID="6de2f7259156d27114792e78794bf332">
  <xsd:schema xmlns:xsd="http://www.w3.org/2001/XMLSchema" xmlns:xs="http://www.w3.org/2001/XMLSchema" xmlns:p="http://schemas.microsoft.com/office/2006/metadata/properties" xmlns:ns3="8c5efa50-7afa-4e65-8af9-b2e6ede95571" xmlns:ns4="ad7780c0-aaa5-4abf-b224-3dc571241438" targetNamespace="http://schemas.microsoft.com/office/2006/metadata/properties" ma:root="true" ma:fieldsID="38173c022909e49d291a7811feb75b7f" ns3:_="" ns4:_="">
    <xsd:import namespace="8c5efa50-7afa-4e65-8af9-b2e6ede95571"/>
    <xsd:import namespace="ad7780c0-aaa5-4abf-b224-3dc5712414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efa50-7afa-4e65-8af9-b2e6ede95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7780c0-aaa5-4abf-b224-3dc5712414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3E86F4-1093-43F9-ABCF-CC8BB5477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efa50-7afa-4e65-8af9-b2e6ede95571"/>
    <ds:schemaRef ds:uri="ad7780c0-aaa5-4abf-b224-3dc571241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979B25-07F8-4715-B7E8-5EA5C8B3E431}">
  <ds:schemaRefs>
    <ds:schemaRef ds:uri="http://schemas.microsoft.com/sharepoint/v3/contenttype/forms"/>
  </ds:schemaRefs>
</ds:datastoreItem>
</file>

<file path=customXml/itemProps3.xml><?xml version="1.0" encoding="utf-8"?>
<ds:datastoreItem xmlns:ds="http://schemas.openxmlformats.org/officeDocument/2006/customXml" ds:itemID="{577835CB-8696-4836-B8E4-0498556C0893}">
  <ds:schemaRefs>
    <ds:schemaRef ds:uri="http://purl.org/dc/elements/1.1/"/>
    <ds:schemaRef ds:uri="http://www.w3.org/XML/1998/namespace"/>
    <ds:schemaRef ds:uri="http://schemas.microsoft.com/office/2006/documentManagement/types"/>
    <ds:schemaRef ds:uri="http://schemas.microsoft.com/office/infopath/2007/PartnerControls"/>
    <ds:schemaRef ds:uri="8c5efa50-7afa-4e65-8af9-b2e6ede95571"/>
    <ds:schemaRef ds:uri="http://purl.org/dc/terms/"/>
    <ds:schemaRef ds:uri="http://schemas.openxmlformats.org/package/2006/metadata/core-properties"/>
    <ds:schemaRef ds:uri="ad7780c0-aaa5-4abf-b224-3dc57124143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666</TotalTime>
  <Words>1873</Words>
  <Application>Microsoft Macintosh PowerPoint</Application>
  <PresentationFormat>Widescreen</PresentationFormat>
  <Paragraphs>293</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Helvetica</vt:lpstr>
      <vt:lpstr>Helvetica Neue</vt:lpstr>
      <vt:lpstr>Times New Roman</vt:lpstr>
      <vt:lpstr>Wingdings</vt:lpstr>
      <vt:lpstr>ThemeUttri</vt:lpstr>
      <vt:lpstr>Transit Data and Beyond: Emerging Landscapes </vt:lpstr>
      <vt:lpstr>Agenda</vt:lpstr>
      <vt:lpstr>Transit Data and Analytics Evolution</vt:lpstr>
      <vt:lpstr>Uses of Data from Automated Systems: A Long Time Coming</vt:lpstr>
      <vt:lpstr>CUTA 1991 Report: Use of AVL/APC Data</vt:lpstr>
      <vt:lpstr>What has changed in Recent Years?</vt:lpstr>
      <vt:lpstr>Recent Progress in Transit Industry: An Increased Focus on Data and Analytics</vt:lpstr>
      <vt:lpstr>ITS Data-Driven Information: Typology</vt:lpstr>
      <vt:lpstr>TransitData Workshops</vt:lpstr>
      <vt:lpstr>PowerPoint Presentation</vt:lpstr>
      <vt:lpstr>And then COVID Highlighted the Importance of Data !!!</vt:lpstr>
      <vt:lpstr> Internal Landscape – Evolving Arc </vt:lpstr>
      <vt:lpstr>Data Governance and Management Arc</vt:lpstr>
      <vt:lpstr>USDOT / ITSA Discussion Paper</vt:lpstr>
      <vt:lpstr>Initial Technical Challenges</vt:lpstr>
      <vt:lpstr>Examples of Technical Challenges: Data Quality: Matching and Cleaning</vt:lpstr>
      <vt:lpstr>Ad-Hoc Applications: Inter-Organizational Issues and Discussions</vt:lpstr>
      <vt:lpstr>Gaining Policy Board / Senior Management Buy-In? Required for procuring tools and expertise, and to resolve organizational issues</vt:lpstr>
      <vt:lpstr>How to Build Bridge Between IT and Subject Matter Experts?</vt:lpstr>
      <vt:lpstr>Data Governance and Management Plan (Business Intelligence Strategic Plan)</vt:lpstr>
      <vt:lpstr>Challenge: Obtaining and Retaining Data Specialists?</vt:lpstr>
      <vt:lpstr>Emerging Internal Landscape </vt:lpstr>
      <vt:lpstr>Changes to Transit Data</vt:lpstr>
      <vt:lpstr>The Emerging Use of Artificial Intelligence (AI)</vt:lpstr>
      <vt:lpstr>Transit Specifications – Existing GTFS Family</vt:lpstr>
      <vt:lpstr>Emerging Transit Specifications / Frameworks</vt:lpstr>
      <vt:lpstr>Emerging External Landscapes </vt:lpstr>
      <vt:lpstr>Emerging Mobility Specifications</vt:lpstr>
      <vt:lpstr>Integrated Multi-Modal Control Centres</vt:lpstr>
      <vt:lpstr>Other Mobility / Transportation Perspectives and Initiatives</vt:lpstr>
      <vt:lpstr>Connected and Automated Vehicles (CAV)</vt:lpstr>
      <vt:lpstr>Other Emerging Landscapes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Responsive Transit: Review of Research Literature and Practice</dc:title>
  <dc:creator>Alaa Itani</dc:creator>
  <cp:lastModifiedBy>Brendon Hemily</cp:lastModifiedBy>
  <cp:revision>56</cp:revision>
  <dcterms:created xsi:type="dcterms:W3CDTF">2020-06-03T04:01:18Z</dcterms:created>
  <dcterms:modified xsi:type="dcterms:W3CDTF">2021-07-06T16:42:01Z</dcterms:modified>
</cp:coreProperties>
</file>