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6" r:id="rId5"/>
    <p:sldId id="273" r:id="rId6"/>
    <p:sldId id="266" r:id="rId7"/>
    <p:sldId id="282" r:id="rId8"/>
    <p:sldId id="276" r:id="rId9"/>
    <p:sldId id="280" r:id="rId10"/>
    <p:sldId id="274" r:id="rId11"/>
    <p:sldId id="281" r:id="rId12"/>
    <p:sldId id="278" r:id="rId13"/>
    <p:sldId id="283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TSLab" initials="I" lastIdx="8" clrIdx="0">
    <p:extLst>
      <p:ext uri="{19B8F6BF-5375-455C-9EA6-DF929625EA0E}">
        <p15:presenceInfo xmlns:p15="http://schemas.microsoft.com/office/powerpoint/2012/main" userId="ITSLab" providerId="None"/>
      </p:ext>
    </p:extLst>
  </p:cmAuthor>
  <p:cmAuthor id="2" name="Amer Shalaby" initials="AS" lastIdx="9" clrIdx="1">
    <p:extLst>
      <p:ext uri="{19B8F6BF-5375-455C-9EA6-DF929625EA0E}">
        <p15:presenceInfo xmlns:p15="http://schemas.microsoft.com/office/powerpoint/2012/main" userId="6278d7c25986c1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5C"/>
    <a:srgbClr val="FFFFFF"/>
    <a:srgbClr val="F2F2F2"/>
    <a:srgbClr val="564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4906" autoAdjust="0"/>
  </p:normalViewPr>
  <p:slideViewPr>
    <p:cSldViewPr snapToGrid="0">
      <p:cViewPr varScale="1">
        <p:scale>
          <a:sx n="97" d="100"/>
          <a:sy n="97" d="100"/>
        </p:scale>
        <p:origin x="107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272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8FB2A-6A95-4B2B-A830-6D5054A8D1A6}" type="datetimeFigureOut">
              <a:rPr lang="en-CA" smtClean="0"/>
              <a:t>2021-07-05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6A62A-56D8-475E-87A7-81159666E12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032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27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9237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8432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5575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1637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6421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1"/>
            <a:ext cx="12192000" cy="2308225"/>
          </a:xfrm>
        </p:spPr>
        <p:txBody>
          <a:bodyPr lIns="640080" tIns="91440" rIns="640080" bIns="91440" anchor="ctr" anchorCtr="0">
            <a:normAutofit/>
          </a:bodyPr>
          <a:lstStyle>
            <a:lvl1pPr algn="l">
              <a:defRPr sz="4000"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08376"/>
            <a:ext cx="12192000" cy="1616075"/>
          </a:xfrm>
          <a:solidFill>
            <a:srgbClr val="052043"/>
          </a:solidFill>
          <a:ln>
            <a:noFill/>
          </a:ln>
        </p:spPr>
        <p:txBody>
          <a:bodyPr lIns="640080" tIns="137160" rIns="640080" bIns="137160">
            <a:no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>
            <a:off x="787400" y="4759326"/>
            <a:ext cx="3276600" cy="365125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fld id="{6E8DB816-C00B-4284-95A6-37FDF8809DA1}" type="datetime1">
              <a:rPr lang="en-CA" smtClean="0"/>
              <a:t>2021-07-05</a:t>
            </a:fld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03" y="5632445"/>
            <a:ext cx="6066990" cy="1021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6" y="5820528"/>
            <a:ext cx="3614346" cy="88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8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268976"/>
            <a:ext cx="10972800" cy="4680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5B6E1B-35DF-46B0-A502-AD4B04C1010D}" type="datetime1">
              <a:rPr lang="en-CA" smtClean="0"/>
              <a:t>2021-07-05</a:t>
            </a:fld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3611539" y="6303405"/>
            <a:ext cx="4831072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9857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E17B7B0-01D6-4A8F-B3B6-CBFDC1EA8632}" type="datetime1">
              <a:rPr lang="en-CA" smtClean="0"/>
              <a:t>2021-07-05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351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611539" y="6303405"/>
            <a:ext cx="4831072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3759B2B-09D6-425F-944E-0718E15EAE56}" type="datetime1">
              <a:rPr lang="en-CA" smtClean="0"/>
              <a:t>2021-07-05</a:t>
            </a:fld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1268976"/>
            <a:ext cx="10972800" cy="46800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468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1384" y="332656"/>
            <a:ext cx="7848872" cy="64807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9BD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4257" y="1412776"/>
            <a:ext cx="11076359" cy="4679925"/>
          </a:xfrm>
          <a:prstGeom prst="rect">
            <a:avLst/>
          </a:prstGeom>
        </p:spPr>
        <p:txBody>
          <a:bodyPr/>
          <a:lstStyle>
            <a:lvl1pPr>
              <a:buClr>
                <a:srgbClr val="009BDC"/>
              </a:buClr>
              <a:defRPr>
                <a:solidFill>
                  <a:srgbClr val="4556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9BDC"/>
              </a:buClr>
              <a:defRPr>
                <a:solidFill>
                  <a:srgbClr val="4556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9BDC"/>
              </a:buClr>
              <a:defRPr>
                <a:solidFill>
                  <a:srgbClr val="4556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9BDC"/>
              </a:buClr>
              <a:defRPr>
                <a:solidFill>
                  <a:srgbClr val="4556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9BDC"/>
              </a:buClr>
              <a:defRPr>
                <a:solidFill>
                  <a:srgbClr val="4556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7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3" cy="9600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19" b="0">
                <a:solidFill>
                  <a:srgbClr val="385C7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5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anchor="t"/>
          <a:lstStyle>
            <a:lvl1pPr marL="240460" indent="-240460">
              <a:lnSpc>
                <a:spcPct val="100000"/>
              </a:lnSpc>
              <a:spcBef>
                <a:spcPts val="17"/>
              </a:spcBef>
              <a:buSzPct val="100000"/>
              <a:buFont typeface="Wingdings" panose="05000000000000000000" pitchFamily="2" charset="2"/>
              <a:buChar char="§"/>
              <a:defRPr/>
            </a:lvl1pPr>
            <a:lvl2pPr marL="521419" indent="-199962">
              <a:spcBef>
                <a:spcPts val="472"/>
              </a:spcBef>
              <a:buSzPct val="100000"/>
              <a:buFontTx/>
              <a:buChar char="-"/>
              <a:defRPr sz="1969"/>
            </a:lvl2pPr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45138D5E-D601-6348-AF1C-81188075DA91}"/>
              </a:ext>
            </a:extLst>
          </p:cNvPr>
          <p:cNvSpPr txBox="1">
            <a:spLocks/>
          </p:cNvSpPr>
          <p:nvPr/>
        </p:nvSpPr>
        <p:spPr>
          <a:xfrm>
            <a:off x="11675695" y="178594"/>
            <a:ext cx="222818" cy="24526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CA" sz="1125" smtClean="0"/>
              <a:pPr/>
              <a:t>‹#›</a:t>
            </a:fld>
            <a:endParaRPr lang="en-CA" sz="1125" dirty="0"/>
          </a:p>
        </p:txBody>
      </p:sp>
    </p:spTree>
    <p:extLst>
      <p:ext uri="{BB962C8B-B14F-4D97-AF65-F5344CB8AC3E}">
        <p14:creationId xmlns:p14="http://schemas.microsoft.com/office/powerpoint/2010/main" val="406370873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807C6-4797-47F2-AA55-E8E69351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887BE8-6B02-4CE5-A0E5-D2DD7AABFC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184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956301"/>
            <a:ext cx="12192000" cy="901700"/>
          </a:xfrm>
          <a:prstGeom prst="rect">
            <a:avLst/>
          </a:prstGeom>
          <a:solidFill>
            <a:srgbClr val="05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9401"/>
            <a:ext cx="10972800" cy="812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71808"/>
            <a:ext cx="10972800" cy="4684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56051" y="6313263"/>
            <a:ext cx="926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EEB72-811A-4261-BCC2-9B67ECDAFFE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8616028" y="6313263"/>
            <a:ext cx="1862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C1981-1D3F-4186-B7FC-E3D7D5BBBB57}" type="datetime1">
              <a:rPr lang="en-CA" smtClean="0"/>
              <a:t>2021-07-05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611538" y="6313263"/>
            <a:ext cx="48271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pic>
        <p:nvPicPr>
          <p:cNvPr id="1026" name="Picture 2" descr="C:\Users\Judy\Documents\Branding\UTTRI logo\university_of_toronto_transportation_research_institute_uttri_small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2" b="27434"/>
          <a:stretch/>
        </p:blipFill>
        <p:spPr bwMode="auto">
          <a:xfrm>
            <a:off x="161316" y="6000679"/>
            <a:ext cx="1470689" cy="67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05" y="5983112"/>
            <a:ext cx="874889" cy="87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0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3" r:id="rId4"/>
    <p:sldLayoutId id="2147483664" r:id="rId5"/>
    <p:sldLayoutId id="2147483666" r:id="rId6"/>
    <p:sldLayoutId id="2147483668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800" b="0" i="0" kern="1200">
          <a:solidFill>
            <a:schemeClr val="bg2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0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, outdoor, sky, city&#10;&#10;Description automatically generated">
            <a:extLst>
              <a:ext uri="{FF2B5EF4-FFF2-40B4-BE49-F238E27FC236}">
                <a16:creationId xmlns:a16="http://schemas.microsoft.com/office/drawing/2014/main" id="{35D54424-5D0A-4C83-BAD3-F9AF393F1C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56" b="16920"/>
          <a:stretch/>
        </p:blipFill>
        <p:spPr>
          <a:xfrm>
            <a:off x="-19049" y="0"/>
            <a:ext cx="12230097" cy="4127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748221-EAF7-416E-8885-1FD7835DC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00300"/>
            <a:ext cx="12192000" cy="1727200"/>
          </a:xfrm>
        </p:spPr>
        <p:txBody>
          <a:bodyPr>
            <a:norm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Delay Logs and Machine Learning to Support Passenger Railway Operations</a:t>
            </a:r>
            <a:endParaRPr lang="en-CA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6E0E4-69A4-4618-AF20-F135019BB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27500"/>
            <a:ext cx="12192000" cy="996951"/>
          </a:xfrm>
        </p:spPr>
        <p:txBody>
          <a:bodyPr/>
          <a:lstStyle/>
          <a:p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Willem Klumpenhouwer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PhD | Amer Shalaby, PhD </a:t>
            </a:r>
            <a:r>
              <a:rPr lang="en-US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</a:t>
            </a:r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 Research Day | July 6,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7FACB7-5573-46E4-8887-7AE96FA5B5FE}"/>
              </a:ext>
            </a:extLst>
          </p:cNvPr>
          <p:cNvSpPr txBox="1"/>
          <p:nvPr/>
        </p:nvSpPr>
        <p:spPr>
          <a:xfrm>
            <a:off x="9234115" y="6627167"/>
            <a:ext cx="29578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Credit: Tony Yeung</a:t>
            </a:r>
          </a:p>
        </p:txBody>
      </p:sp>
    </p:spTree>
    <p:extLst>
      <p:ext uri="{BB962C8B-B14F-4D97-AF65-F5344CB8AC3E}">
        <p14:creationId xmlns:p14="http://schemas.microsoft.com/office/powerpoint/2010/main" val="2555689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train on the railway tracks&#10;&#10;Description automatically generated with low confidence">
            <a:extLst>
              <a:ext uri="{FF2B5EF4-FFF2-40B4-BE49-F238E27FC236}">
                <a16:creationId xmlns:a16="http://schemas.microsoft.com/office/drawing/2014/main" id="{CB36F3F4-DA6D-4EC4-9C0D-1434F5EF6B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02" r="311" b="14642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6FFEC6-0EDB-44CA-A7C4-75B578CBA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 Steps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828970-4B50-4477-B81B-ADEAC365B9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10</a:t>
            </a:fld>
            <a:endParaRPr lang="en-C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341D41-AB5B-455A-BD7C-279F47FFCD46}"/>
              </a:ext>
            </a:extLst>
          </p:cNvPr>
          <p:cNvSpPr txBox="1">
            <a:spLocks/>
          </p:cNvSpPr>
          <p:nvPr/>
        </p:nvSpPr>
        <p:spPr>
          <a:xfrm>
            <a:off x="609600" y="1271808"/>
            <a:ext cx="10972800" cy="46844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Combining delay logs and location-based data (GPS)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Studying network effects and delay propagation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historical incidents to run response scenarios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Developing on-the-fly prescriptive methods</a:t>
            </a:r>
          </a:p>
        </p:txBody>
      </p:sp>
      <p:pic>
        <p:nvPicPr>
          <p:cNvPr id="11" name="Picture 10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4FD7510-2AD6-4CF6-8F95-780D1BD7B07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" y="6313263"/>
            <a:ext cx="1969646" cy="4838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6FF23D7-74F0-46CB-A986-44901DF3865C}"/>
              </a:ext>
            </a:extLst>
          </p:cNvPr>
          <p:cNvSpPr txBox="1"/>
          <p:nvPr/>
        </p:nvSpPr>
        <p:spPr>
          <a:xfrm>
            <a:off x="2013490" y="6273890"/>
            <a:ext cx="8317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Klumpenhouwer &amp; Shalaby</a:t>
            </a:r>
          </a:p>
          <a:p>
            <a:r>
              <a:rPr lang="en-US" sz="1400" dirty="0">
                <a:solidFill>
                  <a:schemeClr val="accent6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Delay Logs and Machine Learning to Support Passenger Railway Operations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8493EB-499D-45A2-A940-64F20C9661AA}"/>
              </a:ext>
            </a:extLst>
          </p:cNvPr>
          <p:cNvSpPr txBox="1"/>
          <p:nvPr/>
        </p:nvSpPr>
        <p:spPr>
          <a:xfrm>
            <a:off x="9234115" y="6627167"/>
            <a:ext cx="29578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Credit: </a:t>
            </a:r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Udayaditya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Barua</a:t>
            </a:r>
          </a:p>
        </p:txBody>
      </p:sp>
    </p:spTree>
    <p:extLst>
      <p:ext uri="{BB962C8B-B14F-4D97-AF65-F5344CB8AC3E}">
        <p14:creationId xmlns:p14="http://schemas.microsoft.com/office/powerpoint/2010/main" val="3316720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, outdoor, sky, city&#10;&#10;Description automatically generated">
            <a:extLst>
              <a:ext uri="{FF2B5EF4-FFF2-40B4-BE49-F238E27FC236}">
                <a16:creationId xmlns:a16="http://schemas.microsoft.com/office/drawing/2014/main" id="{35D54424-5D0A-4C83-BAD3-F9AF393F1C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56" b="16920"/>
          <a:stretch/>
        </p:blipFill>
        <p:spPr>
          <a:xfrm>
            <a:off x="-19049" y="0"/>
            <a:ext cx="12230097" cy="4127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748221-EAF7-416E-8885-1FD7835DC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00300"/>
            <a:ext cx="12192000" cy="1727200"/>
          </a:xfrm>
        </p:spPr>
        <p:txBody>
          <a:bodyPr>
            <a:norm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Questions?</a:t>
            </a:r>
            <a:endParaRPr lang="en-CA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6E0E4-69A4-4618-AF20-F135019BB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27500"/>
            <a:ext cx="12192000" cy="996951"/>
          </a:xfrm>
        </p:spPr>
        <p:txBody>
          <a:bodyPr/>
          <a:lstStyle/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Partners: </a:t>
            </a:r>
            <a:r>
              <a:rPr lang="en-US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Metrolinx</a:t>
            </a:r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7FACB7-5573-46E4-8887-7AE96FA5B5FE}"/>
              </a:ext>
            </a:extLst>
          </p:cNvPr>
          <p:cNvSpPr txBox="1"/>
          <p:nvPr/>
        </p:nvSpPr>
        <p:spPr>
          <a:xfrm>
            <a:off x="9234115" y="6627167"/>
            <a:ext cx="29578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Credit: Tony Yeung</a:t>
            </a:r>
          </a:p>
        </p:txBody>
      </p:sp>
    </p:spTree>
    <p:extLst>
      <p:ext uri="{BB962C8B-B14F-4D97-AF65-F5344CB8AC3E}">
        <p14:creationId xmlns:p14="http://schemas.microsoft.com/office/powerpoint/2010/main" val="2867335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3EA31-D8DF-4D21-9296-E54F4E7DC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Logs, Events, and Incidents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4711C6-9897-4218-A169-DE914FB8CA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2</a:t>
            </a:fld>
            <a:endParaRPr lang="en-CA" dirty="0"/>
          </a:p>
        </p:txBody>
      </p:sp>
      <p:pic>
        <p:nvPicPr>
          <p:cNvPr id="8" name="Picture 7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15B746DE-380C-4D1D-83A2-1B1A371C653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" y="6313263"/>
            <a:ext cx="1969646" cy="4838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A292CD-E7C2-4D21-9E4A-FECE27D3A459}"/>
              </a:ext>
            </a:extLst>
          </p:cNvPr>
          <p:cNvSpPr txBox="1"/>
          <p:nvPr/>
        </p:nvSpPr>
        <p:spPr>
          <a:xfrm>
            <a:off x="2013490" y="6273890"/>
            <a:ext cx="8317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Klumpenhouwer &amp; Shalaby</a:t>
            </a:r>
          </a:p>
          <a:p>
            <a:r>
              <a:rPr lang="en-US" sz="1400" dirty="0">
                <a:solidFill>
                  <a:schemeClr val="accent6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Delay Logs and Machine Learning to Support Passenger Railway Operations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823190-2D99-4381-9EA9-341D9FBF6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9900" y="922676"/>
            <a:ext cx="11433390" cy="524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52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train on the railway tracks&#10;&#10;Description automatically generated with low confidence">
            <a:extLst>
              <a:ext uri="{FF2B5EF4-FFF2-40B4-BE49-F238E27FC236}">
                <a16:creationId xmlns:a16="http://schemas.microsoft.com/office/drawing/2014/main" id="{CB36F3F4-DA6D-4EC4-9C0D-1434F5EF6B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02" r="311" b="14642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6FFEC6-0EDB-44CA-A7C4-75B578CBA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Questions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828970-4B50-4477-B81B-ADEAC365B9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3</a:t>
            </a:fld>
            <a:endParaRPr lang="en-C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341D41-AB5B-455A-BD7C-279F47FFCD46}"/>
              </a:ext>
            </a:extLst>
          </p:cNvPr>
          <p:cNvSpPr txBox="1">
            <a:spLocks/>
          </p:cNvSpPr>
          <p:nvPr/>
        </p:nvSpPr>
        <p:spPr>
          <a:xfrm>
            <a:off x="609600" y="1271808"/>
            <a:ext cx="10972800" cy="46844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 do delays occur on the railway network?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types of delays are most common or largest?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are delays connected on the network?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we provide historical context to an emerging incident?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we make predictions about emerging incidents?</a:t>
            </a:r>
          </a:p>
        </p:txBody>
      </p:sp>
      <p:pic>
        <p:nvPicPr>
          <p:cNvPr id="11" name="Picture 10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4FD7510-2AD6-4CF6-8F95-780D1BD7B07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" y="6313263"/>
            <a:ext cx="1969646" cy="4838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6FF23D7-74F0-46CB-A986-44901DF3865C}"/>
              </a:ext>
            </a:extLst>
          </p:cNvPr>
          <p:cNvSpPr txBox="1"/>
          <p:nvPr/>
        </p:nvSpPr>
        <p:spPr>
          <a:xfrm>
            <a:off x="2013490" y="6273890"/>
            <a:ext cx="8317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Klumpenhouwer &amp; Shalaby</a:t>
            </a:r>
          </a:p>
          <a:p>
            <a:r>
              <a:rPr lang="en-US" sz="1400" dirty="0">
                <a:solidFill>
                  <a:schemeClr val="accent6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Delay Logs and Machine Learning to Support Passenger Railway Operations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8493EB-499D-45A2-A940-64F20C9661AA}"/>
              </a:ext>
            </a:extLst>
          </p:cNvPr>
          <p:cNvSpPr txBox="1"/>
          <p:nvPr/>
        </p:nvSpPr>
        <p:spPr>
          <a:xfrm>
            <a:off x="9234115" y="6627167"/>
            <a:ext cx="29578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Credit: </a:t>
            </a:r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Udayaditya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Barua</a:t>
            </a:r>
          </a:p>
        </p:txBody>
      </p:sp>
    </p:spTree>
    <p:extLst>
      <p:ext uri="{BB962C8B-B14F-4D97-AF65-F5344CB8AC3E}">
        <p14:creationId xmlns:p14="http://schemas.microsoft.com/office/powerpoint/2010/main" val="1567241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4711C6-9897-4218-A169-DE914FB8CA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4</a:t>
            </a:fld>
            <a:endParaRPr lang="en-CA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FC987B2-0769-4C3D-9FF4-188103C70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3125" y="47625"/>
            <a:ext cx="7905750" cy="6762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DD1D21-3BC6-4561-BC5B-C3C744956E17}"/>
              </a:ext>
            </a:extLst>
          </p:cNvPr>
          <p:cNvSpPr txBox="1"/>
          <p:nvPr/>
        </p:nvSpPr>
        <p:spPr>
          <a:xfrm>
            <a:off x="9234115" y="6627167"/>
            <a:ext cx="29578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 Credit: Natural RX (Wikimedia)</a:t>
            </a:r>
          </a:p>
        </p:txBody>
      </p:sp>
    </p:spTree>
    <p:extLst>
      <p:ext uri="{BB962C8B-B14F-4D97-AF65-F5344CB8AC3E}">
        <p14:creationId xmlns:p14="http://schemas.microsoft.com/office/powerpoint/2010/main" val="378157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4711C6-9897-4218-A169-DE914FB8CA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5</a:t>
            </a:fld>
            <a:endParaRPr lang="en-CA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C2ED7C94-65C7-496E-920D-DCB080027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0165" y="4037560"/>
            <a:ext cx="5092574" cy="267424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3B954775-6088-49D8-8167-FDD7483F5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62997" y="586011"/>
            <a:ext cx="6322626" cy="6276699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2E30FBF5-D4AB-4394-B7C2-F5B4EF419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49" y="211726"/>
            <a:ext cx="5302252" cy="812799"/>
          </a:xfrm>
        </p:spPr>
        <p:txBody>
          <a:bodyPr/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Summary Stats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3256316-8EF1-446F-8B46-97E3461C0B2C}"/>
              </a:ext>
            </a:extLst>
          </p:cNvPr>
          <p:cNvSpPr txBox="1">
            <a:spLocks/>
          </p:cNvSpPr>
          <p:nvPr/>
        </p:nvSpPr>
        <p:spPr>
          <a:xfrm>
            <a:off x="615949" y="892635"/>
            <a:ext cx="5105400" cy="5769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70,904 categorized delays, 2015-2019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E3EB6689-3DD4-43DF-8B71-9622050186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0165" y="1416013"/>
            <a:ext cx="5092573" cy="262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88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3EA31-D8DF-4D21-9296-E54F4E7DC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Connecting Locations Through Delay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4711C6-9897-4218-A169-DE914FB8CA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6</a:t>
            </a:fld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EB42BB-D5E8-4C4B-8735-9805EAB961FF}"/>
              </a:ext>
            </a:extLst>
          </p:cNvPr>
          <p:cNvSpPr txBox="1">
            <a:spLocks/>
          </p:cNvSpPr>
          <p:nvPr/>
        </p:nvSpPr>
        <p:spPr>
          <a:xfrm>
            <a:off x="609600" y="983593"/>
            <a:ext cx="11099800" cy="5769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locations are “connected” if they both show up in an incident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70DDDB-B24F-4764-A66A-4B5BDE4EC624}"/>
              </a:ext>
            </a:extLst>
          </p:cNvPr>
          <p:cNvSpPr txBox="1">
            <a:spLocks/>
          </p:cNvSpPr>
          <p:nvPr/>
        </p:nvSpPr>
        <p:spPr>
          <a:xfrm>
            <a:off x="6717222" y="5755732"/>
            <a:ext cx="3676275" cy="119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b="0" i="0" kern="1200">
                <a:solidFill>
                  <a:schemeClr val="bg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Betweenness</a:t>
            </a:r>
          </a:p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much a node acts as a “bridge” between others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AC00A8-D7D4-47F6-8E93-7C55DFE3695F}"/>
              </a:ext>
            </a:extLst>
          </p:cNvPr>
          <p:cNvSpPr txBox="1">
            <a:spLocks/>
          </p:cNvSpPr>
          <p:nvPr/>
        </p:nvSpPr>
        <p:spPr>
          <a:xfrm>
            <a:off x="1016506" y="5758278"/>
            <a:ext cx="3676275" cy="119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b="0" i="0" kern="1200">
                <a:solidFill>
                  <a:schemeClr val="bg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Degree</a:t>
            </a:r>
          </a:p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much a node acts as an “influencer” with others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CDE6FF9-F168-40CB-9B02-49068F392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506" y="1449796"/>
            <a:ext cx="9544731" cy="207364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B760A130-F7A5-4FDA-985E-D532CCD79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3777422"/>
            <a:ext cx="4398588" cy="1888123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FC61EDC1-23CD-488E-9C1C-8EC2F94FCD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63405" y="3792828"/>
            <a:ext cx="4530092" cy="187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74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3EA31-D8DF-4D21-9296-E54F4E7DC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Topic Modelling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4711C6-9897-4218-A169-DE914FB8CA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7</a:t>
            </a:fld>
            <a:endParaRPr lang="en-CA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938B17-6E6C-49ED-8F27-A4A620774E95}"/>
              </a:ext>
            </a:extLst>
          </p:cNvPr>
          <p:cNvSpPr txBox="1">
            <a:spLocks/>
          </p:cNvSpPr>
          <p:nvPr/>
        </p:nvSpPr>
        <p:spPr>
          <a:xfrm>
            <a:off x="609600" y="1131529"/>
            <a:ext cx="11099800" cy="95336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…was delayed 6 minutes at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Clark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son GO due to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ational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issu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e. Heavy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passeng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 off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load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8D21FD-9261-4DC6-956F-F4D1CECE5222}"/>
              </a:ext>
            </a:extLst>
          </p:cNvPr>
          <p:cNvSpPr txBox="1">
            <a:spLocks/>
          </p:cNvSpPr>
          <p:nvPr/>
        </p:nvSpPr>
        <p:spPr>
          <a:xfrm>
            <a:off x="609600" y="2062315"/>
            <a:ext cx="11099800" cy="6493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…5 minutes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Danforth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 due to a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platf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orm 5ft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hoot…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0B58D0-36F5-492D-B715-1AC742CECEFA}"/>
              </a:ext>
            </a:extLst>
          </p:cNvPr>
          <p:cNvSpPr txBox="1">
            <a:spLocks/>
          </p:cNvSpPr>
          <p:nvPr/>
        </p:nvSpPr>
        <p:spPr>
          <a:xfrm>
            <a:off x="609600" y="2642443"/>
            <a:ext cx="11099800" cy="8288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cancel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led acct …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ning on T-2 due to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conges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tion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ting from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sever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weather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05C058-7EB4-48D8-A809-721607652475}"/>
              </a:ext>
            </a:extLst>
          </p:cNvPr>
          <p:cNvSpPr txBox="1">
            <a:spLocks/>
          </p:cNvSpPr>
          <p:nvPr/>
        </p:nvSpPr>
        <p:spPr>
          <a:xfrm>
            <a:off x="482600" y="4279514"/>
            <a:ext cx="11099800" cy="8288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F0EF1BFA-B340-4558-9EFF-7ACFE6D2F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318074"/>
              </p:ext>
            </p:extLst>
          </p:nvPr>
        </p:nvGraphicFramePr>
        <p:xfrm>
          <a:off x="609597" y="4277736"/>
          <a:ext cx="10618841" cy="235441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83591">
                  <a:extLst>
                    <a:ext uri="{9D8B030D-6E8A-4147-A177-3AD203B41FA5}">
                      <a16:colId xmlns:a16="http://schemas.microsoft.com/office/drawing/2014/main" val="1884986316"/>
                    </a:ext>
                  </a:extLst>
                </a:gridCol>
                <a:gridCol w="1361650">
                  <a:extLst>
                    <a:ext uri="{9D8B030D-6E8A-4147-A177-3AD203B41FA5}">
                      <a16:colId xmlns:a16="http://schemas.microsoft.com/office/drawing/2014/main" val="2936520378"/>
                    </a:ext>
                  </a:extLst>
                </a:gridCol>
                <a:gridCol w="1503912">
                  <a:extLst>
                    <a:ext uri="{9D8B030D-6E8A-4147-A177-3AD203B41FA5}">
                      <a16:colId xmlns:a16="http://schemas.microsoft.com/office/drawing/2014/main" val="2722436782"/>
                    </a:ext>
                  </a:extLst>
                </a:gridCol>
                <a:gridCol w="1280358">
                  <a:extLst>
                    <a:ext uri="{9D8B030D-6E8A-4147-A177-3AD203B41FA5}">
                      <a16:colId xmlns:a16="http://schemas.microsoft.com/office/drawing/2014/main" val="991245598"/>
                    </a:ext>
                  </a:extLst>
                </a:gridCol>
                <a:gridCol w="1209227">
                  <a:extLst>
                    <a:ext uri="{9D8B030D-6E8A-4147-A177-3AD203B41FA5}">
                      <a16:colId xmlns:a16="http://schemas.microsoft.com/office/drawing/2014/main" val="3916176652"/>
                    </a:ext>
                  </a:extLst>
                </a:gridCol>
                <a:gridCol w="3780103">
                  <a:extLst>
                    <a:ext uri="{9D8B030D-6E8A-4147-A177-3AD203B41FA5}">
                      <a16:colId xmlns:a16="http://schemas.microsoft.com/office/drawing/2014/main" val="4064615789"/>
                    </a:ext>
                  </a:extLst>
                </a:gridCol>
              </a:tblGrid>
              <a:tr h="470882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overshoot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platform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reverse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required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foot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Platform overshoot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88621"/>
                  </a:ext>
                </a:extLst>
              </a:tr>
              <a:tr h="4708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alarm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false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problem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priority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Priority passenger alarm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550864"/>
                  </a:ext>
                </a:extLst>
              </a:tr>
              <a:tr h="4708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wait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follow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train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Following a late VIA train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602758"/>
                  </a:ext>
                </a:extLst>
              </a:tr>
              <a:tr h="4708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wait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volume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exhibition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crew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heavy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Heavy volumes at Exhibition GO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255326"/>
                  </a:ext>
                </a:extLst>
              </a:tr>
              <a:tr h="4708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switch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pnr</a:t>
                      </a:r>
                      <a:endParaRPr lang="en-US" sz="18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signal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issue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advise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Switch/Signal maintenance issue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126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948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3EA31-D8DF-4D21-9296-E54F4E7DC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“Recommending” Historical Events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4711C6-9897-4218-A169-DE914FB8CA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8</a:t>
            </a:fld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0AC5885-0E70-41F7-9D19-1F3F0C3332D8}"/>
              </a:ext>
            </a:extLst>
          </p:cNvPr>
          <p:cNvSpPr txBox="1">
            <a:spLocks/>
          </p:cNvSpPr>
          <p:nvPr/>
        </p:nvSpPr>
        <p:spPr>
          <a:xfrm>
            <a:off x="806245" y="954549"/>
            <a:ext cx="11080955" cy="5006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 similar previous events that lend context to the current situation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4447ED4-96B9-4A5A-8702-3BE484B36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644" y="1423884"/>
            <a:ext cx="10776155" cy="515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54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3EA31-D8DF-4D21-9296-E54F4E7DC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Making Predictions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4711C6-9897-4218-A169-DE914FB8CA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9</a:t>
            </a:fld>
            <a:endParaRPr lang="en-C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7DF6B27-1A2C-4E34-B6FE-9C6AD0245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041318"/>
              </p:ext>
            </p:extLst>
          </p:nvPr>
        </p:nvGraphicFramePr>
        <p:xfrm>
          <a:off x="609600" y="4505794"/>
          <a:ext cx="6587613" cy="210312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274142">
                  <a:extLst>
                    <a:ext uri="{9D8B030D-6E8A-4147-A177-3AD203B41FA5}">
                      <a16:colId xmlns:a16="http://schemas.microsoft.com/office/drawing/2014/main" val="3040395208"/>
                    </a:ext>
                  </a:extLst>
                </a:gridCol>
                <a:gridCol w="3313471">
                  <a:extLst>
                    <a:ext uri="{9D8B030D-6E8A-4147-A177-3AD203B41FA5}">
                      <a16:colId xmlns:a16="http://schemas.microsoft.com/office/drawing/2014/main" val="577549730"/>
                    </a:ext>
                  </a:extLst>
                </a:gridCol>
              </a:tblGrid>
              <a:tr h="439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Prediction 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Score </a:t>
                      </a:r>
                    </a:p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(Mean Squared Error)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1904533"/>
                  </a:ext>
                </a:extLst>
              </a:tr>
              <a:tr h="281278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Random Forest Regression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280549"/>
                  </a:ext>
                </a:extLst>
              </a:tr>
              <a:tr h="281278">
                <a:tc>
                  <a:txBody>
                    <a:bodyPr/>
                    <a:lstStyle/>
                    <a:p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Departure Delay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806444"/>
                  </a:ext>
                </a:extLst>
              </a:tr>
              <a:tr h="281278">
                <a:tc>
                  <a:txBody>
                    <a:bodyPr/>
                    <a:lstStyle/>
                    <a:p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Median Delay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0494"/>
                  </a:ext>
                </a:extLst>
              </a:tr>
              <a:tr h="281278">
                <a:tc>
                  <a:txBody>
                    <a:bodyPr/>
                    <a:lstStyle/>
                    <a:p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Mean Delay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89657"/>
                  </a:ext>
                </a:extLst>
              </a:tr>
            </a:tbl>
          </a:graphicData>
        </a:graphic>
      </p:graphicFrame>
      <p:pic>
        <p:nvPicPr>
          <p:cNvPr id="8" name="Graphic 7">
            <a:extLst>
              <a:ext uri="{FF2B5EF4-FFF2-40B4-BE49-F238E27FC236}">
                <a16:creationId xmlns:a16="http://schemas.microsoft.com/office/drawing/2014/main" id="{91DC1D95-035C-4827-9411-3B5F6C385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399" y="885355"/>
            <a:ext cx="6587613" cy="372111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BFCE1E-65C0-49FD-8FC0-6BB1DE01B47C}"/>
              </a:ext>
            </a:extLst>
          </p:cNvPr>
          <p:cNvSpPr txBox="1">
            <a:spLocks/>
          </p:cNvSpPr>
          <p:nvPr/>
        </p:nvSpPr>
        <p:spPr>
          <a:xfrm>
            <a:off x="609600" y="1831727"/>
            <a:ext cx="4768645" cy="18283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we use information from the initial delay event to make predictions about the resulting incident?</a:t>
            </a:r>
          </a:p>
        </p:txBody>
      </p:sp>
    </p:spTree>
    <p:extLst>
      <p:ext uri="{BB962C8B-B14F-4D97-AF65-F5344CB8AC3E}">
        <p14:creationId xmlns:p14="http://schemas.microsoft.com/office/powerpoint/2010/main" val="379571237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Uttri">
  <a:themeElements>
    <a:clrScheme name="UofT">
      <a:dk1>
        <a:srgbClr val="4C698D"/>
      </a:dk1>
      <a:lt1>
        <a:srgbClr val="FFFFFF"/>
      </a:lt1>
      <a:dk2>
        <a:srgbClr val="001937"/>
      </a:dk2>
      <a:lt2>
        <a:srgbClr val="002A5C"/>
      </a:lt2>
      <a:accent1>
        <a:srgbClr val="0D9DBF"/>
      </a:accent1>
      <a:accent2>
        <a:srgbClr val="A2BC1A"/>
      </a:accent2>
      <a:accent3>
        <a:srgbClr val="564EC2"/>
      </a:accent3>
      <a:accent4>
        <a:srgbClr val="7F94AD"/>
      </a:accent4>
      <a:accent5>
        <a:srgbClr val="A3B2C4"/>
      </a:accent5>
      <a:accent6>
        <a:srgbClr val="FFFFFF"/>
      </a:accent6>
      <a:hlink>
        <a:srgbClr val="333366"/>
      </a:hlink>
      <a:folHlink>
        <a:srgbClr val="2472FF"/>
      </a:folHlink>
    </a:clrScheme>
    <a:fontScheme name="Uof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Uttri" id="{3E4AEFFC-B27F-4C65-8143-1FCD20FFD26C}" vid="{247247F5-4594-4BD2-9404-0F70D36946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DC5544767D341BE7DB56CC180383E" ma:contentTypeVersion="13" ma:contentTypeDescription="Create a new document." ma:contentTypeScope="" ma:versionID="6de2f7259156d27114792e78794bf332">
  <xsd:schema xmlns:xsd="http://www.w3.org/2001/XMLSchema" xmlns:xs="http://www.w3.org/2001/XMLSchema" xmlns:p="http://schemas.microsoft.com/office/2006/metadata/properties" xmlns:ns3="8c5efa50-7afa-4e65-8af9-b2e6ede95571" xmlns:ns4="ad7780c0-aaa5-4abf-b224-3dc571241438" targetNamespace="http://schemas.microsoft.com/office/2006/metadata/properties" ma:root="true" ma:fieldsID="38173c022909e49d291a7811feb75b7f" ns3:_="" ns4:_="">
    <xsd:import namespace="8c5efa50-7afa-4e65-8af9-b2e6ede95571"/>
    <xsd:import namespace="ad7780c0-aaa5-4abf-b224-3dc5712414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efa50-7afa-4e65-8af9-b2e6ede955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7780c0-aaa5-4abf-b224-3dc57124143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7835CB-8696-4836-B8E4-0498556C0893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8c5efa50-7afa-4e65-8af9-b2e6ede95571"/>
    <ds:schemaRef ds:uri="http://purl.org/dc/terms/"/>
    <ds:schemaRef ds:uri="http://schemas.openxmlformats.org/package/2006/metadata/core-properties"/>
    <ds:schemaRef ds:uri="ad7780c0-aaa5-4abf-b224-3dc571241438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A979B25-07F8-4715-B7E8-5EA5C8B3E4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3E86F4-1093-43F9-ABCF-CC8BB54778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5efa50-7afa-4e65-8af9-b2e6ede95571"/>
    <ds:schemaRef ds:uri="ad7780c0-aaa5-4abf-b224-3dc5712414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398</Words>
  <Application>Microsoft Office PowerPoint</Application>
  <PresentationFormat>Widescreen</PresentationFormat>
  <Paragraphs>100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Helvetica Neue</vt:lpstr>
      <vt:lpstr>Open Sans</vt:lpstr>
      <vt:lpstr>Wingdings</vt:lpstr>
      <vt:lpstr>ThemeUttri</vt:lpstr>
      <vt:lpstr>Using Delay Logs and Machine Learning to Support Passenger Railway Operations</vt:lpstr>
      <vt:lpstr>Logs, Events, and Incidents</vt:lpstr>
      <vt:lpstr>Research Questions</vt:lpstr>
      <vt:lpstr>PowerPoint Presentation</vt:lpstr>
      <vt:lpstr>Summary Stats</vt:lpstr>
      <vt:lpstr>Connecting Locations Through Delay</vt:lpstr>
      <vt:lpstr>Topic Modelling</vt:lpstr>
      <vt:lpstr>“Recommending” Historical Events</vt:lpstr>
      <vt:lpstr>Making Predictions</vt:lpstr>
      <vt:lpstr>Next Steps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 Responsive Transit: Review of Research Literature and Practice</dc:title>
  <dc:creator>Alaa Itani</dc:creator>
  <cp:lastModifiedBy>Willem Klumpenhouwer</cp:lastModifiedBy>
  <cp:revision>48</cp:revision>
  <dcterms:created xsi:type="dcterms:W3CDTF">2020-06-03T04:01:18Z</dcterms:created>
  <dcterms:modified xsi:type="dcterms:W3CDTF">2021-07-05T15:40:33Z</dcterms:modified>
</cp:coreProperties>
</file>