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9" r:id="rId7"/>
    <p:sldId id="261" r:id="rId8"/>
    <p:sldId id="262" r:id="rId9"/>
    <p:sldId id="268" r:id="rId10"/>
    <p:sldId id="260" r:id="rId11"/>
    <p:sldId id="264" r:id="rId12"/>
    <p:sldId id="265" r:id="rId13"/>
    <p:sldId id="266" r:id="rId14"/>
    <p:sldId id="263" r:id="rId15"/>
    <p:sldId id="26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06" autoAdjust="0"/>
  </p:normalViewPr>
  <p:slideViewPr>
    <p:cSldViewPr snapToGrid="0">
      <p:cViewPr varScale="1">
        <p:scale>
          <a:sx n="63" d="100"/>
          <a:sy n="63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671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1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9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049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5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00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6E8DB816-C00B-4284-95A6-37FDF8809DA1}" type="datetime1">
              <a:rPr lang="en-CA" smtClean="0"/>
              <a:t>2021-07-05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5B6E1B-35DF-46B0-A502-AD4B04C1010D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7B7B0-01D6-4A8F-B3B6-CBFDC1EA8632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759B2B-09D6-425F-944E-0718E15EAE56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D71-B29A-48BA-82A6-8EE691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9D41-4BA7-4079-9DD1-EC9F2C83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345-8963-45E9-AA1E-EED2B0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3736-DADC-4614-8AB7-FCB61BEE0141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DCF1-4938-49B4-A012-0BB0A70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58FE-B057-4EF9-8320-47EBFDB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981-1D3F-4186-B7FC-E3D7D5BBBB57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arcity.com/toronto/ttc-reveals-it-will-write-you-a-note-if-delays-make-you-late-for-class-or-work" TargetMode="External"/><Relationship Id="rId5" Type="http://schemas.openxmlformats.org/officeDocument/2006/relationships/hyperlink" Target="https://www.utoronto.ca/news/after-ttc-delay-passengers-rally-help-student-get-final-exam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delaidenow.com.au/news/south-australia/late-buses-making-us-late-to-work/news-story/dd8d8463f7c22f68f17119c45ad347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palm@utoronto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Toronto_Transit_Commission_incident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On Time Performance, Equity, and Wellbeing: What We Know and What We Need To Find Out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Palm, Ph.D.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 Shalaby, Ph.D.,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Steven Farber, Ph.D.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Analytics Lab Research Day,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July, 2021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7D76F-0F90-4507-8C89-E479F250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458" y="6709503"/>
            <a:ext cx="4827135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175E-32CF-41FE-A449-AA263FEE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971" y="6709503"/>
            <a:ext cx="926349" cy="365125"/>
          </a:xfrm>
        </p:spPr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9F81D-500A-43EF-831C-0560D66C9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224"/>
          <a:stretch/>
        </p:blipFill>
        <p:spPr>
          <a:xfrm>
            <a:off x="1217726" y="179611"/>
            <a:ext cx="10163387" cy="3249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7EC9F-8F23-4C0C-ACDF-76530B4DE367}"/>
              </a:ext>
            </a:extLst>
          </p:cNvPr>
          <p:cNvSpPr txBox="1"/>
          <p:nvPr/>
        </p:nvSpPr>
        <p:spPr>
          <a:xfrm>
            <a:off x="3733458" y="5078697"/>
            <a:ext cx="835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A5F"/>
                </a:solidFill>
              </a:rPr>
              <a:t>A quarter </a:t>
            </a:r>
            <a:r>
              <a:rPr lang="en-US" sz="2400" dirty="0">
                <a:solidFill>
                  <a:srgbClr val="002A5F"/>
                </a:solidFill>
              </a:rPr>
              <a:t>of transit users from carless households are using routes where on-time departures are between </a:t>
            </a:r>
            <a:r>
              <a:rPr lang="en-US" sz="2400" b="1" dirty="0">
                <a:solidFill>
                  <a:srgbClr val="002A5F"/>
                </a:solidFill>
              </a:rPr>
              <a:t>20 - 56%</a:t>
            </a:r>
            <a:endParaRPr lang="en-AU" sz="2400" b="1" dirty="0">
              <a:solidFill>
                <a:srgbClr val="002A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1A3D7-3EDF-4CD1-AC83-4A68EFDBF60F}"/>
              </a:ext>
            </a:extLst>
          </p:cNvPr>
          <p:cNvSpPr txBox="1"/>
          <p:nvPr/>
        </p:nvSpPr>
        <p:spPr>
          <a:xfrm>
            <a:off x="0" y="3716918"/>
            <a:ext cx="821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A5F"/>
                </a:solidFill>
              </a:rPr>
              <a:t>A quarter </a:t>
            </a:r>
            <a:r>
              <a:rPr lang="en-US" sz="2400" dirty="0">
                <a:solidFill>
                  <a:srgbClr val="002A5F"/>
                </a:solidFill>
              </a:rPr>
              <a:t>of all visible minority riders in the city are using routes where on-time departures are between </a:t>
            </a:r>
            <a:r>
              <a:rPr lang="en-US" sz="2400" b="1" dirty="0">
                <a:solidFill>
                  <a:srgbClr val="002A5F"/>
                </a:solidFill>
              </a:rPr>
              <a:t>9 - 61%</a:t>
            </a:r>
            <a:endParaRPr lang="en-AU" sz="2400" b="1" dirty="0">
              <a:solidFill>
                <a:srgbClr val="002A5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7375FD-149D-48E9-A777-2D1C61842036}"/>
              </a:ext>
            </a:extLst>
          </p:cNvPr>
          <p:cNvSpPr/>
          <p:nvPr/>
        </p:nvSpPr>
        <p:spPr>
          <a:xfrm>
            <a:off x="-571843" y="3573061"/>
            <a:ext cx="9132435" cy="1181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4E38B7-3C4A-4A71-BA69-600BBDD15AB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994375" y="1916949"/>
            <a:ext cx="664479" cy="1656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E887ADD-973E-42D9-B0B7-B4B023E700C8}"/>
              </a:ext>
            </a:extLst>
          </p:cNvPr>
          <p:cNvSpPr/>
          <p:nvPr/>
        </p:nvSpPr>
        <p:spPr>
          <a:xfrm>
            <a:off x="4658854" y="1629031"/>
            <a:ext cx="2366482" cy="337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47B0D9-0047-4418-BADA-A94DF1736F71}"/>
              </a:ext>
            </a:extLst>
          </p:cNvPr>
          <p:cNvSpPr/>
          <p:nvPr/>
        </p:nvSpPr>
        <p:spPr>
          <a:xfrm>
            <a:off x="4780431" y="2604872"/>
            <a:ext cx="2244905" cy="408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D63103-1E10-4532-BA94-D96E7A1FADE6}"/>
              </a:ext>
            </a:extLst>
          </p:cNvPr>
          <p:cNvCxnSpPr>
            <a:cxnSpLocks/>
          </p:cNvCxnSpPr>
          <p:nvPr/>
        </p:nvCxnSpPr>
        <p:spPr>
          <a:xfrm flipH="1" flipV="1">
            <a:off x="7025336" y="2880360"/>
            <a:ext cx="1707223" cy="1998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1D5A0C1-A881-4E69-AB07-41A4B26BDDBA}"/>
              </a:ext>
            </a:extLst>
          </p:cNvPr>
          <p:cNvSpPr/>
          <p:nvPr/>
        </p:nvSpPr>
        <p:spPr>
          <a:xfrm>
            <a:off x="3246120" y="4811098"/>
            <a:ext cx="9250680" cy="1391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56843-BD7A-4247-BA61-20B1841C9EE5}"/>
              </a:ext>
            </a:extLst>
          </p:cNvPr>
          <p:cNvSpPr txBox="1"/>
          <p:nvPr/>
        </p:nvSpPr>
        <p:spPr>
          <a:xfrm>
            <a:off x="8907667" y="344454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(Palm et al., 2020)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0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72EC-1BB0-45B0-A587-76C95406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765"/>
            <a:ext cx="10972800" cy="812799"/>
          </a:xfrm>
        </p:spPr>
        <p:txBody>
          <a:bodyPr/>
          <a:lstStyle/>
          <a:p>
            <a:r>
              <a:rPr lang="en-US" dirty="0"/>
              <a:t>From ‘equitably late’ to well-being linked metrics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30A5-E0BF-4816-A4C7-8A8ADA93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92" y="921670"/>
            <a:ext cx="12071508" cy="4864100"/>
          </a:xfrm>
        </p:spPr>
        <p:txBody>
          <a:bodyPr>
            <a:normAutofit/>
          </a:bodyPr>
          <a:lstStyle/>
          <a:p>
            <a:r>
              <a:rPr lang="en-US" sz="2800" dirty="0"/>
              <a:t>Are there operational performance thresholds below which there are significant negative costs to riders?</a:t>
            </a:r>
          </a:p>
          <a:p>
            <a:r>
              <a:rPr lang="en-US" sz="2800" dirty="0"/>
              <a:t>Can we correlate OTP and other metrics with school/work attendance, and other important activities?</a:t>
            </a:r>
          </a:p>
          <a:p>
            <a:r>
              <a:rPr lang="en-US" sz="2800" dirty="0"/>
              <a:t>Answering these questions can further the social and economic case for transit.</a:t>
            </a:r>
            <a:endParaRPr lang="en-AU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BCF38-8E92-4500-A56E-7A1609CC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832FB-8651-44F2-9C0E-150B4138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11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98CD0-5E65-47BE-9E0E-8ADDA56E0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033"/>
          <a:stretch/>
        </p:blipFill>
        <p:spPr>
          <a:xfrm>
            <a:off x="120492" y="3530052"/>
            <a:ext cx="5257210" cy="2071052"/>
          </a:xfrm>
          <a:prstGeom prst="rect">
            <a:avLst/>
          </a:prstGeom>
        </p:spPr>
      </p:pic>
      <p:pic>
        <p:nvPicPr>
          <p:cNvPr id="2050" name="Picture 2" descr="Tweet about delay on TTC and helping a U of T student get to final exam">
            <a:extLst>
              <a:ext uri="{FF2B5EF4-FFF2-40B4-BE49-F238E27FC236}">
                <a16:creationId xmlns:a16="http://schemas.microsoft.com/office/drawing/2014/main" id="{B75B57B9-C21B-42AF-B0EE-F0CD28097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8"/>
          <a:stretch/>
        </p:blipFill>
        <p:spPr bwMode="auto">
          <a:xfrm>
            <a:off x="5377702" y="3530052"/>
            <a:ext cx="6905625" cy="20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07FEA-EEB7-4F2C-B462-578D60D7BEFA}"/>
              </a:ext>
            </a:extLst>
          </p:cNvPr>
          <p:cNvSpPr txBox="1"/>
          <p:nvPr/>
        </p:nvSpPr>
        <p:spPr>
          <a:xfrm>
            <a:off x="8830514" y="560110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</a:t>
            </a:r>
            <a:r>
              <a:rPr lang="en-US" dirty="0" err="1">
                <a:hlinkClick r:id="rId5"/>
              </a:rPr>
              <a:t>Utoronto</a:t>
            </a:r>
            <a:r>
              <a:rPr lang="en-US" dirty="0">
                <a:hlinkClick r:id="rId5"/>
              </a:rPr>
              <a:t> News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69C18-3E7F-4A1E-B276-ADFACEF8774F}"/>
              </a:ext>
            </a:extLst>
          </p:cNvPr>
          <p:cNvSpPr txBox="1"/>
          <p:nvPr/>
        </p:nvSpPr>
        <p:spPr>
          <a:xfrm>
            <a:off x="2637335" y="562431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</a:t>
            </a:r>
            <a:r>
              <a:rPr lang="en-US" dirty="0" err="1">
                <a:hlinkClick r:id="rId6"/>
              </a:rPr>
              <a:t>Narcity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35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78DA-08EC-40DB-9D3A-5212DF3E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6487-9787-4D1E-B784-07CFE640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271808"/>
            <a:ext cx="11262360" cy="4684492"/>
          </a:xfrm>
        </p:spPr>
        <p:txBody>
          <a:bodyPr/>
          <a:lstStyle/>
          <a:p>
            <a:r>
              <a:rPr lang="en-US" dirty="0"/>
              <a:t>TTC’s on-time performance is horizontally equitable.</a:t>
            </a:r>
          </a:p>
          <a:p>
            <a:r>
              <a:rPr lang="en-AU" dirty="0"/>
              <a:t>A significant number of car-less riders rely on routes with low on-time performance.</a:t>
            </a:r>
          </a:p>
          <a:p>
            <a:r>
              <a:rPr lang="en-AU" dirty="0"/>
              <a:t>Canadian riders know the costs of a late bus, but we have yet to translate performance metrics into quantified wellbeing impacts that policymakers can understand.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7521C-4727-47A1-B7F9-A6999383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D8B33-09DC-49BE-AD33-6C9E0D3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12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07ADC-BF1B-495B-A406-991027580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42667" r="32337" b="18545"/>
          <a:stretch/>
        </p:blipFill>
        <p:spPr>
          <a:xfrm>
            <a:off x="2852404" y="4197888"/>
            <a:ext cx="7205996" cy="2660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F76E6-B178-4748-9598-F1F623DA2252}"/>
              </a:ext>
            </a:extLst>
          </p:cNvPr>
          <p:cNvSpPr txBox="1"/>
          <p:nvPr/>
        </p:nvSpPr>
        <p:spPr>
          <a:xfrm>
            <a:off x="10208908" y="5354565"/>
            <a:ext cx="167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</a:t>
            </a:r>
          </a:p>
          <a:p>
            <a:r>
              <a:rPr lang="en-US" dirty="0"/>
              <a:t>The </a:t>
            </a:r>
            <a:r>
              <a:rPr lang="en-US" dirty="0">
                <a:hlinkClick r:id="rId4"/>
              </a:rPr>
              <a:t>Advertiser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08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05" y="0"/>
            <a:ext cx="10972800" cy="812799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13</a:t>
            </a:fld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6467" y="103498"/>
            <a:ext cx="11812652" cy="215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CA" sz="3600" dirty="0"/>
              <a:t>Partners: University of Toronto </a:t>
            </a:r>
            <a:r>
              <a:rPr lang="en-CA" sz="3600" dirty="0" err="1"/>
              <a:t>XSeed</a:t>
            </a:r>
            <a:r>
              <a:rPr lang="en-CA" sz="3600" dirty="0"/>
              <a:t> Grant.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E0F1D-E58B-4FFE-ABAA-87C1E04C1C85}"/>
              </a:ext>
            </a:extLst>
          </p:cNvPr>
          <p:cNvSpPr txBox="1"/>
          <p:nvPr/>
        </p:nvSpPr>
        <p:spPr>
          <a:xfrm>
            <a:off x="6793" y="2896943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References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DMG. 2014. “TTS Introduction.” Data Management Group. 2014. http://dmg.utoronto.ca/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transportation-tomorrow-survey/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-introduction. </a:t>
            </a:r>
          </a:p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Hulchanski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J.D., 2010. The three cities within Toronto.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Toronto: Cities Centre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Idris, A.O., Habib, K.M.N. and Shalaby, A., 2014. Dissecting the Role of Transit Service Attributes in Attracting Commuters: Lessons from a Comprehensive Revealed Preference–Stated Preference Study on Commuting Mode-Switching Behavior in Toronto, Ontario, Canada. Transportation Research Record, 2415(1), pp.107-117.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SANDAG. Title VI Triennial Program Update for Metropolitan Transit System. San Diego Association of Governments, CA, 2018, p. 441.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Van Lierop, D., Badami, M.G. and El-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Geneidy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A.M., 2018. What influences satisfaction and loyalty in public transport? A review of the literature. Transport Reviews, 38(1), pp.52-72.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C5BF3-6879-4F3C-93A4-F6843DFF2D34}"/>
              </a:ext>
            </a:extLst>
          </p:cNvPr>
          <p:cNvSpPr txBox="1"/>
          <p:nvPr/>
        </p:nvSpPr>
        <p:spPr>
          <a:xfrm>
            <a:off x="196467" y="1609722"/>
            <a:ext cx="1138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Publication: Palm, M., Shalaby, A. and Farber, S., 2020. Social equity and bus on-time performance in Canada’s Largest City. Transportation Research Record, 2674(11), pp.329-342.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matthew.palm@utoronto.ca</a:t>
            </a:r>
            <a:r>
              <a:rPr lang="en-US" dirty="0"/>
              <a:t> if you would like a free copy.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17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0AD-AE82-4AE9-8691-C356902F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090B-4722-4B7C-93DE-2B8EFD9B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10972800" cy="46844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Equity and operational performance: the U.S. experience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 of Title VI to Toronto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Route-scaled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happens if we rescale the analysis to the individual?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 steps: linking operational outcomes to wellbeing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89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4C01-833D-4ED8-8751-7CE1A9D3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Equity in Operations: Precedent from the U.S.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9AC0-91A8-4424-B651-93FE6737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4684492"/>
          </a:xfrm>
        </p:spPr>
        <p:txBody>
          <a:bodyPr/>
          <a:lstStyle/>
          <a:p>
            <a:r>
              <a:rPr lang="en-US" sz="2800" dirty="0"/>
              <a:t>U.S. Federal Transit Administration Title VI Guidance</a:t>
            </a:r>
          </a:p>
          <a:p>
            <a:r>
              <a:rPr lang="en-US" sz="2800" dirty="0"/>
              <a:t>Routes must be classified as “minority” or “non-minority”</a:t>
            </a:r>
          </a:p>
          <a:p>
            <a:r>
              <a:rPr lang="en-US" sz="2800" dirty="0"/>
              <a:t>Agencies must compare service quality between minority and non-minority routes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BCD23-0CC0-42F9-B66B-862BE32D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44C2E-6B10-4456-BEE5-F9A0316B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AEA88-6F9B-4F32-A621-35DC5DD5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29" y="3086892"/>
            <a:ext cx="8409296" cy="3226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C3858-3F37-44ED-911C-CE8188D9DFA3}"/>
              </a:ext>
            </a:extLst>
          </p:cNvPr>
          <p:cNvSpPr txBox="1"/>
          <p:nvPr/>
        </p:nvSpPr>
        <p:spPr>
          <a:xfrm>
            <a:off x="755548" y="549097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(SANDAG, 2018)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68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2A55-5647-4088-A06D-DEAACFC5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from USDOT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E473-43BA-4CF6-8EE1-10C41E77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1808"/>
            <a:ext cx="7696200" cy="468449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Census Defined </a:t>
            </a:r>
            <a:r>
              <a:rPr lang="en-US" dirty="0"/>
              <a:t>Minority Route: A fixed transit route where at least 1/3 of revenue miles are in a block group where the percentage minority population exceeds the percentage minority population in the service area.</a:t>
            </a:r>
          </a:p>
          <a:p>
            <a:r>
              <a:rPr lang="en-US" b="1" dirty="0"/>
              <a:t>On-Board Survey Defined</a:t>
            </a:r>
            <a:r>
              <a:rPr lang="en-US" dirty="0"/>
              <a:t>: A route is Minority Serving if the percent minority ridership is greater than the percent minority of the service area population.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5281-2260-4398-BA3C-FEF74983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80635-4BAA-4590-A946-65A0B34C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 dirty="0"/>
          </a:p>
        </p:txBody>
      </p:sp>
      <p:pic>
        <p:nvPicPr>
          <p:cNvPr id="1026" name="Picture 2" descr="FTA Circular 4702.1B: Title VI Requirements and Guidelines for Federal  Transit Administration Recipients">
            <a:extLst>
              <a:ext uri="{FF2B5EF4-FFF2-40B4-BE49-F238E27FC236}">
                <a16:creationId xmlns:a16="http://schemas.microsoft.com/office/drawing/2014/main" id="{50ACA9F5-A6F5-48F6-8032-866E5183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0"/>
            <a:ext cx="4678680" cy="60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876B-3740-40AD-8361-2FE782F8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01"/>
            <a:ext cx="4045644" cy="812799"/>
          </a:xfrm>
        </p:spPr>
        <p:txBody>
          <a:bodyPr>
            <a:normAutofit/>
          </a:bodyPr>
          <a:lstStyle/>
          <a:p>
            <a:r>
              <a:rPr lang="en-US" dirty="0"/>
              <a:t>Toronto Application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3FF29-8754-4D63-912F-C2D7A2D9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0"/>
            <a:ext cx="4228524" cy="468449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Census Data: Statistics Canada.</a:t>
            </a:r>
          </a:p>
          <a:p>
            <a:r>
              <a:rPr lang="en-AU" dirty="0"/>
              <a:t>Ridership Data: Transportation Tomorrow Survey (DMG, 2014).</a:t>
            </a:r>
          </a:p>
          <a:p>
            <a:r>
              <a:rPr lang="en-US" sz="3200" dirty="0"/>
              <a:t>OTP Data: TTC Route-level on-time statistics (AVL) from September 2016 through September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0A6A4-5DBF-4450-BADF-7D97B320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CE3D2-2872-46E5-BA56-34C412CE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1D15B84-54A2-4556-BCD8-0928ECFD5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2"/>
          <a:stretch/>
        </p:blipFill>
        <p:spPr>
          <a:xfrm>
            <a:off x="4228524" y="-37733"/>
            <a:ext cx="8146356" cy="6933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1FE6F-909C-4CD8-B7DA-410CF8AB134B}"/>
              </a:ext>
            </a:extLst>
          </p:cNvPr>
          <p:cNvSpPr txBox="1"/>
          <p:nvPr/>
        </p:nvSpPr>
        <p:spPr>
          <a:xfrm>
            <a:off x="2212746" y="556504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(Palm et al., 2020)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74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C6F5-7D82-4285-98E1-9306015A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4228"/>
            <a:ext cx="10972800" cy="812799"/>
          </a:xfrm>
        </p:spPr>
        <p:txBody>
          <a:bodyPr/>
          <a:lstStyle/>
          <a:p>
            <a:r>
              <a:rPr lang="en-US" dirty="0"/>
              <a:t>Data inputs altering results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4D2E4-AC25-4A01-9D8B-B676A905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ADCB-5FD5-4E4B-A573-7C1F434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 dirty="0"/>
          </a:p>
        </p:txBody>
      </p:sp>
      <p:pic>
        <p:nvPicPr>
          <p:cNvPr id="6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DEE0EA0-C9C9-449A-9112-F7A6D8F69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3"/>
          <a:stretch/>
        </p:blipFill>
        <p:spPr>
          <a:xfrm>
            <a:off x="2920210" y="1444392"/>
            <a:ext cx="9546508" cy="43741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7FD558-AD7B-477F-97F2-1C57ACD5AA75}"/>
              </a:ext>
            </a:extLst>
          </p:cNvPr>
          <p:cNvSpPr txBox="1"/>
          <p:nvPr/>
        </p:nvSpPr>
        <p:spPr>
          <a:xfrm>
            <a:off x="-1" y="1465516"/>
            <a:ext cx="3192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A5F"/>
                </a:solidFill>
              </a:rPr>
              <a:t>Switching from Census to Ridership definitions: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A5F"/>
                </a:solidFill>
              </a:rPr>
              <a:t>Many night routes become minority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A5F"/>
                </a:solidFill>
              </a:rPr>
              <a:t>Downtown connectors become non-minority </a:t>
            </a:r>
            <a:endParaRPr lang="en-AU" sz="2400" dirty="0">
              <a:solidFill>
                <a:srgbClr val="002A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B4E4B-C486-41B2-959D-B8806AF7FDEA}"/>
              </a:ext>
            </a:extLst>
          </p:cNvPr>
          <p:cNvSpPr txBox="1"/>
          <p:nvPr/>
        </p:nvSpPr>
        <p:spPr>
          <a:xfrm>
            <a:off x="3192378" y="55119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(Palm et al., 2020)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82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FC3A-03C4-461F-B5DF-3717BC59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On-Time Performance for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1C33-35A8-4BA2-85B7-866637C0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92200"/>
            <a:ext cx="11216640" cy="4864100"/>
          </a:xfrm>
        </p:spPr>
        <p:txBody>
          <a:bodyPr>
            <a:normAutofit/>
          </a:bodyPr>
          <a:lstStyle/>
          <a:p>
            <a:r>
              <a:rPr lang="en-US" sz="2800" dirty="0"/>
              <a:t>For infrequent routes (where a bus comes every 15 minutes or later), being on time matters:</a:t>
            </a:r>
          </a:p>
          <a:p>
            <a:pPr lvl="1"/>
            <a:r>
              <a:rPr lang="en-US" sz="2600" dirty="0"/>
              <a:t>A late bus means a longer wait time</a:t>
            </a:r>
          </a:p>
          <a:p>
            <a:pPr lvl="1"/>
            <a:r>
              <a:rPr lang="en-US" sz="2600" dirty="0"/>
              <a:t>An early bus means the rider might miss it, and must wait for the next one</a:t>
            </a:r>
          </a:p>
          <a:p>
            <a:pPr lvl="1"/>
            <a:r>
              <a:rPr lang="en-US" sz="2600" dirty="0"/>
              <a:t>On-Time Performance is rated as one of the most important factors for rider satisfaction and a major predictor of ridership and rider loyalty (Idris et al., 2014; Van Lierop et al., 2018).</a:t>
            </a:r>
            <a:r>
              <a:rPr lang="en-US" sz="2400" dirty="0"/>
              <a:t>	</a:t>
            </a:r>
          </a:p>
          <a:p>
            <a:endParaRPr lang="en-AU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5E44C-EBC3-4BEB-9F87-FE791BFF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5B0AB-6B90-4F09-9143-BF2FB8EA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66E51-1C0C-44D9-BFF4-AABC78B0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2" y="4637368"/>
            <a:ext cx="10381396" cy="14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67FE-CF14-43B7-A743-613E98B1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TTC is horizontally equitable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101-5D84-4014-8279-7DBC7327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FA151-6A38-4A10-85A3-2870559E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D37D6-DAD4-4328-BA4B-25512431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5" y="1326447"/>
            <a:ext cx="10706331" cy="1810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A544E-FE21-4235-AFEC-7697E3C8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16493"/>
            <a:ext cx="10626046" cy="1540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B595B-4C21-4914-8730-63F136608899}"/>
              </a:ext>
            </a:extLst>
          </p:cNvPr>
          <p:cNvSpPr txBox="1"/>
          <p:nvPr/>
        </p:nvSpPr>
        <p:spPr>
          <a:xfrm>
            <a:off x="529315" y="485707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(Palm et al., 2020)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523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1E72-B3AF-418E-A890-96AA1625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drop down to the level of the individual?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6768-1635-41F1-9084-98FC71AC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271808"/>
            <a:ext cx="6827520" cy="46844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Pulled all transit trips from the region’s household travel survey (DMG, 2014).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Assigned each rider an On-Time Performance score based on the route and time of day of their trips.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Compared across socio-economic strata.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C50E6-AC2F-4230-9AB4-7F40224E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A0FC9-3A3A-4C85-BDA1-69E06450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F88EE-AD79-4824-841F-AB67D33F2591}"/>
              </a:ext>
            </a:extLst>
          </p:cNvPr>
          <p:cNvSpPr txBox="1"/>
          <p:nvPr/>
        </p:nvSpPr>
        <p:spPr>
          <a:xfrm>
            <a:off x="8240995" y="5187816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 credit: </a:t>
            </a:r>
            <a:r>
              <a:rPr lang="en-US" sz="1600" dirty="0">
                <a:hlinkClick r:id="rId2"/>
              </a:rPr>
              <a:t>Wikipedia</a:t>
            </a:r>
            <a:endParaRPr lang="en-A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2BE7C7-3583-41FF-8EC1-D628FDCE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15" y="1347333"/>
            <a:ext cx="495808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891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869</Words>
  <Application>Microsoft Office PowerPoint</Application>
  <PresentationFormat>Widescreen</PresentationFormat>
  <Paragraphs>86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ThemeUttri</vt:lpstr>
      <vt:lpstr>Bus On Time Performance, Equity, and Wellbeing: What We Know and What We Need To Find Out</vt:lpstr>
      <vt:lpstr>Outline</vt:lpstr>
      <vt:lpstr>Equity in Operations: Precedent from the U.S.</vt:lpstr>
      <vt:lpstr>Definitions from USDOT</vt:lpstr>
      <vt:lpstr>Toronto Application</vt:lpstr>
      <vt:lpstr>Data inputs altering results</vt:lpstr>
      <vt:lpstr>Why On-Time Performance for Equity?</vt:lpstr>
      <vt:lpstr>Results: TTC is horizontally equitable</vt:lpstr>
      <vt:lpstr>What if we drop down to the level of the individual?</vt:lpstr>
      <vt:lpstr>PowerPoint Presentation</vt:lpstr>
      <vt:lpstr>From ‘equitably late’ to well-being linked metrics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Palm Matthew</cp:lastModifiedBy>
  <cp:revision>25</cp:revision>
  <dcterms:created xsi:type="dcterms:W3CDTF">2020-06-03T04:01:18Z</dcterms:created>
  <dcterms:modified xsi:type="dcterms:W3CDTF">2021-07-05T13:45:53Z</dcterms:modified>
</cp:coreProperties>
</file>