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2"/>
  </p:notesMasterIdLst>
  <p:sldIdLst>
    <p:sldId id="256" r:id="rId5"/>
    <p:sldId id="259" r:id="rId6"/>
    <p:sldId id="260" r:id="rId7"/>
    <p:sldId id="284" r:id="rId8"/>
    <p:sldId id="261" r:id="rId9"/>
    <p:sldId id="265" r:id="rId10"/>
    <p:sldId id="288" r:id="rId11"/>
    <p:sldId id="271" r:id="rId12"/>
    <p:sldId id="262" r:id="rId13"/>
    <p:sldId id="263" r:id="rId14"/>
    <p:sldId id="280" r:id="rId15"/>
    <p:sldId id="281" r:id="rId16"/>
    <p:sldId id="283" r:id="rId17"/>
    <p:sldId id="285" r:id="rId18"/>
    <p:sldId id="286" r:id="rId19"/>
    <p:sldId id="287" r:id="rId20"/>
    <p:sldId id="25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TSLab" initials="I" lastIdx="8" clrIdx="0">
    <p:extLst>
      <p:ext uri="{19B8F6BF-5375-455C-9EA6-DF929625EA0E}">
        <p15:presenceInfo xmlns:p15="http://schemas.microsoft.com/office/powerpoint/2012/main" userId="ITSLab" providerId="None"/>
      </p:ext>
    </p:extLst>
  </p:cmAuthor>
  <p:cmAuthor id="2" name="Amer Shalaby" initials="AS" lastIdx="9" clrIdx="1">
    <p:extLst>
      <p:ext uri="{19B8F6BF-5375-455C-9EA6-DF929625EA0E}">
        <p15:presenceInfo xmlns:p15="http://schemas.microsoft.com/office/powerpoint/2012/main" userId="6278d7c25986c1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64EC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4906" autoAdjust="0"/>
  </p:normalViewPr>
  <p:slideViewPr>
    <p:cSldViewPr snapToGrid="0">
      <p:cViewPr varScale="1">
        <p:scale>
          <a:sx n="63" d="100"/>
          <a:sy n="63" d="100"/>
        </p:scale>
        <p:origin x="696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6" d="100"/>
          <a:sy n="46" d="100"/>
        </p:scale>
        <p:origin x="272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48FB2A-6A95-4B2B-A830-6D5054A8D1A6}" type="datetimeFigureOut">
              <a:rPr lang="en-CA" smtClean="0"/>
              <a:t>2021-07-04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6A62A-56D8-475E-87A7-81159666E127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50329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7270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7673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7771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Costs based on GTA Model for all modes, except Wait-times for RH which are based on ride-hailing trip data obtained from City of Toronto.</a:t>
            </a:r>
          </a:p>
          <a:p>
            <a:r>
              <a:rPr lang="en-US" dirty="0"/>
              <a:t>Study area is City of Toronto</a:t>
            </a:r>
          </a:p>
          <a:p>
            <a:r>
              <a:rPr lang="en-US" dirty="0"/>
              <a:t>Unit of Analysis is Traffic Analysis Zones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6A62A-56D8-475E-87A7-81159666E127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0398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609601"/>
            <a:ext cx="12192000" cy="2308225"/>
          </a:xfrm>
        </p:spPr>
        <p:txBody>
          <a:bodyPr lIns="640080" tIns="91440" rIns="640080" bIns="91440" anchor="ctr" anchorCtr="0">
            <a:normAutofit/>
          </a:bodyPr>
          <a:lstStyle>
            <a:lvl1pPr algn="l">
              <a:defRPr sz="4000" b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08376"/>
            <a:ext cx="12192000" cy="1616075"/>
          </a:xfrm>
          <a:solidFill>
            <a:srgbClr val="052043"/>
          </a:solidFill>
          <a:ln>
            <a:noFill/>
          </a:ln>
        </p:spPr>
        <p:txBody>
          <a:bodyPr lIns="640080" tIns="137160" rIns="640080" bIns="137160">
            <a:noAutofit/>
          </a:bodyPr>
          <a:lstStyle>
            <a:lvl1pPr marL="0" indent="0" algn="l">
              <a:buNone/>
              <a:defRPr sz="25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787400" y="4759326"/>
            <a:ext cx="3276600" cy="365125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bg1"/>
                </a:solidFill>
              </a:defRPr>
            </a:lvl1pPr>
          </a:lstStyle>
          <a:p>
            <a:fld id="{6E8DB816-C00B-4284-95A6-37FDF8809DA1}" type="datetime1">
              <a:rPr lang="en-CA" smtClean="0"/>
              <a:t>2021-07-04</a:t>
            </a:fld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681" y="5366331"/>
            <a:ext cx="4141112" cy="6973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23" y="5455404"/>
            <a:ext cx="2467024" cy="6060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667A09-C69E-4959-AB4D-E5A2952709A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303027" y="5405063"/>
            <a:ext cx="2699078" cy="902504"/>
          </a:xfrm>
          <a:prstGeom prst="rect">
            <a:avLst/>
          </a:prstGeom>
        </p:spPr>
      </p:pic>
      <p:pic>
        <p:nvPicPr>
          <p:cNvPr id="1026" name="Picture 2" descr="UofT-Sc-logo.svg">
            <a:extLst>
              <a:ext uri="{FF2B5EF4-FFF2-40B4-BE49-F238E27FC236}">
                <a16:creationId xmlns:a16="http://schemas.microsoft.com/office/drawing/2014/main" id="{3BCBB6AD-A869-44B4-AC1C-A2AD034DA4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2105" y="5288344"/>
            <a:ext cx="20955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884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609600" y="1268976"/>
            <a:ext cx="10972800" cy="46800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A5B6E1B-35DF-46B0-A502-AD4B04C1010D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69857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EE17B7B0-01D6-4A8F-B3B6-CBFDC1EA8632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33512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611539" y="6303405"/>
            <a:ext cx="4831072" cy="365125"/>
          </a:xfrm>
          <a:prstGeom prst="rect">
            <a:avLst/>
          </a:prstGeom>
        </p:spPr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3759B2B-09D6-425F-944E-0718E15EAE56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609600" y="1268976"/>
            <a:ext cx="10972800" cy="46800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74685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51384" y="332656"/>
            <a:ext cx="7848872" cy="648072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009BDC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64257" y="1412776"/>
            <a:ext cx="11076359" cy="4679925"/>
          </a:xfrm>
          <a:prstGeom prst="rect">
            <a:avLst/>
          </a:prstGeom>
        </p:spPr>
        <p:txBody>
          <a:bodyPr/>
          <a:lstStyle>
            <a:lvl1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buClr>
                <a:srgbClr val="009BDC"/>
              </a:buClr>
              <a:defRPr>
                <a:solidFill>
                  <a:srgbClr val="45566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57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22D71-B29A-48BA-82A6-8EE691CF4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3D9D41-4BA7-4079-9DD1-EC9F2C832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97345-8963-45E9-AA1E-EED2B09EF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03736-DADC-4614-8AB7-FCB61BEE0141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93DCF1-4938-49B4-A012-0BB0A70E3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1958FE-B057-4EF9-8320-47EBFDBA0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902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 txBox="1">
            <a:spLocks noGrp="1"/>
          </p:cNvSpPr>
          <p:nvPr>
            <p:ph type="title"/>
          </p:nvPr>
        </p:nvSpPr>
        <p:spPr>
          <a:xfrm>
            <a:off x="892969" y="178594"/>
            <a:ext cx="10406063" cy="96008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19" b="0">
                <a:solidFill>
                  <a:srgbClr val="385C76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65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t"/>
          <a:lstStyle>
            <a:lvl1pPr marL="240460" indent="-240460">
              <a:lnSpc>
                <a:spcPct val="100000"/>
              </a:lnSpc>
              <a:spcBef>
                <a:spcPts val="17"/>
              </a:spcBef>
              <a:buSzPct val="100000"/>
              <a:buFont typeface="Wingdings" panose="05000000000000000000" pitchFamily="2" charset="2"/>
              <a:buChar char="§"/>
              <a:defRPr/>
            </a:lvl1pPr>
            <a:lvl2pPr marL="521419" indent="-199962">
              <a:spcBef>
                <a:spcPts val="472"/>
              </a:spcBef>
              <a:buSzPct val="100000"/>
              <a:buFontTx/>
              <a:buChar char="-"/>
              <a:defRPr sz="1969"/>
            </a:lvl2pPr>
            <a:lvl3pPr>
              <a:buSzPct val="100000"/>
              <a:defRPr/>
            </a:lvl3pPr>
            <a:lvl4pPr>
              <a:buSzPct val="100000"/>
              <a:defRPr/>
            </a:lvl4pPr>
            <a:lvl5pPr>
              <a:buSzPct val="100000"/>
              <a:defRPr/>
            </a:lvl5pPr>
          </a:lstStyle>
          <a:p>
            <a:pPr lvl="0"/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8" name="Slide Number">
            <a:extLst>
              <a:ext uri="{FF2B5EF4-FFF2-40B4-BE49-F238E27FC236}">
                <a16:creationId xmlns:a16="http://schemas.microsoft.com/office/drawing/2014/main" id="{45138D5E-D601-6348-AF1C-81188075DA91}"/>
              </a:ext>
            </a:extLst>
          </p:cNvPr>
          <p:cNvSpPr txBox="1">
            <a:spLocks/>
          </p:cNvSpPr>
          <p:nvPr/>
        </p:nvSpPr>
        <p:spPr>
          <a:xfrm>
            <a:off x="11675695" y="178594"/>
            <a:ext cx="222818" cy="245260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6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indent="228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CA" sz="1125" smtClean="0"/>
              <a:pPr/>
              <a:t>‹#›</a:t>
            </a:fld>
            <a:endParaRPr lang="en-CA" sz="1125" dirty="0"/>
          </a:p>
        </p:txBody>
      </p:sp>
    </p:spTree>
    <p:extLst>
      <p:ext uri="{BB962C8B-B14F-4D97-AF65-F5344CB8AC3E}">
        <p14:creationId xmlns:p14="http://schemas.microsoft.com/office/powerpoint/2010/main" val="4063708733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956301"/>
            <a:ext cx="12192000" cy="901700"/>
          </a:xfrm>
          <a:prstGeom prst="rect">
            <a:avLst/>
          </a:prstGeom>
          <a:solidFill>
            <a:srgbClr val="0520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sz="18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9401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71808"/>
            <a:ext cx="10972800" cy="46844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10656051" y="6313263"/>
            <a:ext cx="926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EEB72-811A-4261-BCC2-9B67ECDAFFE5}" type="slidenum">
              <a:rPr lang="en-CA" smtClean="0"/>
              <a:t>‹#›</a:t>
            </a:fld>
            <a:endParaRPr lang="en-CA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>
          <a:xfrm>
            <a:off x="8616028" y="6313263"/>
            <a:ext cx="1862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1981-1D3F-4186-B7FC-E3D7D5BBBB57}" type="datetime1">
              <a:rPr lang="en-CA" smtClean="0"/>
              <a:t>2021-07-04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611538" y="6313263"/>
            <a:ext cx="48271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pic>
        <p:nvPicPr>
          <p:cNvPr id="1026" name="Picture 2" descr="C:\Users\Judy\Documents\Branding\UTTRI logo\university_of_toronto_transportation_research_institute_uttri_small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22" b="27434"/>
          <a:stretch/>
        </p:blipFill>
        <p:spPr bwMode="auto">
          <a:xfrm>
            <a:off x="161316" y="6000679"/>
            <a:ext cx="1470689" cy="67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005" y="5983112"/>
            <a:ext cx="874889" cy="874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8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  <p:sldLayoutId id="2147483666" r:id="rId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800" b="0" i="0" kern="1200">
          <a:solidFill>
            <a:schemeClr val="bg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§"/>
        <a:defRPr sz="3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2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uttri.utoronto.ca/files/2020/04/UTTRI-Report-Ozonder-Vehicle-for-Hire-2.pdf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48221-EAF7-416E-8885-1FD7835DC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Evaluating the Equity Implications of Ride-Hailing Through a Multi-Modal Accessibility Framework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6E0E4-69A4-4618-AF20-F135019BBB7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numCol="2"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Bilal Abdelwahab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Matthew Palm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 Shalaby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Steven Farber</a:t>
            </a:r>
            <a:endParaRPr lang="en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689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1A728-15D8-4D47-8100-E33312C1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B54EED-DD90-40DF-9080-0BE523933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10</a:t>
            </a:fld>
            <a:endParaRPr lang="en-CA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83FEEA8-453F-47D8-A4A9-1E9DED618617}"/>
              </a:ext>
            </a:extLst>
          </p:cNvPr>
          <p:cNvGrpSpPr/>
          <p:nvPr/>
        </p:nvGrpSpPr>
        <p:grpSpPr>
          <a:xfrm>
            <a:off x="3962400" y="513909"/>
            <a:ext cx="7764719" cy="5129807"/>
            <a:chOff x="0" y="0"/>
            <a:chExt cx="6010648" cy="445536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14AE9A9A-3271-4B29-B9A6-2DB9154F5AC3}"/>
                </a:ext>
              </a:extLst>
            </p:cNvPr>
            <p:cNvGrpSpPr/>
            <p:nvPr/>
          </p:nvGrpSpPr>
          <p:grpSpPr>
            <a:xfrm>
              <a:off x="0" y="0"/>
              <a:ext cx="6010648" cy="4455367"/>
              <a:chOff x="0" y="0"/>
              <a:chExt cx="6010648" cy="4455367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F67293EA-4DE8-4CFB-A46C-0ACEE60B94A2}"/>
                  </a:ext>
                </a:extLst>
              </p:cNvPr>
              <p:cNvGrpSpPr/>
              <p:nvPr/>
            </p:nvGrpSpPr>
            <p:grpSpPr>
              <a:xfrm>
                <a:off x="0" y="0"/>
                <a:ext cx="6010648" cy="2228401"/>
                <a:chOff x="-1" y="0"/>
                <a:chExt cx="5827216" cy="836740"/>
              </a:xfrm>
            </p:grpSpPr>
            <p:pic>
              <p:nvPicPr>
                <p:cNvPr id="27" name="Picture 26" descr="A close up of a map&#10;&#10;Description automatically generated">
                  <a:extLst>
                    <a:ext uri="{FF2B5EF4-FFF2-40B4-BE49-F238E27FC236}">
                      <a16:creationId xmlns:a16="http://schemas.microsoft.com/office/drawing/2014/main" id="{1A085EF3-1386-443A-885E-77AFFCD3866A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" y="0"/>
                  <a:ext cx="2746737" cy="836740"/>
                </a:xfrm>
                <a:prstGeom prst="rect">
                  <a:avLst/>
                </a:prstGeom>
              </p:spPr>
            </p:pic>
            <p:pic>
              <p:nvPicPr>
                <p:cNvPr id="28" name="Picture 27" descr="A close up of a map&#10;&#10;Description automatically generated">
                  <a:extLst>
                    <a:ext uri="{FF2B5EF4-FFF2-40B4-BE49-F238E27FC236}">
                      <a16:creationId xmlns:a16="http://schemas.microsoft.com/office/drawing/2014/main" id="{15B02E9A-48D5-4BFB-8722-54F18F899814}"/>
                    </a:ext>
                  </a:extLst>
                </p:cNvPr>
                <p:cNvPicPr preferRelativeResize="0">
                  <a:picLocks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80478" y="0"/>
                  <a:ext cx="2746737" cy="836740"/>
                </a:xfrm>
                <a:prstGeom prst="rect">
                  <a:avLst/>
                </a:prstGeom>
              </p:spPr>
            </p:pic>
          </p:grpSp>
          <p:pic>
            <p:nvPicPr>
              <p:cNvPr id="26" name="Picture 25" descr="A close up of a map&#10;&#10;Description automatically generated">
                <a:extLst>
                  <a:ext uri="{FF2B5EF4-FFF2-40B4-BE49-F238E27FC236}">
                    <a16:creationId xmlns:a16="http://schemas.microsoft.com/office/drawing/2014/main" id="{5E404A23-F7DC-4183-A451-D1DB24A60703}"/>
                  </a:ext>
                </a:extLst>
              </p:cNvPr>
              <p:cNvPicPr>
                <a:picLocks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2227152"/>
                <a:ext cx="2832735" cy="2228215"/>
              </a:xfrm>
              <a:prstGeom prst="rect">
                <a:avLst/>
              </a:prstGeom>
            </p:spPr>
          </p:pic>
        </p:grpSp>
        <p:pic>
          <p:nvPicPr>
            <p:cNvPr id="24" name="Picture 23" descr="A close up of a map&#10;&#10;Description automatically generated">
              <a:extLst>
                <a:ext uri="{FF2B5EF4-FFF2-40B4-BE49-F238E27FC236}">
                  <a16:creationId xmlns:a16="http://schemas.microsoft.com/office/drawing/2014/main" id="{ACBBB995-280F-4064-9CDE-E27C92ECDB76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767" y="2227152"/>
              <a:ext cx="2832735" cy="2228215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DE4080EA-2010-444B-B217-40CCB11CFAAB}"/>
              </a:ext>
            </a:extLst>
          </p:cNvPr>
          <p:cNvSpPr txBox="1"/>
          <p:nvPr/>
        </p:nvSpPr>
        <p:spPr>
          <a:xfrm>
            <a:off x="5279922" y="501134"/>
            <a:ext cx="126188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Downtown</a:t>
            </a:r>
            <a:endParaRPr lang="en-CA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8F4958-1033-4E33-805D-FE7100CCFB5F}"/>
              </a:ext>
            </a:extLst>
          </p:cNvPr>
          <p:cNvSpPr txBox="1"/>
          <p:nvPr/>
        </p:nvSpPr>
        <p:spPr>
          <a:xfrm>
            <a:off x="5279922" y="3129481"/>
            <a:ext cx="1133644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Don Mills</a:t>
            </a:r>
            <a:endParaRPr lang="en-CA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99BDCBF-39FF-4199-B1D3-FC2CB1691A03}"/>
              </a:ext>
            </a:extLst>
          </p:cNvPr>
          <p:cNvSpPr txBox="1"/>
          <p:nvPr/>
        </p:nvSpPr>
        <p:spPr>
          <a:xfrm>
            <a:off x="9394722" y="3158565"/>
            <a:ext cx="1347485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North-West</a:t>
            </a:r>
            <a:endParaRPr lang="en-CA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9401532-6342-48A9-8A8A-B625F5B5D703}"/>
              </a:ext>
            </a:extLst>
          </p:cNvPr>
          <p:cNvSpPr txBox="1"/>
          <p:nvPr/>
        </p:nvSpPr>
        <p:spPr>
          <a:xfrm>
            <a:off x="8801308" y="347246"/>
            <a:ext cx="2534311" cy="5232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Neighbourhood</a:t>
            </a:r>
            <a:r>
              <a:rPr lang="en-US" sz="1400" dirty="0"/>
              <a:t> Improvement Areas</a:t>
            </a:r>
            <a:endParaRPr lang="en-CA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CC3D63-BED4-4F8D-9792-3AEC7003B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425" y="125065"/>
            <a:ext cx="10972800" cy="812799"/>
          </a:xfrm>
        </p:spPr>
        <p:txBody>
          <a:bodyPr/>
          <a:lstStyle/>
          <a:p>
            <a:r>
              <a:rPr lang="en-US" dirty="0"/>
              <a:t>APA General Results</a:t>
            </a:r>
            <a:endParaRPr lang="en-CA" dirty="0"/>
          </a:p>
        </p:txBody>
      </p:sp>
      <p:sp>
        <p:nvSpPr>
          <p:cNvPr id="35" name="Content Placeholder 2">
            <a:extLst>
              <a:ext uri="{FF2B5EF4-FFF2-40B4-BE49-F238E27FC236}">
                <a16:creationId xmlns:a16="http://schemas.microsoft.com/office/drawing/2014/main" id="{4B22C2E3-039A-47D7-8F0D-C0CA698D2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479" y="972611"/>
            <a:ext cx="3352199" cy="437190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Integration, provides very little benefit (7% of OD pairs)</a:t>
            </a:r>
          </a:p>
          <a:p>
            <a:endParaRPr lang="en-US" dirty="0"/>
          </a:p>
          <a:p>
            <a:r>
              <a:rPr lang="en-US" dirty="0"/>
              <a:t>Public Transit and </a:t>
            </a:r>
            <a:r>
              <a:rPr lang="en-US" dirty="0" err="1"/>
              <a:t>Ridehailing</a:t>
            </a:r>
            <a:r>
              <a:rPr lang="en-US" dirty="0"/>
              <a:t> have very similar APA curves</a:t>
            </a:r>
          </a:p>
          <a:p>
            <a:endParaRPr lang="en-US" dirty="0"/>
          </a:p>
          <a:p>
            <a:r>
              <a:rPr lang="en-US" dirty="0"/>
              <a:t>Access in NIAs is lower than other areas for all modes</a:t>
            </a:r>
          </a:p>
        </p:txBody>
      </p:sp>
    </p:spTree>
    <p:extLst>
      <p:ext uri="{BB962C8B-B14F-4D97-AF65-F5344CB8AC3E}">
        <p14:creationId xmlns:p14="http://schemas.microsoft.com/office/powerpoint/2010/main" val="340381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9482-0EFC-F349-8DCE-379F1AB4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Ridesharing Added Benefit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0C0B-13A5-EE45-BEB6-419067F0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8056015" cy="4684492"/>
          </a:xfrm>
        </p:spPr>
        <p:txBody>
          <a:bodyPr numCol="1"/>
          <a:lstStyle/>
          <a:p>
            <a:r>
              <a:rPr lang="en-US" dirty="0"/>
              <a:t>PD 1:</a:t>
            </a:r>
          </a:p>
          <a:p>
            <a:pPr lvl="1"/>
            <a:r>
              <a:rPr lang="en-US" dirty="0"/>
              <a:t>Low benefit locally and regionally</a:t>
            </a:r>
          </a:p>
          <a:p>
            <a:r>
              <a:rPr lang="en-US" dirty="0"/>
              <a:t>Central Areas (PDs 2-6)</a:t>
            </a:r>
          </a:p>
          <a:p>
            <a:pPr lvl="1"/>
            <a:r>
              <a:rPr lang="en-US" dirty="0"/>
              <a:t>Lower local benefit than Outer suburbs</a:t>
            </a:r>
          </a:p>
          <a:p>
            <a:r>
              <a:rPr lang="en-US" dirty="0"/>
              <a:t>Peripheral Areas (PDs 7-16)</a:t>
            </a:r>
          </a:p>
          <a:p>
            <a:pPr lvl="1"/>
            <a:r>
              <a:rPr lang="en-US" dirty="0"/>
              <a:t>PD 9 sees the highest benefit both locally and regionally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ECEF-5B18-5548-8EB1-1F214822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2461-EA77-2B49-92FE-2409C3AF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11</a:t>
            </a:fld>
            <a:endParaRPr lang="en-CA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358B13-37E8-CD4D-90B2-D8E14BE2F1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615" y="347884"/>
            <a:ext cx="2916785" cy="5238308"/>
          </a:xfrm>
          <a:prstGeom prst="rect">
            <a:avLst/>
          </a:prstGeom>
          <a:ln w="19050">
            <a:solidFill>
              <a:srgbClr val="305498"/>
            </a:solidFill>
          </a:ln>
        </p:spPr>
      </p:pic>
    </p:spTree>
    <p:extLst>
      <p:ext uri="{BB962C8B-B14F-4D97-AF65-F5344CB8AC3E}">
        <p14:creationId xmlns:p14="http://schemas.microsoft.com/office/powerpoint/2010/main" val="1161584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9482-0EFC-F349-8DCE-379F1AB4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Ridesharing Added Benefit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0C0B-13A5-EE45-BEB6-419067F0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6885709" cy="4684492"/>
          </a:xfrm>
        </p:spPr>
        <p:txBody>
          <a:bodyPr/>
          <a:lstStyle/>
          <a:p>
            <a:r>
              <a:rPr lang="en-US" dirty="0"/>
              <a:t>Subway lines strongly influence benefit values</a:t>
            </a:r>
          </a:p>
          <a:p>
            <a:r>
              <a:rPr lang="en-US" dirty="0"/>
              <a:t>High ridesharing benefit in the west</a:t>
            </a:r>
          </a:p>
          <a:p>
            <a:pPr lvl="1"/>
            <a:r>
              <a:rPr lang="en-US" dirty="0"/>
              <a:t>Near airport employment area</a:t>
            </a:r>
          </a:p>
          <a:p>
            <a:pPr lvl="1"/>
            <a:r>
              <a:rPr lang="en-US" dirty="0"/>
              <a:t>Low transit LOS</a:t>
            </a:r>
          </a:p>
          <a:p>
            <a:pPr lvl="1"/>
            <a:r>
              <a:rPr lang="en-US" dirty="0"/>
              <a:t>Multiple fares for jobs outside the city boundaries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ECEF-5B18-5548-8EB1-1F214822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2461-EA77-2B49-92FE-2409C3AF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12</a:t>
            </a:fld>
            <a:endParaRPr lang="en-CA" dirty="0"/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id="{DE271D79-7B62-B84E-A9CF-EB34058610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6" r="16980"/>
          <a:stretch/>
        </p:blipFill>
        <p:spPr>
          <a:xfrm>
            <a:off x="7536874" y="1216388"/>
            <a:ext cx="4258680" cy="2689200"/>
          </a:xfrm>
          <a:prstGeom prst="rect">
            <a:avLst/>
          </a:prstGeom>
        </p:spPr>
      </p:pic>
      <p:pic>
        <p:nvPicPr>
          <p:cNvPr id="9" name="Picture 8" descr="A close up of a map&#10;&#10;Description automatically generated">
            <a:extLst>
              <a:ext uri="{FF2B5EF4-FFF2-40B4-BE49-F238E27FC236}">
                <a16:creationId xmlns:a16="http://schemas.microsoft.com/office/drawing/2014/main" id="{F8F6C9AE-7C92-224B-852C-57B2A57259B1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7599" b="9989"/>
          <a:stretch/>
        </p:blipFill>
        <p:spPr>
          <a:xfrm>
            <a:off x="7841673" y="3686913"/>
            <a:ext cx="3906982" cy="2228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04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499482-0EFC-F349-8DCE-379F1AB49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Integration Added Benefit Maps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940C0B-13A5-EE45-BEB6-419067F05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6885709" cy="4684492"/>
          </a:xfrm>
        </p:spPr>
        <p:txBody>
          <a:bodyPr/>
          <a:lstStyle/>
          <a:p>
            <a:r>
              <a:rPr lang="en-US" dirty="0"/>
              <a:t>Low benefit almost everywhere</a:t>
            </a:r>
          </a:p>
          <a:p>
            <a:r>
              <a:rPr lang="en-US" dirty="0"/>
              <a:t>Highest benefit experienced 1-5km from subways</a:t>
            </a:r>
          </a:p>
          <a:p>
            <a:r>
              <a:rPr lang="en-US" dirty="0"/>
              <a:t>Low benefits in NIAs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1ECEF-5B18-5548-8EB1-1F2148221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C2461-EA77-2B49-92FE-2409C3AFA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13</a:t>
            </a:fld>
            <a:endParaRPr lang="en-CA" dirty="0"/>
          </a:p>
        </p:txBody>
      </p:sp>
      <p:pic>
        <p:nvPicPr>
          <p:cNvPr id="7" name="Picture 6" descr="A picture containing sport, game&#10;&#10;Description automatically generated">
            <a:extLst>
              <a:ext uri="{FF2B5EF4-FFF2-40B4-BE49-F238E27FC236}">
                <a16:creationId xmlns:a16="http://schemas.microsoft.com/office/drawing/2014/main" id="{99EBF1FD-5EAE-EF4E-A8E5-BA85DB340B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r="17599" b="9989"/>
          <a:stretch/>
        </p:blipFill>
        <p:spPr>
          <a:xfrm>
            <a:off x="7647709" y="1041400"/>
            <a:ext cx="4251600" cy="268920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6048B8C6-1EB3-6549-BE28-E5F925B3C6A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3" r="17483" b="8508"/>
          <a:stretch/>
        </p:blipFill>
        <p:spPr>
          <a:xfrm>
            <a:off x="7978472" y="3697184"/>
            <a:ext cx="3906982" cy="2265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122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E176-46B5-4EC7-A165-E6D8DD438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29328-AB77-451E-9EE8-11DBDD3A5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Ride-hailing improved job accessibility in peripheral TAZs, especially those near cross-border employment districts</a:t>
            </a:r>
          </a:p>
          <a:p>
            <a:pPr lvl="1"/>
            <a:r>
              <a:rPr lang="en-US" dirty="0"/>
              <a:t>Ride-hailing can be explored as a stop-gap in the absence of service and fare integration</a:t>
            </a:r>
          </a:p>
          <a:p>
            <a:pPr lvl="1"/>
            <a:endParaRPr lang="en-US" dirty="0"/>
          </a:p>
          <a:p>
            <a:r>
              <a:rPr lang="en-US" dirty="0"/>
              <a:t>Ride-hailing was most beneficial for local trips</a:t>
            </a:r>
          </a:p>
          <a:p>
            <a:pPr lvl="1"/>
            <a:r>
              <a:rPr lang="en-US" dirty="0"/>
              <a:t>We should be exploring active travel solutions as a viable and more sustainable alternative to ride-hailing for local trips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B77F8F-F5A3-4654-A20B-4B796718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195767-CAB9-4751-BAFC-C1BABFDA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9470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3546B-BAB7-4CB7-8865-6B73AC747C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47FE1-2295-4B58-8528-9C87D16AC3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Ride-hailing integration will require significant subsidies, especially for low-income riders</a:t>
            </a:r>
          </a:p>
          <a:p>
            <a:pPr lvl="1"/>
            <a:r>
              <a:rPr lang="en-US" dirty="0"/>
              <a:t>We need to explore the subsidy size and how this compares to feeder bus services</a:t>
            </a:r>
          </a:p>
          <a:p>
            <a:endParaRPr lang="en-US" dirty="0"/>
          </a:p>
          <a:p>
            <a:r>
              <a:rPr lang="en-US" dirty="0"/>
              <a:t>On average, ride-sharing provides a 57% increase in accessibility within NIAs, while only a 27% increase in other communities</a:t>
            </a:r>
          </a:p>
          <a:p>
            <a:endParaRPr lang="en-US" dirty="0"/>
          </a:p>
          <a:p>
            <a:r>
              <a:rPr lang="en-US" dirty="0"/>
              <a:t>Affordability remains a major barrier for low-income communities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C32679-2D14-4D67-8A2F-D36CF43AA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766011-0721-4815-BDAB-C3BFC618C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79928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FE72A-2C2B-40DF-B874-CC7427AAE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41E18E-12CC-4D27-8990-B16A9AD72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This research was supported by an </a:t>
            </a:r>
            <a:r>
              <a:rPr lang="en-US" dirty="0" err="1"/>
              <a:t>XSeed</a:t>
            </a:r>
            <a:r>
              <a:rPr lang="en-US" dirty="0"/>
              <a:t> grant from the Faculty of Engineering and Applied Sciences and UTSC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713A2D-E30F-4B0F-B6EC-3B2205113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E71ABB-B10F-45A9-A49D-E2587EE72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49625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067" y="2934468"/>
            <a:ext cx="10972800" cy="812799"/>
          </a:xfrm>
        </p:spPr>
        <p:txBody>
          <a:bodyPr>
            <a:normAutofit/>
          </a:bodyPr>
          <a:lstStyle/>
          <a:p>
            <a:pPr algn="ctr"/>
            <a:r>
              <a:rPr lang="en-CA" sz="4400" b="1" dirty="0"/>
              <a:t>Questions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17</a:t>
            </a:fld>
            <a:endParaRPr lang="en-CA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06067" y="464847"/>
            <a:ext cx="10972800" cy="8127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chemeClr val="bg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endParaRPr lang="en-CA" sz="3600" b="1" dirty="0"/>
          </a:p>
        </p:txBody>
      </p:sp>
    </p:spTree>
    <p:extLst>
      <p:ext uri="{BB962C8B-B14F-4D97-AF65-F5344CB8AC3E}">
        <p14:creationId xmlns:p14="http://schemas.microsoft.com/office/powerpoint/2010/main" val="157717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0472A-2303-4852-B17C-3E7E820A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Ride-Hailing do it all?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4A25DB-B377-456F-8C69-06BD99713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6892413" cy="4684492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Ride-hailing has received popular attention as a possible first/last mile solution integrated with transit</a:t>
            </a:r>
          </a:p>
          <a:p>
            <a:endParaRPr lang="en-US" dirty="0"/>
          </a:p>
          <a:p>
            <a:r>
              <a:rPr lang="en-US" dirty="0"/>
              <a:t>Local governments in Ontario are being asked to consider ride-hailing and other micro-transit options in lieu of transit, tied to COVID relief funding</a:t>
            </a:r>
          </a:p>
          <a:p>
            <a:endParaRPr lang="en-US" dirty="0"/>
          </a:p>
          <a:p>
            <a:r>
              <a:rPr lang="en-US" dirty="0"/>
              <a:t>Research is needed to understand whether and for whom ride-hailing serves as a feasible alternative or first/last mile solution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A0A285-A3A4-4DEF-A18E-854FA3EF2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FE80B8-975F-4256-80B1-DEC09059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2</a:t>
            </a:fld>
            <a:endParaRPr lang="en-CA" dirty="0"/>
          </a:p>
        </p:txBody>
      </p:sp>
      <p:pic>
        <p:nvPicPr>
          <p:cNvPr id="1026" name="Picture 2" descr="https://static.wikia.nocookie.net/superheroes/images/4/4e/Uberman.jpg/revision/latest/scale-to-width-down/390?cb=20140711210903">
            <a:extLst>
              <a:ext uri="{FF2B5EF4-FFF2-40B4-BE49-F238E27FC236}">
                <a16:creationId xmlns:a16="http://schemas.microsoft.com/office/drawing/2014/main" id="{A1317914-956B-4668-9B2A-2645DFD4E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54422"/>
            <a:ext cx="3714750" cy="536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B06F20-876F-4D49-A309-63DE965608A7}"/>
              </a:ext>
            </a:extLst>
          </p:cNvPr>
          <p:cNvSpPr/>
          <p:nvPr/>
        </p:nvSpPr>
        <p:spPr>
          <a:xfrm>
            <a:off x="7757651" y="5679301"/>
            <a:ext cx="4158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1200" dirty="0"/>
              <a:t>(Source: https://superheroes.fandom.com/wiki/Uberman)</a:t>
            </a:r>
          </a:p>
        </p:txBody>
      </p:sp>
    </p:spTree>
    <p:extLst>
      <p:ext uri="{BB962C8B-B14F-4D97-AF65-F5344CB8AC3E}">
        <p14:creationId xmlns:p14="http://schemas.microsoft.com/office/powerpoint/2010/main" val="27594058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pcaudiolabs.com/wp-content/uploads/2014/10/time-equals-money.jpg?v=7516fd43adaa">
            <a:extLst>
              <a:ext uri="{FF2B5EF4-FFF2-40B4-BE49-F238E27FC236}">
                <a16:creationId xmlns:a16="http://schemas.microsoft.com/office/drawing/2014/main" id="{95F40E4A-3A9E-4192-956A-4B88A8DDA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473" y="3614054"/>
            <a:ext cx="4534361" cy="212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BB63DC4-B015-423F-972E-52888E07F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and Equity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C46B29-32DC-4876-ADC5-11176900F1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compute the potential user benefits of ride-hailing and ride-hailing integration, compared to the benefits of transit?</a:t>
            </a:r>
          </a:p>
          <a:p>
            <a:endParaRPr lang="en-US" dirty="0"/>
          </a:p>
          <a:p>
            <a:r>
              <a:rPr lang="en-US" dirty="0"/>
              <a:t>Accessibility is the most common way to measure the benefits of transit systems in equity analyses</a:t>
            </a:r>
            <a:endParaRPr lang="en-CA" dirty="0"/>
          </a:p>
          <a:p>
            <a:endParaRPr lang="en-US" dirty="0"/>
          </a:p>
          <a:p>
            <a:r>
              <a:rPr lang="en-US" dirty="0"/>
              <a:t>Any solution must consider both travel</a:t>
            </a:r>
          </a:p>
          <a:p>
            <a:pPr marL="0" indent="0">
              <a:buNone/>
            </a:pPr>
            <a:r>
              <a:rPr lang="en-US" dirty="0"/>
              <a:t> times and costs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AA0909-FB27-4162-A1E7-6DEF7DBB6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6BE7A-54D9-40AB-A62B-DD704FCF4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503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FDA48-8072-4F5B-B3BC-F0D7997C3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65487-ECC3-479A-91B2-E1F59DC7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dirty="0"/>
              <a:t>How does ride-hailing affect accessibility?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Does ride-hailing provide a viable first-mile solution that improves job accessibility?</a:t>
            </a:r>
          </a:p>
          <a:p>
            <a:pPr marL="571500" indent="-514350">
              <a:buFont typeface="+mj-lt"/>
              <a:buAutoNum type="arabicPeriod"/>
            </a:pPr>
            <a:endParaRPr lang="en-US" dirty="0"/>
          </a:p>
          <a:p>
            <a:pPr marL="571500" indent="-514350">
              <a:buFont typeface="+mj-lt"/>
              <a:buAutoNum type="arabicPeriod"/>
            </a:pPr>
            <a:r>
              <a:rPr lang="en-US" dirty="0"/>
              <a:t>How are the potential benefits of the above distributed among different population groups? </a:t>
            </a:r>
          </a:p>
          <a:p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7C3250-AA92-4D46-8190-CB749D9C2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99BF6-7EAB-4FFE-9D07-91D0F4A48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06991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C32EC-F1BC-402B-B6DF-380A3725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Accessibility Profile Analysis (APA)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2D237-9CE2-41BA-9987-3CEE0CB92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D3200-B943-43EB-8A3A-F8F1D9C23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5</a:t>
            </a:fld>
            <a:endParaRPr lang="en-CA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561A292-42BC-44D4-890C-D397BB0BF6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75" y="1270230"/>
            <a:ext cx="9950460" cy="4317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C526F3C-B613-4DA3-A275-E91FD0D51072}"/>
              </a:ext>
            </a:extLst>
          </p:cNvPr>
          <p:cNvSpPr txBox="1"/>
          <p:nvPr/>
        </p:nvSpPr>
        <p:spPr>
          <a:xfrm>
            <a:off x="9026013" y="5588048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Source: Lee (2019)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592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E631C-DD7B-48F5-A2E8-A4A413CE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Generalized Costs</a:t>
            </a:r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37A1C6-4841-4F5B-AC47-2EA751610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C2261E-8C1C-4468-A730-3D48BA82B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6</a:t>
            </a:fld>
            <a:endParaRPr lang="en-CA" dirty="0"/>
          </a:p>
        </p:txBody>
      </p:sp>
      <p:sp>
        <p:nvSpPr>
          <p:cNvPr id="54" name="Content Placeholder 2">
            <a:extLst>
              <a:ext uri="{FF2B5EF4-FFF2-40B4-BE49-F238E27FC236}">
                <a16:creationId xmlns:a16="http://schemas.microsoft.com/office/drawing/2014/main" id="{6312466D-5B80-43DF-B917-FDE8C8F28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71808"/>
            <a:ext cx="10972800" cy="4684492"/>
          </a:xfrm>
        </p:spPr>
        <p:txBody>
          <a:bodyPr numCol="3"/>
          <a:lstStyle/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Auto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Transit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solidFill>
                  <a:schemeClr val="tx2"/>
                </a:solidFill>
              </a:rPr>
              <a:t>Ride-hailing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55" name="Rounded Rectangle 5">
            <a:extLst>
              <a:ext uri="{FF2B5EF4-FFF2-40B4-BE49-F238E27FC236}">
                <a16:creationId xmlns:a16="http://schemas.microsoft.com/office/drawing/2014/main" id="{2F96584F-B9F9-4CEC-9837-F7C4BC4DD0C8}"/>
              </a:ext>
            </a:extLst>
          </p:cNvPr>
          <p:cNvSpPr/>
          <p:nvPr/>
        </p:nvSpPr>
        <p:spPr>
          <a:xfrm>
            <a:off x="8708498" y="1888176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9D7690B7-ADA6-4038-9DE4-AC48F3CB9011}"/>
              </a:ext>
            </a:extLst>
          </p:cNvPr>
          <p:cNvSpPr txBox="1"/>
          <p:nvPr/>
        </p:nvSpPr>
        <p:spPr>
          <a:xfrm>
            <a:off x="8708498" y="2101334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IVTT</a:t>
            </a:r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192E7EF7-5E9B-4583-9371-0C0F1609E061}"/>
              </a:ext>
            </a:extLst>
          </p:cNvPr>
          <p:cNvSpPr/>
          <p:nvPr/>
        </p:nvSpPr>
        <p:spPr>
          <a:xfrm>
            <a:off x="8708498" y="2794079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B99D53E-F307-47CF-A0B3-1EE564C88BE3}"/>
              </a:ext>
            </a:extLst>
          </p:cNvPr>
          <p:cNvSpPr txBox="1"/>
          <p:nvPr/>
        </p:nvSpPr>
        <p:spPr>
          <a:xfrm>
            <a:off x="8708498" y="3007237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Wait time</a:t>
            </a:r>
          </a:p>
        </p:txBody>
      </p:sp>
      <p:sp>
        <p:nvSpPr>
          <p:cNvPr id="59" name="Rounded Rectangle 9">
            <a:extLst>
              <a:ext uri="{FF2B5EF4-FFF2-40B4-BE49-F238E27FC236}">
                <a16:creationId xmlns:a16="http://schemas.microsoft.com/office/drawing/2014/main" id="{47D67684-DC4A-430D-B1B0-8B084B6D7FA3}"/>
              </a:ext>
            </a:extLst>
          </p:cNvPr>
          <p:cNvSpPr/>
          <p:nvPr/>
        </p:nvSpPr>
        <p:spPr>
          <a:xfrm>
            <a:off x="5092535" y="1889655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46CE29C7-1D2E-4147-8188-0F0F26F71D4F}"/>
              </a:ext>
            </a:extLst>
          </p:cNvPr>
          <p:cNvSpPr txBox="1"/>
          <p:nvPr/>
        </p:nvSpPr>
        <p:spPr>
          <a:xfrm>
            <a:off x="5092535" y="2102813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IVTT</a:t>
            </a:r>
          </a:p>
        </p:txBody>
      </p:sp>
      <p:sp>
        <p:nvSpPr>
          <p:cNvPr id="61" name="Rounded Rectangle 11">
            <a:extLst>
              <a:ext uri="{FF2B5EF4-FFF2-40B4-BE49-F238E27FC236}">
                <a16:creationId xmlns:a16="http://schemas.microsoft.com/office/drawing/2014/main" id="{5E0CF800-9522-46B9-927C-01FA6FBBEA2C}"/>
              </a:ext>
            </a:extLst>
          </p:cNvPr>
          <p:cNvSpPr/>
          <p:nvPr/>
        </p:nvSpPr>
        <p:spPr>
          <a:xfrm>
            <a:off x="1476573" y="1888176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18AA75E-084F-4FD3-9CE1-4237D77A9D95}"/>
              </a:ext>
            </a:extLst>
          </p:cNvPr>
          <p:cNvSpPr txBox="1"/>
          <p:nvPr/>
        </p:nvSpPr>
        <p:spPr>
          <a:xfrm>
            <a:off x="1476573" y="2101334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IVTT</a:t>
            </a:r>
          </a:p>
        </p:txBody>
      </p:sp>
      <p:sp>
        <p:nvSpPr>
          <p:cNvPr id="63" name="Rounded Rectangle 13">
            <a:extLst>
              <a:ext uri="{FF2B5EF4-FFF2-40B4-BE49-F238E27FC236}">
                <a16:creationId xmlns:a16="http://schemas.microsoft.com/office/drawing/2014/main" id="{D9EAE944-F82D-4852-9825-7E57F598FF5F}"/>
              </a:ext>
            </a:extLst>
          </p:cNvPr>
          <p:cNvSpPr/>
          <p:nvPr/>
        </p:nvSpPr>
        <p:spPr>
          <a:xfrm>
            <a:off x="8708498" y="4599705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495CD5F-D33A-486E-8FFB-B4F89EF9C7F0}"/>
              </a:ext>
            </a:extLst>
          </p:cNvPr>
          <p:cNvSpPr txBox="1"/>
          <p:nvPr/>
        </p:nvSpPr>
        <p:spPr>
          <a:xfrm>
            <a:off x="8708498" y="4812863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Fare (</a:t>
            </a:r>
            <a:r>
              <a:rPr lang="en-US" i="1" dirty="0">
                <a:solidFill>
                  <a:schemeClr val="tx2"/>
                </a:solidFill>
              </a:rPr>
              <a:t>UberX</a:t>
            </a:r>
            <a:r>
              <a:rPr lang="en-US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65" name="Rounded Rectangle 18">
            <a:extLst>
              <a:ext uri="{FF2B5EF4-FFF2-40B4-BE49-F238E27FC236}">
                <a16:creationId xmlns:a16="http://schemas.microsoft.com/office/drawing/2014/main" id="{BE5E0D15-0892-45DC-A861-A8CA11A47B9D}"/>
              </a:ext>
            </a:extLst>
          </p:cNvPr>
          <p:cNvSpPr/>
          <p:nvPr/>
        </p:nvSpPr>
        <p:spPr>
          <a:xfrm>
            <a:off x="8708498" y="3696892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9053F6D-6F40-41EE-902E-2606761BC4AD}"/>
              </a:ext>
            </a:extLst>
          </p:cNvPr>
          <p:cNvSpPr txBox="1"/>
          <p:nvPr/>
        </p:nvSpPr>
        <p:spPr>
          <a:xfrm>
            <a:off x="8708498" y="3910050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Toll cost</a:t>
            </a:r>
          </a:p>
        </p:txBody>
      </p:sp>
      <p:sp>
        <p:nvSpPr>
          <p:cNvPr id="67" name="Rounded Rectangle 20">
            <a:extLst>
              <a:ext uri="{FF2B5EF4-FFF2-40B4-BE49-F238E27FC236}">
                <a16:creationId xmlns:a16="http://schemas.microsoft.com/office/drawing/2014/main" id="{6A8FEF96-2EA8-4654-952A-50860CF60151}"/>
              </a:ext>
            </a:extLst>
          </p:cNvPr>
          <p:cNvSpPr/>
          <p:nvPr/>
        </p:nvSpPr>
        <p:spPr>
          <a:xfrm>
            <a:off x="5092535" y="2794079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A24BC1B-751A-442C-AFA8-B3E9F90D6003}"/>
              </a:ext>
            </a:extLst>
          </p:cNvPr>
          <p:cNvSpPr txBox="1"/>
          <p:nvPr/>
        </p:nvSpPr>
        <p:spPr>
          <a:xfrm>
            <a:off x="5092535" y="3007237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Wait time</a:t>
            </a:r>
          </a:p>
        </p:txBody>
      </p:sp>
      <p:sp>
        <p:nvSpPr>
          <p:cNvPr id="69" name="Rounded Rectangle 22">
            <a:extLst>
              <a:ext uri="{FF2B5EF4-FFF2-40B4-BE49-F238E27FC236}">
                <a16:creationId xmlns:a16="http://schemas.microsoft.com/office/drawing/2014/main" id="{037ED2A3-2200-4669-B705-613377559F90}"/>
              </a:ext>
            </a:extLst>
          </p:cNvPr>
          <p:cNvSpPr/>
          <p:nvPr/>
        </p:nvSpPr>
        <p:spPr>
          <a:xfrm>
            <a:off x="5092535" y="3697178"/>
            <a:ext cx="2006929" cy="795648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6F00A52-87C1-4EB5-B759-88E9E9A4E7F7}"/>
              </a:ext>
            </a:extLst>
          </p:cNvPr>
          <p:cNvSpPr txBox="1"/>
          <p:nvPr/>
        </p:nvSpPr>
        <p:spPr>
          <a:xfrm>
            <a:off x="5092535" y="3910336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Walk time</a:t>
            </a:r>
          </a:p>
        </p:txBody>
      </p:sp>
      <p:sp>
        <p:nvSpPr>
          <p:cNvPr id="71" name="Rounded Rectangle 24">
            <a:extLst>
              <a:ext uri="{FF2B5EF4-FFF2-40B4-BE49-F238E27FC236}">
                <a16:creationId xmlns:a16="http://schemas.microsoft.com/office/drawing/2014/main" id="{FB241E22-63AB-4273-A39E-ADEDF98B6BFA}"/>
              </a:ext>
            </a:extLst>
          </p:cNvPr>
          <p:cNvSpPr/>
          <p:nvPr/>
        </p:nvSpPr>
        <p:spPr>
          <a:xfrm>
            <a:off x="5092535" y="4600277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4B1ED72E-ECEF-4D36-9CCD-F0222EAECF1F}"/>
              </a:ext>
            </a:extLst>
          </p:cNvPr>
          <p:cNvSpPr txBox="1"/>
          <p:nvPr/>
        </p:nvSpPr>
        <p:spPr>
          <a:xfrm>
            <a:off x="5092535" y="4813435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Fare</a:t>
            </a:r>
          </a:p>
        </p:txBody>
      </p:sp>
      <p:sp>
        <p:nvSpPr>
          <p:cNvPr id="73" name="Rounded Rectangle 26">
            <a:extLst>
              <a:ext uri="{FF2B5EF4-FFF2-40B4-BE49-F238E27FC236}">
                <a16:creationId xmlns:a16="http://schemas.microsoft.com/office/drawing/2014/main" id="{7A7D738B-81B4-4912-ABD2-6D02EA31C85B}"/>
              </a:ext>
            </a:extLst>
          </p:cNvPr>
          <p:cNvSpPr/>
          <p:nvPr/>
        </p:nvSpPr>
        <p:spPr>
          <a:xfrm>
            <a:off x="1476572" y="2794079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778571E-7828-40F9-9E1F-212375CDA3A4}"/>
              </a:ext>
            </a:extLst>
          </p:cNvPr>
          <p:cNvSpPr txBox="1"/>
          <p:nvPr/>
        </p:nvSpPr>
        <p:spPr>
          <a:xfrm>
            <a:off x="1476572" y="3007237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Operating cost</a:t>
            </a:r>
          </a:p>
        </p:txBody>
      </p:sp>
      <p:sp>
        <p:nvSpPr>
          <p:cNvPr id="75" name="Rounded Rectangle 28">
            <a:extLst>
              <a:ext uri="{FF2B5EF4-FFF2-40B4-BE49-F238E27FC236}">
                <a16:creationId xmlns:a16="http://schemas.microsoft.com/office/drawing/2014/main" id="{0BDB792A-40A7-43FE-8AB1-665495064BBD}"/>
              </a:ext>
            </a:extLst>
          </p:cNvPr>
          <p:cNvSpPr/>
          <p:nvPr/>
        </p:nvSpPr>
        <p:spPr>
          <a:xfrm>
            <a:off x="1476572" y="3697178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DEB20936-D0F5-459F-8218-12EBF130312B}"/>
              </a:ext>
            </a:extLst>
          </p:cNvPr>
          <p:cNvSpPr txBox="1"/>
          <p:nvPr/>
        </p:nvSpPr>
        <p:spPr>
          <a:xfrm>
            <a:off x="1476572" y="3910336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Toll cost</a:t>
            </a:r>
          </a:p>
        </p:txBody>
      </p:sp>
      <p:sp>
        <p:nvSpPr>
          <p:cNvPr id="77" name="Rounded Rectangle 30">
            <a:extLst>
              <a:ext uri="{FF2B5EF4-FFF2-40B4-BE49-F238E27FC236}">
                <a16:creationId xmlns:a16="http://schemas.microsoft.com/office/drawing/2014/main" id="{31C48704-1A72-48F2-95BF-CB0F14176B75}"/>
              </a:ext>
            </a:extLst>
          </p:cNvPr>
          <p:cNvSpPr/>
          <p:nvPr/>
        </p:nvSpPr>
        <p:spPr>
          <a:xfrm>
            <a:off x="1476572" y="4600277"/>
            <a:ext cx="2006929" cy="795648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B566E03C-E595-4126-8C15-D9D1E41640CE}"/>
              </a:ext>
            </a:extLst>
          </p:cNvPr>
          <p:cNvSpPr txBox="1"/>
          <p:nvPr/>
        </p:nvSpPr>
        <p:spPr>
          <a:xfrm>
            <a:off x="1476572" y="4813435"/>
            <a:ext cx="2006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Parking cost</a:t>
            </a:r>
          </a:p>
        </p:txBody>
      </p:sp>
    </p:spTree>
    <p:extLst>
      <p:ext uri="{BB962C8B-B14F-4D97-AF65-F5344CB8AC3E}">
        <p14:creationId xmlns:p14="http://schemas.microsoft.com/office/powerpoint/2010/main" val="3576758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FE65C-A4EA-46C5-A9ED-8434D3AD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285FC-9AE5-490A-99E1-DCD2668CF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" y="1271808"/>
            <a:ext cx="7406640" cy="4684492"/>
          </a:xfrm>
        </p:spPr>
        <p:txBody>
          <a:bodyPr/>
          <a:lstStyle/>
          <a:p>
            <a:r>
              <a:rPr lang="en-US" dirty="0"/>
              <a:t>Ridehailing: wait times from over 13 million records of PTC data from the City of Toronto, fares derived from Uber’s published fare schedules</a:t>
            </a:r>
          </a:p>
          <a:p>
            <a:r>
              <a:rPr lang="en-US" dirty="0"/>
              <a:t>Transit: IVTT, fare, walk, and wait times from GTA Model</a:t>
            </a:r>
          </a:p>
          <a:p>
            <a:r>
              <a:rPr lang="en-US" dirty="0"/>
              <a:t>Auto: IVTT, operating, toll, parking from GTA Model</a:t>
            </a:r>
          </a:p>
          <a:p>
            <a:r>
              <a:rPr lang="en-US" dirty="0"/>
              <a:t>Demographics: City of Toronto </a:t>
            </a:r>
            <a:endParaRPr lang="en-A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FCECB-D473-4970-B29A-C3F414AEC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A63D52-EE10-49CD-AC10-69E1F453C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7</a:t>
            </a:fld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D67ABD-4762-40A9-B6FD-CBEB2BD38D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8" r="2587"/>
          <a:stretch/>
        </p:blipFill>
        <p:spPr>
          <a:xfrm>
            <a:off x="8317084" y="875568"/>
            <a:ext cx="3387235" cy="4571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E9DF1F-241C-4E01-A1C5-930ED88063E3}"/>
              </a:ext>
            </a:extLst>
          </p:cNvPr>
          <p:cNvSpPr txBox="1"/>
          <p:nvPr/>
        </p:nvSpPr>
        <p:spPr>
          <a:xfrm>
            <a:off x="8317084" y="5326307"/>
            <a:ext cx="32653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PTC Data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523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3CD53-0E64-DE4C-8086-574AAFB04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Integrating Ride-Hailing with Rapid Transit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A85F35-ED7E-1949-BD68-BE5D8F705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7004A3-0C68-6A42-9A7F-5BFAC69A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BAA15-1D6B-C049-8718-4E3F8892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8</a:t>
            </a:fld>
            <a:endParaRPr lang="en-CA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4B84D2C-E234-F942-8B6E-68A0E7675BFC}"/>
              </a:ext>
            </a:extLst>
          </p:cNvPr>
          <p:cNvGrpSpPr/>
          <p:nvPr/>
        </p:nvGrpSpPr>
        <p:grpSpPr>
          <a:xfrm>
            <a:off x="3456282" y="1271808"/>
            <a:ext cx="5137645" cy="4539194"/>
            <a:chOff x="3527177" y="1159403"/>
            <a:chExt cx="5137645" cy="4539194"/>
          </a:xfrm>
        </p:grpSpPr>
        <p:pic>
          <p:nvPicPr>
            <p:cNvPr id="7" name="Picture 6" descr="A close up of text on a black background&#10;&#10;Description automatically generated">
              <a:extLst>
                <a:ext uri="{FF2B5EF4-FFF2-40B4-BE49-F238E27FC236}">
                  <a16:creationId xmlns:a16="http://schemas.microsoft.com/office/drawing/2014/main" id="{E77DF65D-2E5F-4340-9023-5D12400F1D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7177" y="1159403"/>
              <a:ext cx="5137645" cy="4539194"/>
            </a:xfrm>
            <a:prstGeom prst="rect">
              <a:avLst/>
            </a:prstGeom>
          </p:spPr>
        </p:pic>
        <p:cxnSp>
          <p:nvCxnSpPr>
            <p:cNvPr id="15" name="Elbow Connector 14">
              <a:extLst>
                <a:ext uri="{FF2B5EF4-FFF2-40B4-BE49-F238E27FC236}">
                  <a16:creationId xmlns:a16="http://schemas.microsoft.com/office/drawing/2014/main" id="{1ACE8725-E5B1-D04B-ABF7-5D6D9A49E054}"/>
                </a:ext>
              </a:extLst>
            </p:cNvPr>
            <p:cNvCxnSpPr>
              <a:cxnSpLocks/>
            </p:cNvCxnSpPr>
            <p:nvPr/>
          </p:nvCxnSpPr>
          <p:spPr>
            <a:xfrm rot="5400000" flipH="1" flipV="1">
              <a:off x="4539049" y="2207742"/>
              <a:ext cx="609599" cy="568411"/>
            </a:xfrm>
            <a:prstGeom prst="bentConnector3">
              <a:avLst/>
            </a:prstGeom>
            <a:ln w="28575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89C5F899-C59B-084A-A1AE-0B09E50F3F7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7165546" y="2202250"/>
              <a:ext cx="609596" cy="579398"/>
            </a:xfrm>
            <a:prstGeom prst="bentConnector3">
              <a:avLst/>
            </a:prstGeom>
            <a:ln w="28575">
              <a:solidFill>
                <a:srgbClr val="000000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2B0ECB3-4E26-214A-871C-0318A5D95134}"/>
                </a:ext>
              </a:extLst>
            </p:cNvPr>
            <p:cNvSpPr txBox="1"/>
            <p:nvPr/>
          </p:nvSpPr>
          <p:spPr>
            <a:xfrm>
              <a:off x="4032896" y="2796747"/>
              <a:ext cx="105349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Ridesharing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71B1AA5-C8E7-3440-A2B6-BC583A779C6B}"/>
                </a:ext>
              </a:extLst>
            </p:cNvPr>
            <p:cNvSpPr txBox="1"/>
            <p:nvPr/>
          </p:nvSpPr>
          <p:spPr>
            <a:xfrm>
              <a:off x="7221905" y="2755263"/>
              <a:ext cx="11079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Rapid transit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263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FF561-ED32-42AA-A244-93A47B09D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Calibrating the APA – Generalized Costs</a:t>
            </a:r>
            <a:endParaRPr lang="en-CA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131DA-929C-49B4-A6E6-8650BD855B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𝐴𝑢𝑡𝑜</m:t>
                        </m:r>
                      </m:sub>
                    </m:sSub>
                    <m:r>
                      <a:rPr lang="en-CA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𝐼𝑉𝑇𝑇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𝑉𝑂𝑇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𝑂𝑝𝑒𝑟𝑎𝑡𝑖𝑛𝑔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𝑇𝑜𝑙𝑙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𝐻𝑜𝑢𝑟𝑙𝑦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𝑃𝑎𝑟𝑘𝑖𝑛𝑔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∗8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h𝑜𝑢𝑟𝑠</m:t>
                    </m:r>
                  </m:oMath>
                </a14:m>
                <a:endParaRPr lang="en-CA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𝑇𝑟𝑎𝑛𝑠𝑖𝑡</m:t>
                        </m:r>
                      </m:sub>
                    </m:sSub>
                    <m:r>
                      <a:rPr lang="en-CA" sz="200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𝐼𝑉𝑇𝑇</m:t>
                        </m:r>
                        <m:r>
                          <a:rPr lang="en-CA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𝑊𝑎𝑖𝑡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𝑊𝑒𝑖𝑔h𝑡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𝑊𝑎𝑖𝑡</m:t>
                            </m:r>
                          </m:sub>
                        </m:sSub>
                        <m:r>
                          <a:rPr lang="en-CA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𝑊𝑎𝑙𝑘</m:t>
                        </m:r>
                        <m:r>
                          <a:rPr lang="en-CA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𝑇𝑖𝑚𝑒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∗</m:t>
                        </m:r>
                        <m:sSub>
                          <m:sSubPr>
                            <m:ctrlPr>
                              <a:rPr lang="en-CA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𝑊𝑒𝑖𝑔h𝑡</m:t>
                            </m:r>
                          </m:e>
                          <m:sub>
                            <m:r>
                              <a:rPr lang="en-CA" sz="2000" i="1">
                                <a:latin typeface="Cambria Math" panose="02040503050406030204" pitchFamily="18" charset="0"/>
                              </a:rPr>
                              <m:t>𝑊𝑎𝑙𝑘</m:t>
                            </m:r>
                          </m:sub>
                        </m:sSub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𝑉𝑂𝑇</m:t>
                    </m:r>
                    <m:r>
                      <a:rPr lang="en-CA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𝐹𝑎𝑟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CA" sz="20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𝐺𝐶</m:t>
                        </m:r>
                      </m:e>
                      <m:sub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𝑅𝑖𝑑𝑒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h𝑎𝑖𝑙𝑖𝑛𝑔</m:t>
                        </m:r>
                      </m:sub>
                    </m:sSub>
                    <m:r>
                      <a:rPr lang="en-CA" sz="20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𝐹𝑎𝑟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𝑅𝑆</m:t>
                        </m:r>
                      </m:sub>
                    </m:sSub>
                    <m:r>
                      <a:rPr lang="en-CA" sz="200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𝑇𝑜𝑙𝑙</m:t>
                    </m:r>
                    <m:r>
                      <a:rPr lang="en-CA" sz="20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𝐶𝑜𝑠𝑡</m:t>
                    </m:r>
                    <m:r>
                      <a:rPr lang="en-CA" sz="200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CA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𝐼𝑉𝑇𝑇</m:t>
                        </m:r>
                        <m:r>
                          <a:rPr lang="en-CA" sz="200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CA" sz="2000" i="1">
                            <a:latin typeface="Cambria Math" panose="02040503050406030204" pitchFamily="18" charset="0"/>
                          </a:rPr>
                          <m:t>𝑊𝑎𝑖𝑡</m:t>
                        </m:r>
                      </m:e>
                    </m:d>
                    <m:r>
                      <a:rPr lang="en-CA" sz="20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CA" sz="2000" i="1">
                        <a:latin typeface="Cambria Math" panose="02040503050406030204" pitchFamily="18" charset="0"/>
                      </a:rPr>
                      <m:t>𝑉𝑂𝑇</m:t>
                    </m:r>
                  </m:oMath>
                </a14:m>
                <a:endParaRPr lang="en-CA" sz="2000" dirty="0"/>
              </a:p>
              <a:p>
                <a:endParaRPr lang="en-US" sz="2000" dirty="0"/>
              </a:p>
              <a:p>
                <a:pPr lvl="1"/>
                <a14:m>
                  <m:oMath xmlns:m="http://schemas.openxmlformats.org/officeDocument/2006/math">
                    <m:r>
                      <a:rPr lang="en-CA" sz="1800" i="1">
                        <a:latin typeface="Cambria Math" panose="02040503050406030204" pitchFamily="18" charset="0"/>
                      </a:rPr>
                      <m:t>𝐹𝑎𝑟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CA" sz="1800">
                        <a:latin typeface="Cambria Math" panose="02040503050406030204" pitchFamily="18" charset="0"/>
                      </a:rPr>
                      <m:t>=2.50 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$ </m:t>
                    </m:r>
                    <m:d>
                      <m:dPr>
                        <m:begChr m:val="["/>
                        <m:endChr m:val="]"/>
                        <m:ctrlPr>
                          <a:rPr lang="en-CA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𝑏𝑎𝑠𝑒</m:t>
                        </m:r>
                        <m:r>
                          <a:rPr lang="en-CA" sz="18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CA" sz="1800" i="1">
                            <a:latin typeface="Cambria Math" panose="02040503050406030204" pitchFamily="18" charset="0"/>
                          </a:rPr>
                          <m:t>𝑓𝑎𝑟𝑒</m:t>
                        </m:r>
                      </m:e>
                    </m:d>
                    <m:r>
                      <a:rPr lang="en-CA" sz="1800">
                        <a:latin typeface="Cambria Math" panose="02040503050406030204" pitchFamily="18" charset="0"/>
                      </a:rPr>
                      <m:t>+ 2.75 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$ [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𝑏𝑜𝑜𝑘𝑖𝑛𝑔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𝑓𝑒𝑒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] + 0.18 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$/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𝑚𝑖𝑛𝑢𝑡𝑒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 + 0.81 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CA" sz="1800">
                        <a:latin typeface="Cambria Math" panose="02040503050406030204" pitchFamily="18" charset="0"/>
                      </a:rPr>
                      <m:t>$/</m:t>
                    </m:r>
                    <m:r>
                      <a:rPr lang="en-CA" sz="1800" i="1">
                        <a:latin typeface="Cambria Math" panose="02040503050406030204" pitchFamily="18" charset="0"/>
                      </a:rPr>
                      <m:t>𝑘𝑖𝑙𝑜𝑚𝑒𝑡𝑒𝑟</m:t>
                    </m:r>
                  </m:oMath>
                </a14:m>
                <a:endParaRPr lang="en-CA" sz="1800" dirty="0"/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𝐺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𝐼𝑡𝑒𝑔𝑟𝑎𝑡𝑒𝑑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sSup>
                                    <m:sSup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p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using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RH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first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mile</m:t>
                              </m:r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 &lt;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𝑇𝑟𝑎𝑛𝑠𝑖𝑡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𝑇𝑟𝑎𝑛𝑠𝑖𝑡</m:t>
                                  </m:r>
                                </m:sub>
                              </m:sSub>
                            </m:e>
                            <m:e>
                              <m:r>
                                <m:rPr>
                                  <m:nor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otherwise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CA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E6131DA-929C-49B4-A6E6-8650BD855B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500" t="-52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ADDBEE-111F-4DA9-B855-D321F1B6A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17B4D5-6931-465F-AA5E-E6B92F420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EEB72-811A-4261-BCC2-9B67ECDAFFE5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8315883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Uttri">
  <a:themeElements>
    <a:clrScheme name="UofT">
      <a:dk1>
        <a:srgbClr val="4C698D"/>
      </a:dk1>
      <a:lt1>
        <a:srgbClr val="FFFFFF"/>
      </a:lt1>
      <a:dk2>
        <a:srgbClr val="001937"/>
      </a:dk2>
      <a:lt2>
        <a:srgbClr val="002A5C"/>
      </a:lt2>
      <a:accent1>
        <a:srgbClr val="0D9DBF"/>
      </a:accent1>
      <a:accent2>
        <a:srgbClr val="A2BC1A"/>
      </a:accent2>
      <a:accent3>
        <a:srgbClr val="564EC2"/>
      </a:accent3>
      <a:accent4>
        <a:srgbClr val="7F94AD"/>
      </a:accent4>
      <a:accent5>
        <a:srgbClr val="A3B2C4"/>
      </a:accent5>
      <a:accent6>
        <a:srgbClr val="FFFFFF"/>
      </a:accent6>
      <a:hlink>
        <a:srgbClr val="333366"/>
      </a:hlink>
      <a:folHlink>
        <a:srgbClr val="2472FF"/>
      </a:folHlink>
    </a:clrScheme>
    <a:fontScheme name="UofT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Uttri" id="{3E4AEFFC-B27F-4C65-8143-1FCD20FFD26C}" vid="{247247F5-4594-4BD2-9404-0F70D36946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FDC5544767D341BE7DB56CC180383E" ma:contentTypeVersion="13" ma:contentTypeDescription="Create a new document." ma:contentTypeScope="" ma:versionID="6de2f7259156d27114792e78794bf332">
  <xsd:schema xmlns:xsd="http://www.w3.org/2001/XMLSchema" xmlns:xs="http://www.w3.org/2001/XMLSchema" xmlns:p="http://schemas.microsoft.com/office/2006/metadata/properties" xmlns:ns3="8c5efa50-7afa-4e65-8af9-b2e6ede95571" xmlns:ns4="ad7780c0-aaa5-4abf-b224-3dc571241438" targetNamespace="http://schemas.microsoft.com/office/2006/metadata/properties" ma:root="true" ma:fieldsID="38173c022909e49d291a7811feb75b7f" ns3:_="" ns4:_="">
    <xsd:import namespace="8c5efa50-7afa-4e65-8af9-b2e6ede95571"/>
    <xsd:import namespace="ad7780c0-aaa5-4abf-b224-3dc57124143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efa50-7afa-4e65-8af9-b2e6ede955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780c0-aaa5-4abf-b224-3dc57124143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77835CB-8696-4836-B8E4-0498556C0893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8c5efa50-7afa-4e65-8af9-b2e6ede95571"/>
    <ds:schemaRef ds:uri="http://purl.org/dc/terms/"/>
    <ds:schemaRef ds:uri="http://schemas.openxmlformats.org/package/2006/metadata/core-properties"/>
    <ds:schemaRef ds:uri="ad7780c0-aaa5-4abf-b224-3dc571241438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A979B25-07F8-4715-B7E8-5EA5C8B3E43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3E86F4-1093-43F9-ABCF-CC8BB54778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c5efa50-7afa-4e65-8af9-b2e6ede95571"/>
    <ds:schemaRef ds:uri="ad7780c0-aaa5-4abf-b224-3dc5712414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693</Words>
  <Application>Microsoft Office PowerPoint</Application>
  <PresentationFormat>Widescreen</PresentationFormat>
  <Paragraphs>149</Paragraphs>
  <Slides>17</Slides>
  <Notes>4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Helvetica Neue</vt:lpstr>
      <vt:lpstr>Times New Roman</vt:lpstr>
      <vt:lpstr>Wingdings</vt:lpstr>
      <vt:lpstr>ThemeUttri</vt:lpstr>
      <vt:lpstr>Evaluating the Equity Implications of Ride-Hailing Through a Multi-Modal Accessibility Framework</vt:lpstr>
      <vt:lpstr>Can Ride-Hailing do it all?</vt:lpstr>
      <vt:lpstr>Accessibility and Equity</vt:lpstr>
      <vt:lpstr>Research Questions</vt:lpstr>
      <vt:lpstr>Accessibility Profile Analysis (APA)</vt:lpstr>
      <vt:lpstr>Calculating Generalized Costs</vt:lpstr>
      <vt:lpstr>Data</vt:lpstr>
      <vt:lpstr>Integrating Ride-Hailing with Rapid Transit</vt:lpstr>
      <vt:lpstr>Calibrating the APA – Generalized Costs</vt:lpstr>
      <vt:lpstr>APA General Results</vt:lpstr>
      <vt:lpstr>Ridesharing Added Benefit</vt:lpstr>
      <vt:lpstr>Ridesharing Added Benefit Maps</vt:lpstr>
      <vt:lpstr>Results – Integration Added Benefit Maps</vt:lpstr>
      <vt:lpstr>Conclusions</vt:lpstr>
      <vt:lpstr>Conclusions</vt:lpstr>
      <vt:lpstr>Acknowledgements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Demand Responsive Transit: Review of Research Literature and Practice</dc:title>
  <dc:creator>Alaa Itani</dc:creator>
  <cp:lastModifiedBy>Palm Matthew</cp:lastModifiedBy>
  <cp:revision>30</cp:revision>
  <dcterms:created xsi:type="dcterms:W3CDTF">2020-06-03T04:01:18Z</dcterms:created>
  <dcterms:modified xsi:type="dcterms:W3CDTF">2021-07-05T03:30:49Z</dcterms:modified>
</cp:coreProperties>
</file>