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4"/>
  </p:sldMasterIdLst>
  <p:notesMasterIdLst>
    <p:notesMasterId r:id="rId21"/>
  </p:notesMasterIdLst>
  <p:sldIdLst>
    <p:sldId id="256" r:id="rId5"/>
    <p:sldId id="298" r:id="rId6"/>
    <p:sldId id="287" r:id="rId7"/>
    <p:sldId id="299" r:id="rId8"/>
    <p:sldId id="292" r:id="rId9"/>
    <p:sldId id="306" r:id="rId10"/>
    <p:sldId id="305" r:id="rId11"/>
    <p:sldId id="307" r:id="rId12"/>
    <p:sldId id="266" r:id="rId13"/>
    <p:sldId id="308" r:id="rId14"/>
    <p:sldId id="314" r:id="rId15"/>
    <p:sldId id="312" r:id="rId16"/>
    <p:sldId id="310" r:id="rId17"/>
    <p:sldId id="281" r:id="rId18"/>
    <p:sldId id="284" r:id="rId19"/>
    <p:sldId id="3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SLab" initials="I" lastIdx="8" clrIdx="0">
    <p:extLst>
      <p:ext uri="{19B8F6BF-5375-455C-9EA6-DF929625EA0E}">
        <p15:presenceInfo xmlns:p15="http://schemas.microsoft.com/office/powerpoint/2012/main" userId="ITSLab" providerId="None"/>
      </p:ext>
    </p:extLst>
  </p:cmAuthor>
  <p:cmAuthor id="2" name="Amer Shalaby" initials="AS" lastIdx="9" clrIdx="1">
    <p:extLst>
      <p:ext uri="{19B8F6BF-5375-455C-9EA6-DF929625EA0E}">
        <p15:presenceInfo xmlns:p15="http://schemas.microsoft.com/office/powerpoint/2012/main" userId="6278d7c25986c1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4E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906" autoAdjust="0"/>
  </p:normalViewPr>
  <p:slideViewPr>
    <p:cSldViewPr snapToGrid="0">
      <p:cViewPr varScale="1">
        <p:scale>
          <a:sx n="73" d="100"/>
          <a:sy n="73" d="100"/>
        </p:scale>
        <p:origin x="104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72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406D3-7421-4D12-9647-9C6E1511E980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</dgm:pt>
    <dgm:pt modelId="{F70AC541-5712-47CC-A1CE-19C3841C9B01}">
      <dgm:prSet phldrT="[Text]" custT="1"/>
      <dgm:spPr/>
      <dgm:t>
        <a:bodyPr/>
        <a:lstStyle/>
        <a:p>
          <a:r>
            <a:rPr lang="en-US" sz="1800">
              <a:solidFill>
                <a:srgbClr val="002A5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Semantic Analysis</a:t>
          </a:r>
        </a:p>
      </dgm:t>
    </dgm:pt>
    <dgm:pt modelId="{0BAE9843-DE90-41D3-9506-79B8EB8DF1F0}" type="parTrans" cxnId="{E42760F7-1B71-4714-9B04-667151EA465B}">
      <dgm:prSet/>
      <dgm:spPr/>
      <dgm:t>
        <a:bodyPr/>
        <a:lstStyle/>
        <a:p>
          <a:endParaRPr lang="en-US"/>
        </a:p>
      </dgm:t>
    </dgm:pt>
    <dgm:pt modelId="{DD970C05-BD6E-473C-A906-3784EB5E0D9A}" type="sibTrans" cxnId="{E42760F7-1B71-4714-9B04-667151EA465B}">
      <dgm:prSet/>
      <dgm:spPr/>
      <dgm:t>
        <a:bodyPr/>
        <a:lstStyle/>
        <a:p>
          <a:endParaRPr lang="en-US"/>
        </a:p>
      </dgm:t>
    </dgm:pt>
    <dgm:pt modelId="{B904F46E-7849-459E-A2B5-C7CFE4BF0018}">
      <dgm:prSet phldrT="[Text]" custT="1"/>
      <dgm:spPr/>
      <dgm:t>
        <a:bodyPr/>
        <a:lstStyle/>
        <a:p>
          <a:r>
            <a:rPr lang="en-US" sz="1800">
              <a:solidFill>
                <a:srgbClr val="002A5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Sentiment Analysis</a:t>
          </a:r>
        </a:p>
      </dgm:t>
    </dgm:pt>
    <dgm:pt modelId="{1FF35EA4-B85F-46EA-A8D9-865B1BAE6A8D}" type="parTrans" cxnId="{899EC32E-96BB-45F4-A2B4-503154BAD769}">
      <dgm:prSet/>
      <dgm:spPr/>
      <dgm:t>
        <a:bodyPr/>
        <a:lstStyle/>
        <a:p>
          <a:endParaRPr lang="en-US"/>
        </a:p>
      </dgm:t>
    </dgm:pt>
    <dgm:pt modelId="{C9841474-44A8-4C5E-A2FE-F7A3CF158846}" type="sibTrans" cxnId="{899EC32E-96BB-45F4-A2B4-503154BAD769}">
      <dgm:prSet/>
      <dgm:spPr/>
      <dgm:t>
        <a:bodyPr/>
        <a:lstStyle/>
        <a:p>
          <a:endParaRPr lang="en-US"/>
        </a:p>
      </dgm:t>
    </dgm:pt>
    <dgm:pt modelId="{F7487146-AAF2-4854-BB50-48C1B10D3711}">
      <dgm:prSet phldrT="[Text]" custT="1"/>
      <dgm:spPr/>
      <dgm:t>
        <a:bodyPr/>
        <a:lstStyle/>
        <a:p>
          <a:r>
            <a:rPr lang="en-US" sz="1800">
              <a:solidFill>
                <a:srgbClr val="002A5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 Network Analysis</a:t>
          </a:r>
        </a:p>
      </dgm:t>
    </dgm:pt>
    <dgm:pt modelId="{631AD7D5-D533-4AA7-88F6-AD6820B2A15D}" type="parTrans" cxnId="{044422A8-B0E6-4519-840A-7008B4A01DCB}">
      <dgm:prSet/>
      <dgm:spPr/>
      <dgm:t>
        <a:bodyPr/>
        <a:lstStyle/>
        <a:p>
          <a:endParaRPr lang="en-US"/>
        </a:p>
      </dgm:t>
    </dgm:pt>
    <dgm:pt modelId="{DAA1A420-C677-4A21-947A-4D274ED95DE5}" type="sibTrans" cxnId="{044422A8-B0E6-4519-840A-7008B4A01DCB}">
      <dgm:prSet/>
      <dgm:spPr/>
      <dgm:t>
        <a:bodyPr/>
        <a:lstStyle/>
        <a:p>
          <a:endParaRPr lang="en-US"/>
        </a:p>
      </dgm:t>
    </dgm:pt>
    <dgm:pt modelId="{E7E454B8-2532-489D-9BED-D98C5A6A03A7}">
      <dgm:prSet phldrT="[Text]" custT="1"/>
      <dgm:spPr/>
      <dgm:t>
        <a:bodyPr/>
        <a:lstStyle/>
        <a:p>
          <a:r>
            <a:rPr lang="en-US" sz="1800">
              <a:solidFill>
                <a:srgbClr val="002A5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Temporal Analysis</a:t>
          </a:r>
        </a:p>
      </dgm:t>
    </dgm:pt>
    <dgm:pt modelId="{C1E3E85E-6AD2-43B4-A51A-1B6163086CB9}" type="parTrans" cxnId="{A29B1436-0055-4C76-9EED-C4101BED04AE}">
      <dgm:prSet/>
      <dgm:spPr/>
      <dgm:t>
        <a:bodyPr/>
        <a:lstStyle/>
        <a:p>
          <a:endParaRPr lang="en-US"/>
        </a:p>
      </dgm:t>
    </dgm:pt>
    <dgm:pt modelId="{BDEEA68C-E1AD-48F6-A83A-6CB07A6666BB}" type="sibTrans" cxnId="{A29B1436-0055-4C76-9EED-C4101BED04AE}">
      <dgm:prSet/>
      <dgm:spPr/>
      <dgm:t>
        <a:bodyPr/>
        <a:lstStyle/>
        <a:p>
          <a:endParaRPr lang="en-US"/>
        </a:p>
      </dgm:t>
    </dgm:pt>
    <dgm:pt modelId="{6BF25FE0-3370-4922-980D-5BED73CF0803}" type="pres">
      <dgm:prSet presAssocID="{3EC406D3-7421-4D12-9647-9C6E1511E980}" presName="compositeShape" presStyleCnt="0">
        <dgm:presLayoutVars>
          <dgm:chMax val="7"/>
          <dgm:dir/>
          <dgm:resizeHandles val="exact"/>
        </dgm:presLayoutVars>
      </dgm:prSet>
      <dgm:spPr/>
    </dgm:pt>
    <dgm:pt modelId="{89539B98-5757-4E38-88B1-6F76FA86F1DE}" type="pres">
      <dgm:prSet presAssocID="{F70AC541-5712-47CC-A1CE-19C3841C9B01}" presName="circ1" presStyleLbl="vennNode1" presStyleIdx="0" presStyleCnt="4"/>
      <dgm:spPr/>
    </dgm:pt>
    <dgm:pt modelId="{63D919CA-3223-4256-9E29-C482B827AF7B}" type="pres">
      <dgm:prSet presAssocID="{F70AC541-5712-47CC-A1CE-19C3841C9B0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19320FB-ACE6-4A7B-86C5-CEA094AA4FD2}" type="pres">
      <dgm:prSet presAssocID="{B904F46E-7849-459E-A2B5-C7CFE4BF0018}" presName="circ2" presStyleLbl="vennNode1" presStyleIdx="1" presStyleCnt="4"/>
      <dgm:spPr/>
    </dgm:pt>
    <dgm:pt modelId="{04586D39-1A54-44C4-B5BB-DD84FD6C8526}" type="pres">
      <dgm:prSet presAssocID="{B904F46E-7849-459E-A2B5-C7CFE4BF001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B43DCE5-EDCD-4E51-9724-1AEAAB23B7B5}" type="pres">
      <dgm:prSet presAssocID="{E7E454B8-2532-489D-9BED-D98C5A6A03A7}" presName="circ3" presStyleLbl="vennNode1" presStyleIdx="2" presStyleCnt="4"/>
      <dgm:spPr/>
    </dgm:pt>
    <dgm:pt modelId="{77EE9F64-66C4-42E6-800D-115A57CA1935}" type="pres">
      <dgm:prSet presAssocID="{E7E454B8-2532-489D-9BED-D98C5A6A03A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8708C0B-AE73-4B28-973F-21EB375C09AA}" type="pres">
      <dgm:prSet presAssocID="{F7487146-AAF2-4854-BB50-48C1B10D3711}" presName="circ4" presStyleLbl="vennNode1" presStyleIdx="3" presStyleCnt="4"/>
      <dgm:spPr/>
    </dgm:pt>
    <dgm:pt modelId="{DFD8930F-9D9F-420E-B574-319B4B7007A6}" type="pres">
      <dgm:prSet presAssocID="{F7487146-AAF2-4854-BB50-48C1B10D371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CFFC20D-8E8D-4425-99A2-D1793F628507}" type="presOf" srcId="{B904F46E-7849-459E-A2B5-C7CFE4BF0018}" destId="{419320FB-ACE6-4A7B-86C5-CEA094AA4FD2}" srcOrd="0" destOrd="0" presId="urn:microsoft.com/office/officeart/2005/8/layout/venn1"/>
    <dgm:cxn modelId="{0D89B725-C523-4B28-AEB3-F0CE13598421}" type="presOf" srcId="{3EC406D3-7421-4D12-9647-9C6E1511E980}" destId="{6BF25FE0-3370-4922-980D-5BED73CF0803}" srcOrd="0" destOrd="0" presId="urn:microsoft.com/office/officeart/2005/8/layout/venn1"/>
    <dgm:cxn modelId="{899EC32E-96BB-45F4-A2B4-503154BAD769}" srcId="{3EC406D3-7421-4D12-9647-9C6E1511E980}" destId="{B904F46E-7849-459E-A2B5-C7CFE4BF0018}" srcOrd="1" destOrd="0" parTransId="{1FF35EA4-B85F-46EA-A8D9-865B1BAE6A8D}" sibTransId="{C9841474-44A8-4C5E-A2FE-F7A3CF158846}"/>
    <dgm:cxn modelId="{A29B1436-0055-4C76-9EED-C4101BED04AE}" srcId="{3EC406D3-7421-4D12-9647-9C6E1511E980}" destId="{E7E454B8-2532-489D-9BED-D98C5A6A03A7}" srcOrd="2" destOrd="0" parTransId="{C1E3E85E-6AD2-43B4-A51A-1B6163086CB9}" sibTransId="{BDEEA68C-E1AD-48F6-A83A-6CB07A6666BB}"/>
    <dgm:cxn modelId="{6EF2B067-C816-438E-A8C2-B1E25D27E79E}" type="presOf" srcId="{B904F46E-7849-459E-A2B5-C7CFE4BF0018}" destId="{04586D39-1A54-44C4-B5BB-DD84FD6C8526}" srcOrd="1" destOrd="0" presId="urn:microsoft.com/office/officeart/2005/8/layout/venn1"/>
    <dgm:cxn modelId="{7725C173-0387-40E2-8541-5077F0FB4DFF}" type="presOf" srcId="{F70AC541-5712-47CC-A1CE-19C3841C9B01}" destId="{63D919CA-3223-4256-9E29-C482B827AF7B}" srcOrd="0" destOrd="0" presId="urn:microsoft.com/office/officeart/2005/8/layout/venn1"/>
    <dgm:cxn modelId="{15DAFF77-C4AC-4CBE-9D07-FACD8DF528EA}" type="presOf" srcId="{E7E454B8-2532-489D-9BED-D98C5A6A03A7}" destId="{AB43DCE5-EDCD-4E51-9724-1AEAAB23B7B5}" srcOrd="0" destOrd="0" presId="urn:microsoft.com/office/officeart/2005/8/layout/venn1"/>
    <dgm:cxn modelId="{044422A8-B0E6-4519-840A-7008B4A01DCB}" srcId="{3EC406D3-7421-4D12-9647-9C6E1511E980}" destId="{F7487146-AAF2-4854-BB50-48C1B10D3711}" srcOrd="3" destOrd="0" parTransId="{631AD7D5-D533-4AA7-88F6-AD6820B2A15D}" sibTransId="{DAA1A420-C677-4A21-947A-4D274ED95DE5}"/>
    <dgm:cxn modelId="{77BB34D4-186C-405D-A322-91BF20DFCCE7}" type="presOf" srcId="{F7487146-AAF2-4854-BB50-48C1B10D3711}" destId="{DFD8930F-9D9F-420E-B574-319B4B7007A6}" srcOrd="1" destOrd="0" presId="urn:microsoft.com/office/officeart/2005/8/layout/venn1"/>
    <dgm:cxn modelId="{FED4B4DB-E903-4F93-9568-7AFBEF02BA1D}" type="presOf" srcId="{F70AC541-5712-47CC-A1CE-19C3841C9B01}" destId="{89539B98-5757-4E38-88B1-6F76FA86F1DE}" srcOrd="1" destOrd="0" presId="urn:microsoft.com/office/officeart/2005/8/layout/venn1"/>
    <dgm:cxn modelId="{27B792DE-E2D9-4F6B-A205-ECB620BC871E}" type="presOf" srcId="{E7E454B8-2532-489D-9BED-D98C5A6A03A7}" destId="{77EE9F64-66C4-42E6-800D-115A57CA1935}" srcOrd="1" destOrd="0" presId="urn:microsoft.com/office/officeart/2005/8/layout/venn1"/>
    <dgm:cxn modelId="{CE138FF1-EB60-4EBD-835E-CB2FA54DE549}" type="presOf" srcId="{F7487146-AAF2-4854-BB50-48C1B10D3711}" destId="{18708C0B-AE73-4B28-973F-21EB375C09AA}" srcOrd="0" destOrd="0" presId="urn:microsoft.com/office/officeart/2005/8/layout/venn1"/>
    <dgm:cxn modelId="{E42760F7-1B71-4714-9B04-667151EA465B}" srcId="{3EC406D3-7421-4D12-9647-9C6E1511E980}" destId="{F70AC541-5712-47CC-A1CE-19C3841C9B01}" srcOrd="0" destOrd="0" parTransId="{0BAE9843-DE90-41D3-9506-79B8EB8DF1F0}" sibTransId="{DD970C05-BD6E-473C-A906-3784EB5E0D9A}"/>
    <dgm:cxn modelId="{96849068-47BF-4EF9-A937-2E12D6ABC372}" type="presParOf" srcId="{6BF25FE0-3370-4922-980D-5BED73CF0803}" destId="{89539B98-5757-4E38-88B1-6F76FA86F1DE}" srcOrd="0" destOrd="0" presId="urn:microsoft.com/office/officeart/2005/8/layout/venn1"/>
    <dgm:cxn modelId="{4E724E2E-C849-4321-AF2C-49A20FCABC15}" type="presParOf" srcId="{6BF25FE0-3370-4922-980D-5BED73CF0803}" destId="{63D919CA-3223-4256-9E29-C482B827AF7B}" srcOrd="1" destOrd="0" presId="urn:microsoft.com/office/officeart/2005/8/layout/venn1"/>
    <dgm:cxn modelId="{B0A6F2E4-D294-42E5-9F84-8F76E9496933}" type="presParOf" srcId="{6BF25FE0-3370-4922-980D-5BED73CF0803}" destId="{419320FB-ACE6-4A7B-86C5-CEA094AA4FD2}" srcOrd="2" destOrd="0" presId="urn:microsoft.com/office/officeart/2005/8/layout/venn1"/>
    <dgm:cxn modelId="{D7F2F48C-A219-4064-AD82-2B6C831361BF}" type="presParOf" srcId="{6BF25FE0-3370-4922-980D-5BED73CF0803}" destId="{04586D39-1A54-44C4-B5BB-DD84FD6C8526}" srcOrd="3" destOrd="0" presId="urn:microsoft.com/office/officeart/2005/8/layout/venn1"/>
    <dgm:cxn modelId="{CF5BF53A-7DC6-4764-8C4C-B56239258B54}" type="presParOf" srcId="{6BF25FE0-3370-4922-980D-5BED73CF0803}" destId="{AB43DCE5-EDCD-4E51-9724-1AEAAB23B7B5}" srcOrd="4" destOrd="0" presId="urn:microsoft.com/office/officeart/2005/8/layout/venn1"/>
    <dgm:cxn modelId="{EF4EFADE-4C33-4509-A1BE-89B4393D7264}" type="presParOf" srcId="{6BF25FE0-3370-4922-980D-5BED73CF0803}" destId="{77EE9F64-66C4-42E6-800D-115A57CA1935}" srcOrd="5" destOrd="0" presId="urn:microsoft.com/office/officeart/2005/8/layout/venn1"/>
    <dgm:cxn modelId="{AFD81EE0-B139-4586-8AAF-04150EF0DEC4}" type="presParOf" srcId="{6BF25FE0-3370-4922-980D-5BED73CF0803}" destId="{18708C0B-AE73-4B28-973F-21EB375C09AA}" srcOrd="6" destOrd="0" presId="urn:microsoft.com/office/officeart/2005/8/layout/venn1"/>
    <dgm:cxn modelId="{9738CDFD-E1C4-4EC9-9F8B-465F1064CB93}" type="presParOf" srcId="{6BF25FE0-3370-4922-980D-5BED73CF0803}" destId="{DFD8930F-9D9F-420E-B574-319B4B7007A6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39B98-5757-4E38-88B1-6F76FA86F1DE}">
      <dsp:nvSpPr>
        <dsp:cNvPr id="0" name=""/>
        <dsp:cNvSpPr/>
      </dsp:nvSpPr>
      <dsp:spPr>
        <a:xfrm>
          <a:off x="1607666" y="46800"/>
          <a:ext cx="2433627" cy="24336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002A5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Semantic Analysis</a:t>
          </a:r>
        </a:p>
      </dsp:txBody>
      <dsp:txXfrm>
        <a:off x="1888469" y="374404"/>
        <a:ext cx="1872020" cy="772208"/>
      </dsp:txXfrm>
    </dsp:sp>
    <dsp:sp modelId="{419320FB-ACE6-4A7B-86C5-CEA094AA4FD2}">
      <dsp:nvSpPr>
        <dsp:cNvPr id="0" name=""/>
        <dsp:cNvSpPr/>
      </dsp:nvSpPr>
      <dsp:spPr>
        <a:xfrm>
          <a:off x="2684078" y="1123212"/>
          <a:ext cx="2433627" cy="24336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002A5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Sentiment Analysis</a:t>
          </a:r>
        </a:p>
      </dsp:txBody>
      <dsp:txXfrm>
        <a:off x="3994493" y="1404015"/>
        <a:ext cx="936010" cy="1872020"/>
      </dsp:txXfrm>
    </dsp:sp>
    <dsp:sp modelId="{AB43DCE5-EDCD-4E51-9724-1AEAAB23B7B5}">
      <dsp:nvSpPr>
        <dsp:cNvPr id="0" name=""/>
        <dsp:cNvSpPr/>
      </dsp:nvSpPr>
      <dsp:spPr>
        <a:xfrm>
          <a:off x="1607666" y="2199624"/>
          <a:ext cx="2433627" cy="24336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002A5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Temporal Analysis</a:t>
          </a:r>
        </a:p>
      </dsp:txBody>
      <dsp:txXfrm>
        <a:off x="1888469" y="3533439"/>
        <a:ext cx="1872020" cy="772208"/>
      </dsp:txXfrm>
    </dsp:sp>
    <dsp:sp modelId="{18708C0B-AE73-4B28-973F-21EB375C09AA}">
      <dsp:nvSpPr>
        <dsp:cNvPr id="0" name=""/>
        <dsp:cNvSpPr/>
      </dsp:nvSpPr>
      <dsp:spPr>
        <a:xfrm>
          <a:off x="531254" y="1123212"/>
          <a:ext cx="2433627" cy="24336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002A5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 Network Analysis</a:t>
          </a:r>
        </a:p>
      </dsp:txBody>
      <dsp:txXfrm>
        <a:off x="718456" y="1404015"/>
        <a:ext cx="936010" cy="187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8FB2A-6A95-4B2B-A830-6D5054A8D1A6}" type="datetimeFigureOut">
              <a:rPr lang="en-CA" smtClean="0"/>
              <a:t>2021-07-04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6A62A-56D8-475E-87A7-81159666E12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032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7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013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102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350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1"/>
            <a:ext cx="12192000" cy="2308225"/>
          </a:xfrm>
        </p:spPr>
        <p:txBody>
          <a:bodyPr lIns="640080" tIns="91440" rIns="640080" bIns="91440" anchor="ctr" anchorCtr="0">
            <a:normAutofit/>
          </a:bodyPr>
          <a:lstStyle>
            <a:lvl1pPr algn="l">
              <a:defRPr sz="40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8376"/>
            <a:ext cx="12192000" cy="1616075"/>
          </a:xfrm>
          <a:solidFill>
            <a:srgbClr val="052043"/>
          </a:solidFill>
          <a:ln>
            <a:noFill/>
          </a:ln>
        </p:spPr>
        <p:txBody>
          <a:bodyPr lIns="640080" tIns="137160" rIns="640080" bIns="137160">
            <a:no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787400" y="4759326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43879F0D-C650-4B1A-A190-8DD2FC1071A6}" type="datetime1">
              <a:rPr lang="en-CA" smtClean="0"/>
              <a:t>2021-07-04</a:t>
            </a:fld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03" y="5632445"/>
            <a:ext cx="6066990" cy="1021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" y="5820528"/>
            <a:ext cx="3614346" cy="8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8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268976"/>
            <a:ext cx="10972800" cy="4680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2AAD7A-442A-48A4-9D98-68F816B54A4E}" type="datetime1">
              <a:rPr lang="en-CA" smtClean="0"/>
              <a:t>2021-07-04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3611539" y="6303405"/>
            <a:ext cx="4831072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9857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58BB12F-ABBD-4681-93EE-0399F927FAD1}" type="datetime1">
              <a:rPr lang="en-CA" smtClean="0"/>
              <a:t>2021-07-04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351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611539" y="6303405"/>
            <a:ext cx="4831072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6A2EF19-991E-4344-B505-7E8301457BC5}" type="datetime1">
              <a:rPr lang="en-CA" smtClean="0"/>
              <a:t>2021-07-04</a:t>
            </a:fld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268976"/>
            <a:ext cx="10972800" cy="4680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468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7848872" cy="64807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9BD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4257" y="1412776"/>
            <a:ext cx="11076359" cy="4679925"/>
          </a:xfrm>
          <a:prstGeom prst="rect">
            <a:avLst/>
          </a:prstGeom>
        </p:spPr>
        <p:txBody>
          <a:bodyPr/>
          <a:lstStyle>
            <a:lvl1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7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2D71-B29A-48BA-82A6-8EE691CF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D9D41-4BA7-4079-9DD1-EC9F2C832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97345-8963-45E9-AA1E-EED2B09E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1F5F-F10E-4011-99E6-C2ACFDC1A2A8}" type="datetime1">
              <a:rPr lang="en-CA" smtClean="0"/>
              <a:t>2021-07-04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3DCF1-4938-49B4-A012-0BB0A70E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958FE-B057-4EF9-8320-47EBFDBA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99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9600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19" b="0">
                <a:solidFill>
                  <a:srgbClr val="385C7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t"/>
          <a:lstStyle>
            <a:lvl1pPr marL="240460" indent="-240460">
              <a:lnSpc>
                <a:spcPct val="100000"/>
              </a:lnSpc>
              <a:spcBef>
                <a:spcPts val="17"/>
              </a:spcBef>
              <a:buSzPct val="100000"/>
              <a:buFont typeface="Wingdings" panose="05000000000000000000" pitchFamily="2" charset="2"/>
              <a:buChar char="§"/>
              <a:defRPr/>
            </a:lvl1pPr>
            <a:lvl2pPr marL="521419" indent="-199962">
              <a:spcBef>
                <a:spcPts val="472"/>
              </a:spcBef>
              <a:buSzPct val="100000"/>
              <a:buFontTx/>
              <a:buChar char="-"/>
              <a:defRPr sz="1969"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45138D5E-D601-6348-AF1C-81188075DA91}"/>
              </a:ext>
            </a:extLst>
          </p:cNvPr>
          <p:cNvSpPr txBox="1">
            <a:spLocks/>
          </p:cNvSpPr>
          <p:nvPr/>
        </p:nvSpPr>
        <p:spPr>
          <a:xfrm>
            <a:off x="11675695" y="178594"/>
            <a:ext cx="222818" cy="24526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CA" sz="1125" smtClean="0"/>
              <a:pPr/>
              <a:t>‹#›</a:t>
            </a:fld>
            <a:endParaRPr lang="en-CA" sz="1125" dirty="0"/>
          </a:p>
        </p:txBody>
      </p:sp>
    </p:spTree>
    <p:extLst>
      <p:ext uri="{BB962C8B-B14F-4D97-AF65-F5344CB8AC3E}">
        <p14:creationId xmlns:p14="http://schemas.microsoft.com/office/powerpoint/2010/main" val="406370873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56301"/>
            <a:ext cx="12192000" cy="901700"/>
          </a:xfrm>
          <a:prstGeom prst="rect">
            <a:avLst/>
          </a:prstGeom>
          <a:solidFill>
            <a:srgbClr val="05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9401"/>
            <a:ext cx="10972800" cy="812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71808"/>
            <a:ext cx="10972800" cy="4684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56051" y="6313263"/>
            <a:ext cx="926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616028" y="6313263"/>
            <a:ext cx="1862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97B8C-42F5-4117-86F7-5C5C29E8E8DD}" type="datetime1">
              <a:rPr lang="en-CA" smtClean="0"/>
              <a:t>2021-07-04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611538" y="6313263"/>
            <a:ext cx="4827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1026" name="Picture 2" descr="C:\Users\Judy\Documents\Branding\UTTRI logo\university_of_toronto_transportation_research_institute_uttri_smal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 b="27434"/>
          <a:stretch/>
        </p:blipFill>
        <p:spPr bwMode="auto">
          <a:xfrm>
            <a:off x="161316" y="6000679"/>
            <a:ext cx="1470689" cy="6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05" y="5983112"/>
            <a:ext cx="874889" cy="8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0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6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800" b="0" i="0" kern="1200">
          <a:solidFill>
            <a:schemeClr val="bg2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url?sa=i&amp;url=https%3A%2F%2Fwww.nomadfoods.com%2Fplaceholder-1%2F&amp;psig=AOvVaw0X6K5Fm8_RNVBcDXeu-xSJ&amp;ust=1585436576320000&amp;source=images&amp;cd=vfe&amp;ved=0CAIQjRxqFwoTCLiPytfhu-gCFQAAAAAdAAAAABA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8221-EAF7-416E-8885-1FD7835DC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Leveraging Twitter Data to Support Transit Planning &amp; Operations</a:t>
            </a:r>
            <a:endParaRPr lang="en-C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6E0E4-69A4-4618-AF20-F135019BB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08378"/>
            <a:ext cx="12192000" cy="152607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Team: Rami Al-Sahar, Omar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Kabbani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Willem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Klumpenhouwer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Shalaby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Tamer El-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Diraby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 Research Day                                                                                    July 6</a:t>
            </a:r>
            <a:r>
              <a:rPr lang="en-C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55568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9210-10A8-46BE-9867-315B6A2E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Opinion Dynamics – Workflow (Cont’d)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CDC44-4D28-4E14-989B-2FC6350DB9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7F62B-D8EA-487E-857C-E93E7CEF8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9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8C9C95-835A-41DC-BEDD-9691971D9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9" t="9048" r="2655" b="702"/>
          <a:stretch/>
        </p:blipFill>
        <p:spPr>
          <a:xfrm>
            <a:off x="191578" y="1365885"/>
            <a:ext cx="3883152" cy="4126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4DB909-AA5E-4D09-A43A-15F56AD796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2" t="9048" r="2551" b="701"/>
          <a:stretch/>
        </p:blipFill>
        <p:spPr>
          <a:xfrm>
            <a:off x="4154424" y="1365885"/>
            <a:ext cx="3883152" cy="41262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C82EB9-CD0B-46EE-9529-B3DA3F0FD0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0" t="9048" r="2410" b="701"/>
          <a:stretch/>
        </p:blipFill>
        <p:spPr>
          <a:xfrm>
            <a:off x="8117270" y="1365885"/>
            <a:ext cx="3883152" cy="412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9210-10A8-46BE-9867-315B6A2E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BRT Service Change Evaluation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CDC44-4D28-4E14-989B-2FC6350DB9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7F62B-D8EA-487E-857C-E93E7CEF8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10</a:t>
            </a:fld>
            <a:endParaRPr lang="en-CA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DFCA74-1630-4B23-8C4D-487459EFF83A}"/>
              </a:ext>
            </a:extLst>
          </p:cNvPr>
          <p:cNvSpPr txBox="1">
            <a:spLocks/>
          </p:cNvSpPr>
          <p:nvPr/>
        </p:nvSpPr>
        <p:spPr>
          <a:xfrm>
            <a:off x="838200" y="1169248"/>
            <a:ext cx="5762297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new BRT Lines called MAX Transit (Orange/Teal/Purple) were introduced on Nov. 19, 2018</a:t>
            </a:r>
          </a:p>
          <a:p>
            <a:pPr marL="0" indent="0">
              <a:buNone/>
            </a:pPr>
            <a:endParaRPr lang="en-CA" sz="1800" dirty="0">
              <a:solidFill>
                <a:srgbClr val="002A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big overhaul of the bus network where 35 routes were changed (treatment routes) and 134 routes were unchanged (control routes) </a:t>
            </a:r>
          </a:p>
          <a:p>
            <a:pPr marL="0" indent="0">
              <a:buNone/>
            </a:pPr>
            <a:endParaRPr lang="en-US" sz="1800" dirty="0">
              <a:solidFill>
                <a:srgbClr val="002A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of Analysis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CA" sz="1800" dirty="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Sep.20 - Nov.18 (before)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CA" sz="1800" dirty="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Nov.19 - Jan. 17 (after)</a:t>
            </a:r>
          </a:p>
          <a:p>
            <a:endParaRPr lang="en-US" sz="1800" dirty="0">
              <a:solidFill>
                <a:srgbClr val="002A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 and sentiment results of tweets were manually labelled, and major disruptions days were identified and removed as a control measure</a:t>
            </a:r>
            <a:endParaRPr lang="en-US" dirty="0">
              <a:solidFill>
                <a:srgbClr val="002A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A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Map&#10;&#10;Description automatically generated with medium confidence">
            <a:extLst>
              <a:ext uri="{FF2B5EF4-FFF2-40B4-BE49-F238E27FC236}">
                <a16:creationId xmlns:a16="http://schemas.microsoft.com/office/drawing/2014/main" id="{1EB22D41-F49C-4B59-A07C-BD3139E98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33" y="1092200"/>
            <a:ext cx="4214992" cy="4277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36E891-5BD4-4652-BE24-6A6626373B2C}"/>
              </a:ext>
            </a:extLst>
          </p:cNvPr>
          <p:cNvSpPr txBox="1"/>
          <p:nvPr/>
        </p:nvSpPr>
        <p:spPr>
          <a:xfrm>
            <a:off x="7577958" y="5277772"/>
            <a:ext cx="46140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Calgary Transit. (2018). Introducing MAX Rider’s Guide. Retrieved from Calgary Transit: https://www.calgarytransit.com</a:t>
            </a:r>
            <a:endParaRPr lang="en-CA" sz="600" dirty="0">
              <a:solidFill>
                <a:srgbClr val="002A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5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9210-10A8-46BE-9867-315B6A2E4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3" y="332656"/>
            <a:ext cx="9118133" cy="64807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BRT Service Change Evaluation 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7F62B-D8EA-487E-857C-E93E7CEF8B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56051" y="6313263"/>
            <a:ext cx="92634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71EEB72-811A-4261-BCC2-9B67ECDAFFE5}" type="slidenum">
              <a:rPr lang="en-CA" smtClean="0"/>
              <a:pPr>
                <a:spcAft>
                  <a:spcPts val="600"/>
                </a:spcAft>
              </a:pPr>
              <a:t>11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802387-5AD9-40AA-B869-6133E83FA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014884"/>
            <a:ext cx="8502868" cy="482823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330B71CA-E06E-4537-A315-4C9944397FF5}"/>
              </a:ext>
            </a:extLst>
          </p:cNvPr>
          <p:cNvGrpSpPr/>
          <p:nvPr/>
        </p:nvGrpSpPr>
        <p:grpSpPr>
          <a:xfrm>
            <a:off x="9301162" y="892703"/>
            <a:ext cx="2890838" cy="5066664"/>
            <a:chOff x="9031754" y="770522"/>
            <a:chExt cx="2890838" cy="507259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16F5C5D-20D9-4054-889C-0AF24AD79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1754" y="770522"/>
              <a:ext cx="2845841" cy="234909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41CBCFA-30DD-4CDA-9BA3-703FF91C4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31754" y="3466627"/>
              <a:ext cx="2890838" cy="237648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3B4492C-E7D0-4C54-B3DC-15A53D84E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352" y="1034104"/>
            <a:ext cx="8502868" cy="468524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AC3D9FB-4C29-4208-A84F-DF0FBFF0582C}"/>
              </a:ext>
            </a:extLst>
          </p:cNvPr>
          <p:cNvSpPr/>
          <p:nvPr/>
        </p:nvSpPr>
        <p:spPr>
          <a:xfrm>
            <a:off x="2627587" y="1233247"/>
            <a:ext cx="683172" cy="40663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696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9210-10A8-46BE-9867-315B6A2E4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3" y="332656"/>
            <a:ext cx="9181195" cy="64807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BRT Service Change Evaluation (Cont’d)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7F62B-D8EA-487E-857C-E93E7CEF8B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56051" y="6313263"/>
            <a:ext cx="92634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71EEB72-811A-4261-BCC2-9B67ECDAFFE5}" type="slidenum">
              <a:rPr lang="en-CA" smtClean="0"/>
              <a:pPr>
                <a:spcAft>
                  <a:spcPts val="600"/>
                </a:spcAft>
              </a:pPr>
              <a:t>12</a:t>
            </a:fld>
            <a:endParaRPr lang="en-CA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0E06CF-A20F-4451-AA8A-9871FD977DC9}"/>
              </a:ext>
            </a:extLst>
          </p:cNvPr>
          <p:cNvGrpSpPr/>
          <p:nvPr/>
        </p:nvGrpSpPr>
        <p:grpSpPr>
          <a:xfrm>
            <a:off x="808368" y="1369789"/>
            <a:ext cx="10575264" cy="4118421"/>
            <a:chOff x="808368" y="1369789"/>
            <a:chExt cx="10575264" cy="41184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7EB878-A90C-4BF3-A8FA-E22E689CC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368" y="1369789"/>
              <a:ext cx="4928968" cy="411842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EEA29F-E297-420F-8B39-1C4C6AD89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6402" y="1369789"/>
              <a:ext cx="4647230" cy="4076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419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9210-10A8-46BE-9867-315B6A2E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Detection from Eyewitness Tweets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CDC44-4D28-4E14-989B-2FC6350DB9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7F62B-D8EA-487E-857C-E93E7CEF8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13</a:t>
            </a:fld>
            <a:endParaRPr lang="en-CA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1277C0A-183C-47E5-831F-F79307B550E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1" y="2038060"/>
            <a:ext cx="5410200" cy="267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14">
            <a:extLst>
              <a:ext uri="{FF2B5EF4-FFF2-40B4-BE49-F238E27FC236}">
                <a16:creationId xmlns:a16="http://schemas.microsoft.com/office/drawing/2014/main" id="{81731D66-4CC2-483A-8FE2-32DD0C84E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3800" y="2038060"/>
            <a:ext cx="5585338" cy="2675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42F1F8-A0E9-490C-A4D5-18A666D28D53}"/>
              </a:ext>
            </a:extLst>
          </p:cNvPr>
          <p:cNvSpPr txBox="1"/>
          <p:nvPr/>
        </p:nvSpPr>
        <p:spPr>
          <a:xfrm>
            <a:off x="508000" y="4791688"/>
            <a:ext cx="55879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Kabbani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O. (2020). </a:t>
            </a:r>
            <a:r>
              <a:rPr lang="en-US" sz="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Leveraging Twitter Data to Support Transit Planning and Operations 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(Master's thesis). Retrieved from https://tspace.library.utoronto.ca</a:t>
            </a:r>
            <a:endParaRPr lang="en-CA" sz="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44592-A311-4739-9179-07C8943F3F1E}"/>
              </a:ext>
            </a:extLst>
          </p:cNvPr>
          <p:cNvSpPr txBox="1"/>
          <p:nvPr/>
        </p:nvSpPr>
        <p:spPr>
          <a:xfrm>
            <a:off x="6273800" y="4791688"/>
            <a:ext cx="55879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Kabbani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O. (2020). </a:t>
            </a:r>
            <a:r>
              <a:rPr lang="en-US" sz="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Leveraging Twitter Data to Support Transit Planning and Operations 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(Master's thesis). Retrieved from https://tspace.library.utoronto.ca</a:t>
            </a:r>
            <a:endParaRPr lang="en-CA" sz="600" dirty="0"/>
          </a:p>
        </p:txBody>
      </p:sp>
    </p:spTree>
    <p:extLst>
      <p:ext uri="{BB962C8B-B14F-4D97-AF65-F5344CB8AC3E}">
        <p14:creationId xmlns:p14="http://schemas.microsoft.com/office/powerpoint/2010/main" val="2651149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9210-10A8-46BE-9867-315B6A2E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CDC44-4D28-4E14-989B-2FC6350DB9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7F62B-D8EA-487E-857C-E93E7CEF8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14</a:t>
            </a:fld>
            <a:endParaRPr lang="en-CA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A9F2FD6-2BB4-48B5-B9ED-FED5E96FD383}"/>
              </a:ext>
            </a:extLst>
          </p:cNvPr>
          <p:cNvSpPr txBox="1">
            <a:spLocks/>
          </p:cNvSpPr>
          <p:nvPr/>
        </p:nvSpPr>
        <p:spPr>
          <a:xfrm>
            <a:off x="685801" y="1548083"/>
            <a:ext cx="10434143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 can be used as a complimentary source to help transit agencies with their planning and operations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for many applications such as: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satisfaction levels of riders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service changes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Detecting Incidents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1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38927"/>
            <a:ext cx="10972800" cy="812799"/>
          </a:xfrm>
        </p:spPr>
        <p:txBody>
          <a:bodyPr>
            <a:normAutofit/>
          </a:bodyPr>
          <a:lstStyle/>
          <a:p>
            <a:pPr algn="ctr"/>
            <a:r>
              <a:rPr lang="en-CA" sz="4400" b="1" dirty="0"/>
              <a:t>Thank 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6067" y="464847"/>
            <a:ext cx="10972800" cy="812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i="0" kern="120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CA" sz="3600" b="1" dirty="0"/>
              <a:t>Research Partners: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C9AC11-168B-4CEC-BDE1-2D81361DA30B}"/>
              </a:ext>
            </a:extLst>
          </p:cNvPr>
          <p:cNvGrpSpPr/>
          <p:nvPr/>
        </p:nvGrpSpPr>
        <p:grpSpPr>
          <a:xfrm>
            <a:off x="1143000" y="1320354"/>
            <a:ext cx="10515600" cy="1614114"/>
            <a:chOff x="838200" y="3279177"/>
            <a:chExt cx="10515600" cy="1614114"/>
          </a:xfrm>
        </p:grpSpPr>
        <p:pic>
          <p:nvPicPr>
            <p:cNvPr id="9" name="Picture 8" descr="A close up of a sign&#10;&#10;Description automatically generated">
              <a:extLst>
                <a:ext uri="{FF2B5EF4-FFF2-40B4-BE49-F238E27FC236}">
                  <a16:creationId xmlns:a16="http://schemas.microsoft.com/office/drawing/2014/main" id="{47F4A3E7-CE45-4BE6-8B80-FD904810A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3" r="3235"/>
            <a:stretch/>
          </p:blipFill>
          <p:spPr>
            <a:xfrm>
              <a:off x="7879701" y="3279177"/>
              <a:ext cx="3474099" cy="1614114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EC01C87-D374-4BD0-8F66-BA3EABBDA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8918" y="3423453"/>
              <a:ext cx="2068336" cy="1325563"/>
            </a:xfrm>
            <a:prstGeom prst="rect">
              <a:avLst/>
            </a:prstGeom>
          </p:spPr>
        </p:pic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39377F8-81A2-4742-8B47-13CB8A878D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82" b="19675"/>
            <a:stretch/>
          </p:blipFill>
          <p:spPr>
            <a:xfrm>
              <a:off x="838200" y="3423452"/>
              <a:ext cx="4148271" cy="1325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44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9210-10A8-46BE-9867-315B6A2E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E1904-F454-42F7-ABE4-DCA9A1393D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68976"/>
            <a:ext cx="5486400" cy="468005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approach to gauging rider satisfaction is limited to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satisfaction surveys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Expensive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 a static dataset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temporal granularity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CDC44-4D28-4E14-989B-2FC6350DB9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7F62B-D8EA-487E-857C-E93E7CEF8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</a:t>
            </a:fld>
            <a:endParaRPr lang="en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6CF766-9F47-4788-BE79-7F09042610FC}"/>
              </a:ext>
            </a:extLst>
          </p:cNvPr>
          <p:cNvSpPr txBox="1">
            <a:spLocks/>
          </p:cNvSpPr>
          <p:nvPr/>
        </p:nvSpPr>
        <p:spPr>
          <a:xfrm>
            <a:off x="6390289" y="1268976"/>
            <a:ext cx="5486400" cy="4680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approach by using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Microblog (short posts)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Abundance of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Cheap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posts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Uncensored posts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A26569-77C6-4308-A33C-6E12010F5060}"/>
              </a:ext>
            </a:extLst>
          </p:cNvPr>
          <p:cNvCxnSpPr/>
          <p:nvPr/>
        </p:nvCxnSpPr>
        <p:spPr>
          <a:xfrm>
            <a:off x="6096000" y="1268976"/>
            <a:ext cx="0" cy="415436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30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9210-10A8-46BE-9867-315B6A2E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E1904-F454-42F7-ABE4-DCA9A1393D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268976"/>
            <a:ext cx="11077903" cy="468005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Utilize Twitter data to help transit agencies enhance transit service planning and operations.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customer satisfaction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service changes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Detecting incidents on transit properties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CDC44-4D28-4E14-989B-2FC6350DB9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7F62B-D8EA-487E-857C-E93E7CEF8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615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9210-10A8-46BE-9867-315B6A2E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Calgary Transit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E1904-F454-42F7-ABE4-DCA9A1393D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68976"/>
            <a:ext cx="5486400" cy="468005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Serves 1.3 million residents of Calgary</a:t>
            </a:r>
          </a:p>
          <a:p>
            <a:pPr lvl="1"/>
            <a:r>
              <a:rPr lang="en-US" dirty="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light rail lines</a:t>
            </a:r>
          </a:p>
          <a:p>
            <a:pPr lvl="1"/>
            <a:r>
              <a:rPr lang="en-US" dirty="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169 bus routes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@calgarytransit actively tweets about service disruptions, responds to questions, and posts general 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CDC44-4D28-4E14-989B-2FC6350DB9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7F62B-D8EA-487E-857C-E93E7CEF8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3</a:t>
            </a:fld>
            <a:endParaRPr lang="en-CA"/>
          </a:p>
        </p:txBody>
      </p:sp>
      <p:pic>
        <p:nvPicPr>
          <p:cNvPr id="12" name="Content Placeholder 12">
            <a:hlinkClick r:id="rId2" tgtFrame="&quot;_blank&quot;"/>
            <a:extLst>
              <a:ext uri="{FF2B5EF4-FFF2-40B4-BE49-F238E27FC236}">
                <a16:creationId xmlns:a16="http://schemas.microsoft.com/office/drawing/2014/main" id="{CDD18476-CC64-4921-B9AA-284802275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5071" y="867226"/>
            <a:ext cx="3535489" cy="4573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033DF8-A50B-4020-90F1-BACCAED6753D}"/>
              </a:ext>
            </a:extLst>
          </p:cNvPr>
          <p:cNvSpPr txBox="1"/>
          <p:nvPr/>
        </p:nvSpPr>
        <p:spPr>
          <a:xfrm>
            <a:off x="7456739" y="5440436"/>
            <a:ext cx="34789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/>
            </a:lvl1pPr>
          </a:lstStyle>
          <a:p>
            <a:r>
              <a:rPr lang="en-US" sz="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 courtesy of W. </a:t>
            </a:r>
            <a:r>
              <a:rPr lang="en-US" sz="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Klumpenhouwer</a:t>
            </a:r>
            <a:r>
              <a:rPr lang="en-US" sz="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Data provided by the City of Calgary</a:t>
            </a:r>
            <a:endParaRPr lang="en-CA" sz="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6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9210-10A8-46BE-9867-315B6A2E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 for Mining Riders’ Opinions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CDC44-4D28-4E14-989B-2FC6350DB9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7F62B-D8EA-487E-857C-E93E7CEF8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4</a:t>
            </a:fld>
            <a:endParaRPr lang="en-CA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DFCA74-1630-4B23-8C4D-487459EFF83A}"/>
              </a:ext>
            </a:extLst>
          </p:cNvPr>
          <p:cNvSpPr txBox="1">
            <a:spLocks/>
          </p:cNvSpPr>
          <p:nvPr/>
        </p:nvSpPr>
        <p:spPr>
          <a:xfrm>
            <a:off x="838200" y="1419225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Web-based tool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management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Customizable analyses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</a:p>
          <a:p>
            <a:r>
              <a:rPr lang="en-US" dirty="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different analyses</a:t>
            </a:r>
          </a:p>
          <a:p>
            <a:r>
              <a:rPr lang="en-US" dirty="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Insights on what is being said and who is saying what</a:t>
            </a:r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2C338469-53DE-41DF-953C-4FC2237DCF68}"/>
              </a:ext>
            </a:extLst>
          </p:cNvPr>
          <p:cNvGraphicFramePr>
            <a:graphicFrameLocks/>
          </p:cNvGraphicFramePr>
          <p:nvPr/>
        </p:nvGraphicFramePr>
        <p:xfrm>
          <a:off x="6238240" y="1182268"/>
          <a:ext cx="5648960" cy="468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731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9210-10A8-46BE-9867-315B6A2E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Opinion Dynamics – Workflow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CDC44-4D28-4E14-989B-2FC6350DB9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7F62B-D8EA-487E-857C-E93E7CEF8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5</a:t>
            </a:fld>
            <a:endParaRPr lang="en-CA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DFCA74-1630-4B23-8C4D-487459EFF83A}"/>
              </a:ext>
            </a:extLst>
          </p:cNvPr>
          <p:cNvSpPr txBox="1">
            <a:spLocks/>
          </p:cNvSpPr>
          <p:nvPr/>
        </p:nvSpPr>
        <p:spPr>
          <a:xfrm>
            <a:off x="838200" y="1419225"/>
            <a:ext cx="455188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team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for different scopes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access levels and member roles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custom lexicons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Twitter developer keys for data extraction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FC3261-7B27-42ED-B855-7433AB6C0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9469" y="1313311"/>
            <a:ext cx="6211233" cy="39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2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9210-10A8-46BE-9867-315B6A2E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Opinion Dynamics – Workflow (Cont’d)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CDC44-4D28-4E14-989B-2FC6350DB9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7F62B-D8EA-487E-857C-E93E7CEF8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6</a:t>
            </a:fld>
            <a:endParaRPr lang="en-CA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DFCA74-1630-4B23-8C4D-487459EFF83A}"/>
              </a:ext>
            </a:extLst>
          </p:cNvPr>
          <p:cNvSpPr txBox="1">
            <a:spLocks/>
          </p:cNvSpPr>
          <p:nvPr/>
        </p:nvSpPr>
        <p:spPr>
          <a:xfrm>
            <a:off x="838200" y="1419225"/>
            <a:ext cx="455188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analysis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parameters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 parameters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parameters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FC3261-7B27-42ED-B855-7433AB6C0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126" y="1313311"/>
            <a:ext cx="6217920" cy="39295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C47DF9-740F-4AA5-861B-3B504C92B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765" y="1316206"/>
            <a:ext cx="6217920" cy="39237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0128DA-8E41-4AF6-89E6-150CDD93F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487" y="1311531"/>
            <a:ext cx="6217920" cy="39284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9C3E3E-0C89-4D61-B123-919EE973E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3487" y="1324884"/>
            <a:ext cx="6217920" cy="3922658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DB2378E-0158-44C0-BBFA-0EB6E9B79CED}"/>
              </a:ext>
            </a:extLst>
          </p:cNvPr>
          <p:cNvSpPr txBox="1">
            <a:spLocks/>
          </p:cNvSpPr>
          <p:nvPr/>
        </p:nvSpPr>
        <p:spPr>
          <a:xfrm>
            <a:off x="838200" y="1416566"/>
            <a:ext cx="455188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analysis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parameters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 parameters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parameters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7F18D68B-C8FC-4055-87B5-5ADFCAD7D4CD}"/>
              </a:ext>
            </a:extLst>
          </p:cNvPr>
          <p:cNvSpPr txBox="1">
            <a:spLocks/>
          </p:cNvSpPr>
          <p:nvPr/>
        </p:nvSpPr>
        <p:spPr>
          <a:xfrm>
            <a:off x="838200" y="1423832"/>
            <a:ext cx="455188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analysis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parameters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parameters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parameters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166E2CC9-2038-4E5F-9BC3-7666B8CD44A5}"/>
              </a:ext>
            </a:extLst>
          </p:cNvPr>
          <p:cNvSpPr txBox="1">
            <a:spLocks/>
          </p:cNvSpPr>
          <p:nvPr/>
        </p:nvSpPr>
        <p:spPr>
          <a:xfrm>
            <a:off x="838200" y="1431705"/>
            <a:ext cx="455188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analysis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parameters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 parameters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parameters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18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6" grpId="1"/>
      <p:bldP spid="17" grpId="0"/>
      <p:bldP spid="17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9210-10A8-46BE-9867-315B6A2E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Opinion Dynamics – Workflow (Cont’d)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CDC44-4D28-4E14-989B-2FC6350DB9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7F62B-D8EA-487E-857C-E93E7CEF8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7</a:t>
            </a:fld>
            <a:endParaRPr lang="en-CA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DFCA74-1630-4B23-8C4D-487459EFF83A}"/>
              </a:ext>
            </a:extLst>
          </p:cNvPr>
          <p:cNvSpPr txBox="1">
            <a:spLocks/>
          </p:cNvSpPr>
          <p:nvPr/>
        </p:nvSpPr>
        <p:spPr>
          <a:xfrm>
            <a:off x="838200" y="1419225"/>
            <a:ext cx="455188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User-driven filtering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involvement ensures better data quality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accounts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terms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FC3261-7B27-42ED-B855-7433AB6C0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9469" y="1319671"/>
            <a:ext cx="6211233" cy="3916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CD335B-74FA-43BE-9320-09B9A065C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845" y="1322279"/>
            <a:ext cx="6208776" cy="3914228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95E0B06-CD11-4350-9FB2-F580FEF6D0D9}"/>
              </a:ext>
            </a:extLst>
          </p:cNvPr>
          <p:cNvSpPr txBox="1">
            <a:spLocks/>
          </p:cNvSpPr>
          <p:nvPr/>
        </p:nvSpPr>
        <p:spPr>
          <a:xfrm>
            <a:off x="838200" y="1418011"/>
            <a:ext cx="455188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User-driven filtering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involvement ensures better data quality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accounts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98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9210-10A8-46BE-9867-315B6A2E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Opinion Dynamics – Workflow (Cont’d)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CDC44-4D28-4E14-989B-2FC6350DB9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7F62B-D8EA-487E-857C-E93E7CEF8B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8</a:t>
            </a:fld>
            <a:endParaRPr lang="en-CA"/>
          </a:p>
        </p:txBody>
      </p:sp>
      <p:sp>
        <p:nvSpPr>
          <p:cNvPr id="66" name="Content Placeholder 11">
            <a:extLst>
              <a:ext uri="{FF2B5EF4-FFF2-40B4-BE49-F238E27FC236}">
                <a16:creationId xmlns:a16="http://schemas.microsoft.com/office/drawing/2014/main" id="{FCA3DE1E-E2F7-4F27-8E43-B25CDC928A23}"/>
              </a:ext>
            </a:extLst>
          </p:cNvPr>
          <p:cNvSpPr txBox="1">
            <a:spLocks/>
          </p:cNvSpPr>
          <p:nvPr/>
        </p:nvSpPr>
        <p:spPr>
          <a:xfrm>
            <a:off x="6172200" y="1266825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endParaRPr lang="en-US" sz="2400">
              <a:solidFill>
                <a:srgbClr val="002A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Tweets that mention an agency</a:t>
            </a:r>
          </a:p>
        </p:txBody>
      </p:sp>
      <p:sp>
        <p:nvSpPr>
          <p:cNvPr id="65" name="Content Placeholder 11">
            <a:extLst>
              <a:ext uri="{FF2B5EF4-FFF2-40B4-BE49-F238E27FC236}">
                <a16:creationId xmlns:a16="http://schemas.microsoft.com/office/drawing/2014/main" id="{EF6FBEA7-9E5C-4338-9599-243739CF878E}"/>
              </a:ext>
            </a:extLst>
          </p:cNvPr>
          <p:cNvSpPr txBox="1">
            <a:spLocks/>
          </p:cNvSpPr>
          <p:nvPr/>
        </p:nvSpPr>
        <p:spPr>
          <a:xfrm>
            <a:off x="6172200" y="1266824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attributes</a:t>
            </a:r>
          </a:p>
          <a:p>
            <a:pPr lvl="1"/>
            <a:r>
              <a:rPr lang="en-CA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count</a:t>
            </a:r>
          </a:p>
          <a:p>
            <a:pPr lvl="1"/>
            <a:r>
              <a:rPr lang="en-CA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 count</a:t>
            </a:r>
          </a:p>
          <a:p>
            <a:pPr lvl="1"/>
            <a:r>
              <a:rPr lang="en-CA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in-degree</a:t>
            </a:r>
          </a:p>
          <a:p>
            <a:pPr lvl="1"/>
            <a:r>
              <a:rPr lang="en-CA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total degree</a:t>
            </a:r>
          </a:p>
          <a:p>
            <a:pPr lvl="1"/>
            <a:r>
              <a:rPr lang="en-CA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</a:p>
          <a:p>
            <a:pPr lvl="1"/>
            <a:r>
              <a:rPr lang="en-CA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path length</a:t>
            </a:r>
          </a:p>
          <a:p>
            <a:pPr lvl="1"/>
            <a:r>
              <a:rPr lang="en-CA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</a:p>
          <a:p>
            <a:pPr lvl="1"/>
            <a:r>
              <a:rPr lang="en-CA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degree distribution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260EA98-36DF-426B-8986-59B3CD029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0" y="2250230"/>
            <a:ext cx="4937760" cy="1625765"/>
          </a:xfrm>
          <a:prstGeom prst="rect">
            <a:avLst/>
          </a:prstGeom>
        </p:spPr>
      </p:pic>
      <p:sp>
        <p:nvSpPr>
          <p:cNvPr id="68" name="Callout: Bent Line 67">
            <a:extLst>
              <a:ext uri="{FF2B5EF4-FFF2-40B4-BE49-F238E27FC236}">
                <a16:creationId xmlns:a16="http://schemas.microsoft.com/office/drawing/2014/main" id="{058E75D8-0D21-4449-ADF9-3568AC4FB7B0}"/>
              </a:ext>
            </a:extLst>
          </p:cNvPr>
          <p:cNvSpPr/>
          <p:nvPr/>
        </p:nvSpPr>
        <p:spPr>
          <a:xfrm>
            <a:off x="6486010" y="3613741"/>
            <a:ext cx="1268101" cy="327991"/>
          </a:xfrm>
          <a:prstGeom prst="borderCallout2">
            <a:avLst>
              <a:gd name="adj1" fmla="val 83800"/>
              <a:gd name="adj2" fmla="val 103194"/>
              <a:gd name="adj3" fmla="val 83917"/>
              <a:gd name="adj4" fmla="val 112977"/>
              <a:gd name="adj5" fmla="val 228420"/>
              <a:gd name="adj6" fmla="val 82877"/>
            </a:avLst>
          </a:prstGeom>
          <a:noFill/>
          <a:ln>
            <a:solidFill>
              <a:srgbClr val="E30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E3E406-B995-4CB4-B4DB-2675F42019BC}"/>
              </a:ext>
            </a:extLst>
          </p:cNvPr>
          <p:cNvSpPr txBox="1"/>
          <p:nvPr/>
        </p:nvSpPr>
        <p:spPr>
          <a:xfrm>
            <a:off x="6486010" y="4372722"/>
            <a:ext cx="1524776" cy="646331"/>
          </a:xfrm>
          <a:prstGeom prst="rect">
            <a:avLst/>
          </a:prstGeom>
          <a:solidFill>
            <a:srgbClr val="3B3838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Weekday,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AM Rush hour</a:t>
            </a:r>
          </a:p>
        </p:txBody>
      </p:sp>
      <p:sp>
        <p:nvSpPr>
          <p:cNvPr id="70" name="Callout: Bent Line 69">
            <a:extLst>
              <a:ext uri="{FF2B5EF4-FFF2-40B4-BE49-F238E27FC236}">
                <a16:creationId xmlns:a16="http://schemas.microsoft.com/office/drawing/2014/main" id="{8F16A188-1A95-4C88-B4BB-98F269BD0080}"/>
              </a:ext>
            </a:extLst>
          </p:cNvPr>
          <p:cNvSpPr/>
          <p:nvPr/>
        </p:nvSpPr>
        <p:spPr>
          <a:xfrm>
            <a:off x="7451085" y="3099060"/>
            <a:ext cx="1109986" cy="327991"/>
          </a:xfrm>
          <a:prstGeom prst="borderCallout2">
            <a:avLst>
              <a:gd name="adj1" fmla="val 83800"/>
              <a:gd name="adj2" fmla="val 103194"/>
              <a:gd name="adj3" fmla="val 83917"/>
              <a:gd name="adj4" fmla="val 112977"/>
              <a:gd name="adj5" fmla="val 380979"/>
              <a:gd name="adj6" fmla="val 169830"/>
            </a:avLst>
          </a:prstGeom>
          <a:noFill/>
          <a:ln>
            <a:solidFill>
              <a:srgbClr val="E30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98D6A60-B177-4440-B8EF-5B5729B6D538}"/>
              </a:ext>
            </a:extLst>
          </p:cNvPr>
          <p:cNvSpPr txBox="1"/>
          <p:nvPr/>
        </p:nvSpPr>
        <p:spPr>
          <a:xfrm>
            <a:off x="8387730" y="4372722"/>
            <a:ext cx="1422377" cy="369332"/>
          </a:xfrm>
          <a:prstGeom prst="rect">
            <a:avLst/>
          </a:prstGeom>
          <a:solidFill>
            <a:srgbClr val="3B3838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Maintenance</a:t>
            </a:r>
          </a:p>
        </p:txBody>
      </p:sp>
      <p:sp>
        <p:nvSpPr>
          <p:cNvPr id="72" name="Callout: Bent Line 71">
            <a:extLst>
              <a:ext uri="{FF2B5EF4-FFF2-40B4-BE49-F238E27FC236}">
                <a16:creationId xmlns:a16="http://schemas.microsoft.com/office/drawing/2014/main" id="{E382BA01-77EC-47CE-99A7-EC711D124132}"/>
              </a:ext>
            </a:extLst>
          </p:cNvPr>
          <p:cNvSpPr/>
          <p:nvPr/>
        </p:nvSpPr>
        <p:spPr>
          <a:xfrm>
            <a:off x="7004045" y="2365468"/>
            <a:ext cx="656595" cy="327991"/>
          </a:xfrm>
          <a:prstGeom prst="borderCallout2">
            <a:avLst>
              <a:gd name="adj1" fmla="val 83800"/>
              <a:gd name="adj2" fmla="val 103194"/>
              <a:gd name="adj3" fmla="val 85466"/>
              <a:gd name="adj4" fmla="val 341989"/>
              <a:gd name="adj5" fmla="val 606139"/>
              <a:gd name="adj6" fmla="val 536635"/>
            </a:avLst>
          </a:prstGeom>
          <a:noFill/>
          <a:ln>
            <a:solidFill>
              <a:srgbClr val="E30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Content Placeholder 10">
            <a:extLst>
              <a:ext uri="{FF2B5EF4-FFF2-40B4-BE49-F238E27FC236}">
                <a16:creationId xmlns:a16="http://schemas.microsoft.com/office/drawing/2014/main" id="{F741FE03-C8EC-4266-BD6A-78DC7C7E9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773" y="4476297"/>
            <a:ext cx="3657600" cy="131196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43E5FD3-A804-4068-9B70-44AA72FED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773" y="1279150"/>
            <a:ext cx="3657600" cy="163995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C935696-663C-4BB2-B423-DFD2E7229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3773" y="3258086"/>
            <a:ext cx="3657600" cy="879231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54191CA-CB2D-4006-8CF7-12073A3640C9}"/>
              </a:ext>
            </a:extLst>
          </p:cNvPr>
          <p:cNvSpPr txBox="1"/>
          <p:nvPr/>
        </p:nvSpPr>
        <p:spPr>
          <a:xfrm>
            <a:off x="9750066" y="2487357"/>
            <a:ext cx="761747" cy="369332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+ 0.93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52E4307-CB4F-4239-9C0F-886C7192EA6E}"/>
              </a:ext>
            </a:extLst>
          </p:cNvPr>
          <p:cNvSpPr txBox="1"/>
          <p:nvPr/>
        </p:nvSpPr>
        <p:spPr>
          <a:xfrm>
            <a:off x="9750066" y="4137317"/>
            <a:ext cx="758952" cy="369332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F054A78-C1CE-44F8-93CF-3F1AC632BD31}"/>
              </a:ext>
            </a:extLst>
          </p:cNvPr>
          <p:cNvSpPr txBox="1"/>
          <p:nvPr/>
        </p:nvSpPr>
        <p:spPr>
          <a:xfrm>
            <a:off x="9771111" y="5564895"/>
            <a:ext cx="716864" cy="369332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- 0.83</a:t>
            </a:r>
          </a:p>
        </p:txBody>
      </p:sp>
      <p:pic>
        <p:nvPicPr>
          <p:cNvPr id="79" name="Content Placeholder 2">
            <a:extLst>
              <a:ext uri="{FF2B5EF4-FFF2-40B4-BE49-F238E27FC236}">
                <a16:creationId xmlns:a16="http://schemas.microsoft.com/office/drawing/2014/main" id="{5F6A382A-A611-4248-909C-5730DEB0A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1891381"/>
            <a:ext cx="5120640" cy="2540008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7C221A87-D06F-4D56-880E-48CD882E85B1}"/>
              </a:ext>
            </a:extLst>
          </p:cNvPr>
          <p:cNvGrpSpPr/>
          <p:nvPr/>
        </p:nvGrpSpPr>
        <p:grpSpPr>
          <a:xfrm>
            <a:off x="1135654" y="1308864"/>
            <a:ext cx="4023363" cy="790379"/>
            <a:chOff x="579118" y="2124"/>
            <a:chExt cx="4023363" cy="790379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5CEB04C7-32EC-4EC4-B519-221AF8E79093}"/>
                </a:ext>
              </a:extLst>
            </p:cNvPr>
            <p:cNvSpPr/>
            <p:nvPr/>
          </p:nvSpPr>
          <p:spPr>
            <a:xfrm>
              <a:off x="579118" y="2124"/>
              <a:ext cx="4023363" cy="790379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Rectangle: Rounded Corners 4">
              <a:extLst>
                <a:ext uri="{FF2B5EF4-FFF2-40B4-BE49-F238E27FC236}">
                  <a16:creationId xmlns:a16="http://schemas.microsoft.com/office/drawing/2014/main" id="{58078580-647E-492E-912D-B3D7B3C05EFC}"/>
                </a:ext>
              </a:extLst>
            </p:cNvPr>
            <p:cNvSpPr txBox="1"/>
            <p:nvPr/>
          </p:nvSpPr>
          <p:spPr>
            <a:xfrm>
              <a:off x="602267" y="25273"/>
              <a:ext cx="3977065" cy="74408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/>
                <a:t>Data Extraction &amp; Filtering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BB742B2-A47B-467E-92EF-D63F0DBE898B}"/>
              </a:ext>
            </a:extLst>
          </p:cNvPr>
          <p:cNvGrpSpPr/>
          <p:nvPr/>
        </p:nvGrpSpPr>
        <p:grpSpPr>
          <a:xfrm>
            <a:off x="2969500" y="2148642"/>
            <a:ext cx="355670" cy="296392"/>
            <a:chOff x="2412964" y="841902"/>
            <a:chExt cx="355670" cy="296392"/>
          </a:xfrm>
        </p:grpSpPr>
        <p:sp>
          <p:nvSpPr>
            <p:cNvPr id="84" name="Arrow: Right 83">
              <a:extLst>
                <a:ext uri="{FF2B5EF4-FFF2-40B4-BE49-F238E27FC236}">
                  <a16:creationId xmlns:a16="http://schemas.microsoft.com/office/drawing/2014/main" id="{9AE220FF-BB74-4AEA-BCF4-5F228E867717}"/>
                </a:ext>
              </a:extLst>
            </p:cNvPr>
            <p:cNvSpPr/>
            <p:nvPr/>
          </p:nvSpPr>
          <p:spPr>
            <a:xfrm rot="5400000">
              <a:off x="2442603" y="812263"/>
              <a:ext cx="296392" cy="355670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Arrow: Right 6">
              <a:extLst>
                <a:ext uri="{FF2B5EF4-FFF2-40B4-BE49-F238E27FC236}">
                  <a16:creationId xmlns:a16="http://schemas.microsoft.com/office/drawing/2014/main" id="{F0765A9C-112C-46EB-B6E0-F3C6436FFE57}"/>
                </a:ext>
              </a:extLst>
            </p:cNvPr>
            <p:cNvSpPr txBox="1"/>
            <p:nvPr/>
          </p:nvSpPr>
          <p:spPr>
            <a:xfrm>
              <a:off x="2484098" y="841902"/>
              <a:ext cx="213402" cy="20747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6979000-D309-47A8-9F98-5FEBFCDF1AE4}"/>
              </a:ext>
            </a:extLst>
          </p:cNvPr>
          <p:cNvGrpSpPr/>
          <p:nvPr/>
        </p:nvGrpSpPr>
        <p:grpSpPr>
          <a:xfrm>
            <a:off x="1135654" y="2494434"/>
            <a:ext cx="4023363" cy="790379"/>
            <a:chOff x="579118" y="1187694"/>
            <a:chExt cx="4023363" cy="790379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CCA9A9BE-19EF-44A6-B682-AD1309674F57}"/>
                </a:ext>
              </a:extLst>
            </p:cNvPr>
            <p:cNvSpPr/>
            <p:nvPr/>
          </p:nvSpPr>
          <p:spPr>
            <a:xfrm>
              <a:off x="579118" y="1187694"/>
              <a:ext cx="4023363" cy="790379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Rectangle: Rounded Corners 8">
              <a:extLst>
                <a:ext uri="{FF2B5EF4-FFF2-40B4-BE49-F238E27FC236}">
                  <a16:creationId xmlns:a16="http://schemas.microsoft.com/office/drawing/2014/main" id="{0AFE3A97-9387-4977-A4F0-F2BBF33B547B}"/>
                </a:ext>
              </a:extLst>
            </p:cNvPr>
            <p:cNvSpPr txBox="1"/>
            <p:nvPr/>
          </p:nvSpPr>
          <p:spPr>
            <a:xfrm>
              <a:off x="602267" y="1210843"/>
              <a:ext cx="3977065" cy="74408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/>
                <a:t>Sentiment analysis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7D00C68-6348-42BA-986B-7F3FA095CF31}"/>
              </a:ext>
            </a:extLst>
          </p:cNvPr>
          <p:cNvGrpSpPr/>
          <p:nvPr/>
        </p:nvGrpSpPr>
        <p:grpSpPr>
          <a:xfrm>
            <a:off x="2969500" y="3334212"/>
            <a:ext cx="355670" cy="296392"/>
            <a:chOff x="2412964" y="2027472"/>
            <a:chExt cx="355670" cy="296392"/>
          </a:xfrm>
        </p:grpSpPr>
        <p:sp>
          <p:nvSpPr>
            <p:cNvPr id="90" name="Arrow: Right 89">
              <a:extLst>
                <a:ext uri="{FF2B5EF4-FFF2-40B4-BE49-F238E27FC236}">
                  <a16:creationId xmlns:a16="http://schemas.microsoft.com/office/drawing/2014/main" id="{5C973187-180B-4C71-9D04-2557FEC836BC}"/>
                </a:ext>
              </a:extLst>
            </p:cNvPr>
            <p:cNvSpPr/>
            <p:nvPr/>
          </p:nvSpPr>
          <p:spPr>
            <a:xfrm rot="5400000">
              <a:off x="2442603" y="1997833"/>
              <a:ext cx="296392" cy="355670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Arrow: Right 10">
              <a:extLst>
                <a:ext uri="{FF2B5EF4-FFF2-40B4-BE49-F238E27FC236}">
                  <a16:creationId xmlns:a16="http://schemas.microsoft.com/office/drawing/2014/main" id="{E6E8999F-3457-4892-B595-3DBF1E0E8D40}"/>
                </a:ext>
              </a:extLst>
            </p:cNvPr>
            <p:cNvSpPr txBox="1"/>
            <p:nvPr/>
          </p:nvSpPr>
          <p:spPr>
            <a:xfrm>
              <a:off x="2484098" y="2027472"/>
              <a:ext cx="213402" cy="20747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A2D8EF1-8721-4708-AB79-3A3F7D721A6A}"/>
              </a:ext>
            </a:extLst>
          </p:cNvPr>
          <p:cNvGrpSpPr/>
          <p:nvPr/>
        </p:nvGrpSpPr>
        <p:grpSpPr>
          <a:xfrm>
            <a:off x="1135654" y="3680003"/>
            <a:ext cx="4023363" cy="790379"/>
            <a:chOff x="579118" y="2373263"/>
            <a:chExt cx="4023363" cy="790379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D3E342E5-0BCA-40D3-819B-D6F4449047FC}"/>
                </a:ext>
              </a:extLst>
            </p:cNvPr>
            <p:cNvSpPr/>
            <p:nvPr/>
          </p:nvSpPr>
          <p:spPr>
            <a:xfrm>
              <a:off x="579118" y="2373263"/>
              <a:ext cx="4023363" cy="790379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Rectangle: Rounded Corners 12">
              <a:extLst>
                <a:ext uri="{FF2B5EF4-FFF2-40B4-BE49-F238E27FC236}">
                  <a16:creationId xmlns:a16="http://schemas.microsoft.com/office/drawing/2014/main" id="{B792AF37-7DFF-4252-99E0-09379946DF50}"/>
                </a:ext>
              </a:extLst>
            </p:cNvPr>
            <p:cNvSpPr txBox="1"/>
            <p:nvPr/>
          </p:nvSpPr>
          <p:spPr>
            <a:xfrm>
              <a:off x="602267" y="2396412"/>
              <a:ext cx="3977065" cy="74408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/>
                <a:t>Social network analysis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B8ADF22-31AD-4F22-9202-41D52BD74F3E}"/>
              </a:ext>
            </a:extLst>
          </p:cNvPr>
          <p:cNvGrpSpPr/>
          <p:nvPr/>
        </p:nvGrpSpPr>
        <p:grpSpPr>
          <a:xfrm>
            <a:off x="2969500" y="4519782"/>
            <a:ext cx="355670" cy="296392"/>
            <a:chOff x="2412964" y="3213042"/>
            <a:chExt cx="355670" cy="296392"/>
          </a:xfrm>
        </p:grpSpPr>
        <p:sp>
          <p:nvSpPr>
            <p:cNvPr id="96" name="Arrow: Right 95">
              <a:extLst>
                <a:ext uri="{FF2B5EF4-FFF2-40B4-BE49-F238E27FC236}">
                  <a16:creationId xmlns:a16="http://schemas.microsoft.com/office/drawing/2014/main" id="{D6768AFF-0F71-4CBD-8B82-5B284035A061}"/>
                </a:ext>
              </a:extLst>
            </p:cNvPr>
            <p:cNvSpPr/>
            <p:nvPr/>
          </p:nvSpPr>
          <p:spPr>
            <a:xfrm rot="5400000">
              <a:off x="2442603" y="3183403"/>
              <a:ext cx="296392" cy="355670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Arrow: Right 14">
              <a:extLst>
                <a:ext uri="{FF2B5EF4-FFF2-40B4-BE49-F238E27FC236}">
                  <a16:creationId xmlns:a16="http://schemas.microsoft.com/office/drawing/2014/main" id="{CD3955F6-F85A-42BC-ADFD-2A8A27436BD4}"/>
                </a:ext>
              </a:extLst>
            </p:cNvPr>
            <p:cNvSpPr txBox="1"/>
            <p:nvPr/>
          </p:nvSpPr>
          <p:spPr>
            <a:xfrm>
              <a:off x="2484098" y="3213042"/>
              <a:ext cx="213402" cy="20747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58B9612-8F97-4C6B-8AE9-25B1CCCC934C}"/>
              </a:ext>
            </a:extLst>
          </p:cNvPr>
          <p:cNvGrpSpPr/>
          <p:nvPr/>
        </p:nvGrpSpPr>
        <p:grpSpPr>
          <a:xfrm>
            <a:off x="1135654" y="4865573"/>
            <a:ext cx="4023363" cy="790379"/>
            <a:chOff x="579118" y="3558833"/>
            <a:chExt cx="4023363" cy="790379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4CB62665-4498-4B36-89C1-49CA2F9EDEDF}"/>
                </a:ext>
              </a:extLst>
            </p:cNvPr>
            <p:cNvSpPr/>
            <p:nvPr/>
          </p:nvSpPr>
          <p:spPr>
            <a:xfrm>
              <a:off x="579118" y="3558833"/>
              <a:ext cx="4023363" cy="790379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Rectangle: Rounded Corners 16">
              <a:extLst>
                <a:ext uri="{FF2B5EF4-FFF2-40B4-BE49-F238E27FC236}">
                  <a16:creationId xmlns:a16="http://schemas.microsoft.com/office/drawing/2014/main" id="{771D37AA-88D6-4C99-8ECD-F9C42C789417}"/>
                </a:ext>
              </a:extLst>
            </p:cNvPr>
            <p:cNvSpPr txBox="1"/>
            <p:nvPr/>
          </p:nvSpPr>
          <p:spPr>
            <a:xfrm>
              <a:off x="602267" y="3581982"/>
              <a:ext cx="3977065" cy="74408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/>
                <a:t>Reporting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BECE036-DEA0-445C-9AEC-03E6B12A5298}"/>
              </a:ext>
            </a:extLst>
          </p:cNvPr>
          <p:cNvGrpSpPr/>
          <p:nvPr/>
        </p:nvGrpSpPr>
        <p:grpSpPr>
          <a:xfrm>
            <a:off x="1135654" y="2487357"/>
            <a:ext cx="4023363" cy="790379"/>
            <a:chOff x="579118" y="1187694"/>
            <a:chExt cx="4023363" cy="790379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5C63C15E-DEDC-4C4B-BBC4-31D71B1D31F9}"/>
                </a:ext>
              </a:extLst>
            </p:cNvPr>
            <p:cNvSpPr/>
            <p:nvPr/>
          </p:nvSpPr>
          <p:spPr>
            <a:xfrm>
              <a:off x="579118" y="1187694"/>
              <a:ext cx="4023363" cy="790379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Rectangle: Rounded Corners 8">
              <a:extLst>
                <a:ext uri="{FF2B5EF4-FFF2-40B4-BE49-F238E27FC236}">
                  <a16:creationId xmlns:a16="http://schemas.microsoft.com/office/drawing/2014/main" id="{FA51EE69-C938-4F5F-9EC8-75307D01FE0E}"/>
                </a:ext>
              </a:extLst>
            </p:cNvPr>
            <p:cNvSpPr txBox="1"/>
            <p:nvPr/>
          </p:nvSpPr>
          <p:spPr>
            <a:xfrm>
              <a:off x="602267" y="1210843"/>
              <a:ext cx="3977065" cy="74408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/>
                <a:t>Sentiment analysis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C40ED99-1196-4244-B2B0-C3163F4D668A}"/>
              </a:ext>
            </a:extLst>
          </p:cNvPr>
          <p:cNvGrpSpPr/>
          <p:nvPr/>
        </p:nvGrpSpPr>
        <p:grpSpPr>
          <a:xfrm>
            <a:off x="1135654" y="3672926"/>
            <a:ext cx="4023363" cy="790379"/>
            <a:chOff x="579118" y="2373263"/>
            <a:chExt cx="4023363" cy="790379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E9DC51E0-A2E9-426A-B22A-86AF98EC59B5}"/>
                </a:ext>
              </a:extLst>
            </p:cNvPr>
            <p:cNvSpPr/>
            <p:nvPr/>
          </p:nvSpPr>
          <p:spPr>
            <a:xfrm>
              <a:off x="579118" y="2373263"/>
              <a:ext cx="4023363" cy="790379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Rectangle: Rounded Corners 12">
              <a:extLst>
                <a:ext uri="{FF2B5EF4-FFF2-40B4-BE49-F238E27FC236}">
                  <a16:creationId xmlns:a16="http://schemas.microsoft.com/office/drawing/2014/main" id="{BD1EECCB-53A4-4EF9-9C29-F119BF09C45E}"/>
                </a:ext>
              </a:extLst>
            </p:cNvPr>
            <p:cNvSpPr txBox="1"/>
            <p:nvPr/>
          </p:nvSpPr>
          <p:spPr>
            <a:xfrm>
              <a:off x="602267" y="2396412"/>
              <a:ext cx="3977065" cy="74408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/>
                <a:t>Social network analysis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EF47997-B3B0-410E-B080-3F408C40001C}"/>
              </a:ext>
            </a:extLst>
          </p:cNvPr>
          <p:cNvGrpSpPr/>
          <p:nvPr/>
        </p:nvGrpSpPr>
        <p:grpSpPr>
          <a:xfrm>
            <a:off x="1135654" y="4858496"/>
            <a:ext cx="4023363" cy="790379"/>
            <a:chOff x="579118" y="3558833"/>
            <a:chExt cx="4023363" cy="790379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EB315980-4F34-4C52-BE8D-EC34173C4C95}"/>
                </a:ext>
              </a:extLst>
            </p:cNvPr>
            <p:cNvSpPr/>
            <p:nvPr/>
          </p:nvSpPr>
          <p:spPr>
            <a:xfrm>
              <a:off x="579118" y="3558833"/>
              <a:ext cx="4023363" cy="790379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9" name="Rectangle: Rounded Corners 16">
              <a:extLst>
                <a:ext uri="{FF2B5EF4-FFF2-40B4-BE49-F238E27FC236}">
                  <a16:creationId xmlns:a16="http://schemas.microsoft.com/office/drawing/2014/main" id="{08576599-E203-46F9-BFB6-5606F81CAA78}"/>
                </a:ext>
              </a:extLst>
            </p:cNvPr>
            <p:cNvSpPr txBox="1"/>
            <p:nvPr/>
          </p:nvSpPr>
          <p:spPr>
            <a:xfrm>
              <a:off x="602267" y="3581982"/>
              <a:ext cx="3977065" cy="74408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/>
                <a:t>Reporting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D2B8269-62DC-4D14-9D66-FF872BA6091E}"/>
              </a:ext>
            </a:extLst>
          </p:cNvPr>
          <p:cNvGrpSpPr/>
          <p:nvPr/>
        </p:nvGrpSpPr>
        <p:grpSpPr>
          <a:xfrm>
            <a:off x="1135654" y="1308864"/>
            <a:ext cx="4023363" cy="790379"/>
            <a:chOff x="579118" y="2124"/>
            <a:chExt cx="4023363" cy="790379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CC4968E6-2688-40BF-81BE-7300317EFBCF}"/>
                </a:ext>
              </a:extLst>
            </p:cNvPr>
            <p:cNvSpPr/>
            <p:nvPr/>
          </p:nvSpPr>
          <p:spPr>
            <a:xfrm>
              <a:off x="579118" y="2124"/>
              <a:ext cx="4023363" cy="790379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Rectangle: Rounded Corners 4">
              <a:extLst>
                <a:ext uri="{FF2B5EF4-FFF2-40B4-BE49-F238E27FC236}">
                  <a16:creationId xmlns:a16="http://schemas.microsoft.com/office/drawing/2014/main" id="{0C5ED05F-2A03-42B2-A191-E71B3FA81DE5}"/>
                </a:ext>
              </a:extLst>
            </p:cNvPr>
            <p:cNvSpPr txBox="1"/>
            <p:nvPr/>
          </p:nvSpPr>
          <p:spPr>
            <a:xfrm>
              <a:off x="602267" y="25273"/>
              <a:ext cx="3977065" cy="74408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/>
                <a:t>Data Extraction &amp; Filtering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CFAA69E-ADF5-4E6C-AD5E-A04BF1DEC966}"/>
              </a:ext>
            </a:extLst>
          </p:cNvPr>
          <p:cNvGrpSpPr/>
          <p:nvPr/>
        </p:nvGrpSpPr>
        <p:grpSpPr>
          <a:xfrm>
            <a:off x="1135654" y="2493639"/>
            <a:ext cx="4023363" cy="790379"/>
            <a:chOff x="579118" y="1187694"/>
            <a:chExt cx="4023363" cy="790379"/>
          </a:xfrm>
        </p:grpSpPr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F42EA0D5-0D68-4D52-B69A-8078A8AF18A6}"/>
                </a:ext>
              </a:extLst>
            </p:cNvPr>
            <p:cNvSpPr/>
            <p:nvPr/>
          </p:nvSpPr>
          <p:spPr>
            <a:xfrm>
              <a:off x="579118" y="1187694"/>
              <a:ext cx="4023363" cy="790379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Rectangle: Rounded Corners 8">
              <a:extLst>
                <a:ext uri="{FF2B5EF4-FFF2-40B4-BE49-F238E27FC236}">
                  <a16:creationId xmlns:a16="http://schemas.microsoft.com/office/drawing/2014/main" id="{5B5F9041-BD86-473B-A452-8FAB662A25DE}"/>
                </a:ext>
              </a:extLst>
            </p:cNvPr>
            <p:cNvSpPr txBox="1"/>
            <p:nvPr/>
          </p:nvSpPr>
          <p:spPr>
            <a:xfrm>
              <a:off x="602267" y="1210843"/>
              <a:ext cx="3977065" cy="74408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/>
                <a:t>Sentiment analysis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0934D92-9F16-4947-9E43-C4D14C350005}"/>
              </a:ext>
            </a:extLst>
          </p:cNvPr>
          <p:cNvGrpSpPr/>
          <p:nvPr/>
        </p:nvGrpSpPr>
        <p:grpSpPr>
          <a:xfrm>
            <a:off x="1135654" y="3679208"/>
            <a:ext cx="4023363" cy="790379"/>
            <a:chOff x="579118" y="2373263"/>
            <a:chExt cx="4023363" cy="790379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4C6F74F2-9926-4E95-9500-5A39F9E92CA3}"/>
                </a:ext>
              </a:extLst>
            </p:cNvPr>
            <p:cNvSpPr/>
            <p:nvPr/>
          </p:nvSpPr>
          <p:spPr>
            <a:xfrm>
              <a:off x="579118" y="2373263"/>
              <a:ext cx="4023363" cy="790379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Rectangle: Rounded Corners 12">
              <a:extLst>
                <a:ext uri="{FF2B5EF4-FFF2-40B4-BE49-F238E27FC236}">
                  <a16:creationId xmlns:a16="http://schemas.microsoft.com/office/drawing/2014/main" id="{A07F6705-B98C-47A3-AAF6-ABC97BE8E91C}"/>
                </a:ext>
              </a:extLst>
            </p:cNvPr>
            <p:cNvSpPr txBox="1"/>
            <p:nvPr/>
          </p:nvSpPr>
          <p:spPr>
            <a:xfrm>
              <a:off x="602267" y="2396412"/>
              <a:ext cx="3977065" cy="74408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/>
                <a:t>Social network analysis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E8DD749-95D5-4379-AE29-D7763459BB05}"/>
              </a:ext>
            </a:extLst>
          </p:cNvPr>
          <p:cNvGrpSpPr/>
          <p:nvPr/>
        </p:nvGrpSpPr>
        <p:grpSpPr>
          <a:xfrm>
            <a:off x="1135654" y="4864778"/>
            <a:ext cx="4023363" cy="790379"/>
            <a:chOff x="579118" y="3558833"/>
            <a:chExt cx="4023363" cy="790379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788F1B12-310E-4343-A828-B7DD464B2B71}"/>
                </a:ext>
              </a:extLst>
            </p:cNvPr>
            <p:cNvSpPr/>
            <p:nvPr/>
          </p:nvSpPr>
          <p:spPr>
            <a:xfrm>
              <a:off x="579118" y="3558833"/>
              <a:ext cx="4023363" cy="790379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1" name="Rectangle: Rounded Corners 16">
              <a:extLst>
                <a:ext uri="{FF2B5EF4-FFF2-40B4-BE49-F238E27FC236}">
                  <a16:creationId xmlns:a16="http://schemas.microsoft.com/office/drawing/2014/main" id="{5E9124C1-0ED0-4DEE-A8D9-22ACE942767C}"/>
                </a:ext>
              </a:extLst>
            </p:cNvPr>
            <p:cNvSpPr txBox="1"/>
            <p:nvPr/>
          </p:nvSpPr>
          <p:spPr>
            <a:xfrm>
              <a:off x="602267" y="3581982"/>
              <a:ext cx="3977065" cy="74408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/>
                <a:t>Reporting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FDC62AB-9044-46CC-B3CB-D44A731663C0}"/>
              </a:ext>
            </a:extLst>
          </p:cNvPr>
          <p:cNvGrpSpPr/>
          <p:nvPr/>
        </p:nvGrpSpPr>
        <p:grpSpPr>
          <a:xfrm>
            <a:off x="1135654" y="1315146"/>
            <a:ext cx="4023363" cy="790379"/>
            <a:chOff x="579118" y="2124"/>
            <a:chExt cx="4023363" cy="790379"/>
          </a:xfrm>
        </p:grpSpPr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673A1859-70D7-4CD8-810F-8C3C8F112075}"/>
                </a:ext>
              </a:extLst>
            </p:cNvPr>
            <p:cNvSpPr/>
            <p:nvPr/>
          </p:nvSpPr>
          <p:spPr>
            <a:xfrm>
              <a:off x="579118" y="2124"/>
              <a:ext cx="4023363" cy="790379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4" name="Rectangle: Rounded Corners 4">
              <a:extLst>
                <a:ext uri="{FF2B5EF4-FFF2-40B4-BE49-F238E27FC236}">
                  <a16:creationId xmlns:a16="http://schemas.microsoft.com/office/drawing/2014/main" id="{EE6A07C3-034D-44BE-AB4A-652CA5E0F6B9}"/>
                </a:ext>
              </a:extLst>
            </p:cNvPr>
            <p:cNvSpPr txBox="1"/>
            <p:nvPr/>
          </p:nvSpPr>
          <p:spPr>
            <a:xfrm>
              <a:off x="602267" y="25273"/>
              <a:ext cx="3977065" cy="74408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/>
                <a:t>Data Extraction &amp; Filtering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75C1DCE-48B9-4645-B97A-F59190DC3067}"/>
              </a:ext>
            </a:extLst>
          </p:cNvPr>
          <p:cNvGrpSpPr/>
          <p:nvPr/>
        </p:nvGrpSpPr>
        <p:grpSpPr>
          <a:xfrm>
            <a:off x="1135654" y="2494434"/>
            <a:ext cx="4023363" cy="790379"/>
            <a:chOff x="579118" y="1187694"/>
            <a:chExt cx="4023363" cy="790379"/>
          </a:xfrm>
          <a:solidFill>
            <a:schemeClr val="tx1">
              <a:lumMod val="50000"/>
            </a:schemeClr>
          </a:solidFill>
        </p:grpSpPr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8F598A0A-BF70-44F6-A110-EC959955718D}"/>
                </a:ext>
              </a:extLst>
            </p:cNvPr>
            <p:cNvSpPr/>
            <p:nvPr/>
          </p:nvSpPr>
          <p:spPr>
            <a:xfrm>
              <a:off x="579118" y="1187694"/>
              <a:ext cx="4023363" cy="79037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7" name="Rectangle: Rounded Corners 8">
              <a:extLst>
                <a:ext uri="{FF2B5EF4-FFF2-40B4-BE49-F238E27FC236}">
                  <a16:creationId xmlns:a16="http://schemas.microsoft.com/office/drawing/2014/main" id="{BAD462BF-1D95-4810-BADC-E714B8D2F614}"/>
                </a:ext>
              </a:extLst>
            </p:cNvPr>
            <p:cNvSpPr txBox="1"/>
            <p:nvPr/>
          </p:nvSpPr>
          <p:spPr>
            <a:xfrm>
              <a:off x="602267" y="1210843"/>
              <a:ext cx="3977065" cy="74408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/>
                <a:t>Sentiment analysis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F0CFE82-F9C1-4CB1-9701-679646B50090}"/>
              </a:ext>
            </a:extLst>
          </p:cNvPr>
          <p:cNvGrpSpPr/>
          <p:nvPr/>
        </p:nvGrpSpPr>
        <p:grpSpPr>
          <a:xfrm>
            <a:off x="1135654" y="3680003"/>
            <a:ext cx="4023363" cy="790379"/>
            <a:chOff x="579118" y="2373263"/>
            <a:chExt cx="4023363" cy="790379"/>
          </a:xfrm>
          <a:solidFill>
            <a:schemeClr val="tx1">
              <a:lumMod val="50000"/>
            </a:schemeClr>
          </a:solidFill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B38E848E-5128-4458-A4B4-35474A6A6D6F}"/>
                </a:ext>
              </a:extLst>
            </p:cNvPr>
            <p:cNvSpPr/>
            <p:nvPr/>
          </p:nvSpPr>
          <p:spPr>
            <a:xfrm>
              <a:off x="579118" y="2373263"/>
              <a:ext cx="4023363" cy="79037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0" name="Rectangle: Rounded Corners 12">
              <a:extLst>
                <a:ext uri="{FF2B5EF4-FFF2-40B4-BE49-F238E27FC236}">
                  <a16:creationId xmlns:a16="http://schemas.microsoft.com/office/drawing/2014/main" id="{DBA318D7-816E-4E91-800B-872C928AA440}"/>
                </a:ext>
              </a:extLst>
            </p:cNvPr>
            <p:cNvSpPr txBox="1"/>
            <p:nvPr/>
          </p:nvSpPr>
          <p:spPr>
            <a:xfrm>
              <a:off x="602267" y="2396412"/>
              <a:ext cx="3977065" cy="74408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/>
                <a:t>Social network analysis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3D44AEE-1735-4662-B0CF-4337825F7294}"/>
              </a:ext>
            </a:extLst>
          </p:cNvPr>
          <p:cNvGrpSpPr/>
          <p:nvPr/>
        </p:nvGrpSpPr>
        <p:grpSpPr>
          <a:xfrm>
            <a:off x="1135654" y="4865573"/>
            <a:ext cx="4023363" cy="790379"/>
            <a:chOff x="579118" y="3558833"/>
            <a:chExt cx="4023363" cy="790379"/>
          </a:xfrm>
          <a:solidFill>
            <a:schemeClr val="tx1">
              <a:lumMod val="50000"/>
            </a:schemeClr>
          </a:solidFill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5A92DF96-966F-4E0B-B03B-6065BF8BEA48}"/>
                </a:ext>
              </a:extLst>
            </p:cNvPr>
            <p:cNvSpPr/>
            <p:nvPr/>
          </p:nvSpPr>
          <p:spPr>
            <a:xfrm>
              <a:off x="579118" y="3558833"/>
              <a:ext cx="4023363" cy="79037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" name="Rectangle: Rounded Corners 16">
              <a:extLst>
                <a:ext uri="{FF2B5EF4-FFF2-40B4-BE49-F238E27FC236}">
                  <a16:creationId xmlns:a16="http://schemas.microsoft.com/office/drawing/2014/main" id="{8F4F548E-4520-4B70-A63E-D84290F9E6B8}"/>
                </a:ext>
              </a:extLst>
            </p:cNvPr>
            <p:cNvSpPr txBox="1"/>
            <p:nvPr/>
          </p:nvSpPr>
          <p:spPr>
            <a:xfrm>
              <a:off x="602267" y="3581982"/>
              <a:ext cx="3977065" cy="74408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/>
                <a:t>Reporting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9417AD6-3B0F-4795-AF45-9FB6AFA038B9}"/>
              </a:ext>
            </a:extLst>
          </p:cNvPr>
          <p:cNvGrpSpPr/>
          <p:nvPr/>
        </p:nvGrpSpPr>
        <p:grpSpPr>
          <a:xfrm>
            <a:off x="1135654" y="1315941"/>
            <a:ext cx="4023363" cy="790379"/>
            <a:chOff x="579118" y="2124"/>
            <a:chExt cx="4023363" cy="790379"/>
          </a:xfrm>
          <a:solidFill>
            <a:schemeClr val="tx1">
              <a:lumMod val="50000"/>
            </a:schemeClr>
          </a:solidFill>
        </p:grpSpPr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B198C946-D760-43C6-911C-B4AE4AFD9073}"/>
                </a:ext>
              </a:extLst>
            </p:cNvPr>
            <p:cNvSpPr/>
            <p:nvPr/>
          </p:nvSpPr>
          <p:spPr>
            <a:xfrm>
              <a:off x="579118" y="2124"/>
              <a:ext cx="4023363" cy="79037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6" name="Rectangle: Rounded Corners 4">
              <a:extLst>
                <a:ext uri="{FF2B5EF4-FFF2-40B4-BE49-F238E27FC236}">
                  <a16:creationId xmlns:a16="http://schemas.microsoft.com/office/drawing/2014/main" id="{04C1E1D6-5A2F-4B2B-989B-517FE3713621}"/>
                </a:ext>
              </a:extLst>
            </p:cNvPr>
            <p:cNvSpPr txBox="1"/>
            <p:nvPr/>
          </p:nvSpPr>
          <p:spPr>
            <a:xfrm>
              <a:off x="602267" y="25273"/>
              <a:ext cx="3977065" cy="74408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/>
                <a:t>Data Extraction &amp; Filtering</a:t>
              </a: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437AA377-0025-48C6-BB84-243156432DCF}"/>
              </a:ext>
            </a:extLst>
          </p:cNvPr>
          <p:cNvSpPr txBox="1"/>
          <p:nvPr/>
        </p:nvSpPr>
        <p:spPr>
          <a:xfrm>
            <a:off x="10187052" y="4372722"/>
            <a:ext cx="1447256" cy="646331"/>
          </a:xfrm>
          <a:prstGeom prst="rect">
            <a:avLst/>
          </a:prstGeom>
          <a:solidFill>
            <a:srgbClr val="3B3838">
              <a:alpha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131 followers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(influential)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1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7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0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3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  <p:bldP spid="65" grpId="0"/>
      <p:bldP spid="65" grpId="1"/>
      <p:bldP spid="68" grpId="0" animBg="1"/>
      <p:bldP spid="69" grpId="0" animBg="1"/>
      <p:bldP spid="70" grpId="0" animBg="1"/>
      <p:bldP spid="71" grpId="0" animBg="1"/>
      <p:bldP spid="72" grpId="0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1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9.8|2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9|10.6|29.3"/>
</p:tagLst>
</file>

<file path=ppt/theme/theme1.xml><?xml version="1.0" encoding="utf-8"?>
<a:theme xmlns:a="http://schemas.openxmlformats.org/drawingml/2006/main" name="ThemeUttri">
  <a:themeElements>
    <a:clrScheme name="UofT">
      <a:dk1>
        <a:srgbClr val="4C698D"/>
      </a:dk1>
      <a:lt1>
        <a:srgbClr val="FFFFFF"/>
      </a:lt1>
      <a:dk2>
        <a:srgbClr val="001937"/>
      </a:dk2>
      <a:lt2>
        <a:srgbClr val="002A5C"/>
      </a:lt2>
      <a:accent1>
        <a:srgbClr val="0D9DBF"/>
      </a:accent1>
      <a:accent2>
        <a:srgbClr val="A2BC1A"/>
      </a:accent2>
      <a:accent3>
        <a:srgbClr val="564EC2"/>
      </a:accent3>
      <a:accent4>
        <a:srgbClr val="7F94AD"/>
      </a:accent4>
      <a:accent5>
        <a:srgbClr val="A3B2C4"/>
      </a:accent5>
      <a:accent6>
        <a:srgbClr val="FFFFFF"/>
      </a:accent6>
      <a:hlink>
        <a:srgbClr val="333366"/>
      </a:hlink>
      <a:folHlink>
        <a:srgbClr val="2472FF"/>
      </a:folHlink>
    </a:clrScheme>
    <a:fontScheme name="Uof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Uttri" id="{3E4AEFFC-B27F-4C65-8143-1FCD20FFD26C}" vid="{247247F5-4594-4BD2-9404-0F70D36946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DC5544767D341BE7DB56CC180383E" ma:contentTypeVersion="13" ma:contentTypeDescription="Create a new document." ma:contentTypeScope="" ma:versionID="6de2f7259156d27114792e78794bf332">
  <xsd:schema xmlns:xsd="http://www.w3.org/2001/XMLSchema" xmlns:xs="http://www.w3.org/2001/XMLSchema" xmlns:p="http://schemas.microsoft.com/office/2006/metadata/properties" xmlns:ns3="8c5efa50-7afa-4e65-8af9-b2e6ede95571" xmlns:ns4="ad7780c0-aaa5-4abf-b224-3dc571241438" targetNamespace="http://schemas.microsoft.com/office/2006/metadata/properties" ma:root="true" ma:fieldsID="38173c022909e49d291a7811feb75b7f" ns3:_="" ns4:_="">
    <xsd:import namespace="8c5efa50-7afa-4e65-8af9-b2e6ede95571"/>
    <xsd:import namespace="ad7780c0-aaa5-4abf-b224-3dc5712414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efa50-7afa-4e65-8af9-b2e6ede95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780c0-aaa5-4abf-b224-3dc57124143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3E86F4-1093-43F9-ABCF-CC8BB5477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efa50-7afa-4e65-8af9-b2e6ede95571"/>
    <ds:schemaRef ds:uri="ad7780c0-aaa5-4abf-b224-3dc5712414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7835CB-8696-4836-B8E4-0498556C0893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8c5efa50-7afa-4e65-8af9-b2e6ede95571"/>
    <ds:schemaRef ds:uri="http://purl.org/dc/terms/"/>
    <ds:schemaRef ds:uri="http://schemas.openxmlformats.org/package/2006/metadata/core-properties"/>
    <ds:schemaRef ds:uri="ad7780c0-aaa5-4abf-b224-3dc571241438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979B25-07F8-4715-B7E8-5EA5C8B3E4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645</Words>
  <Application>Microsoft Office PowerPoint</Application>
  <PresentationFormat>Widescreen</PresentationFormat>
  <Paragraphs>153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Helvetica Neue</vt:lpstr>
      <vt:lpstr>Times New Roman</vt:lpstr>
      <vt:lpstr>Wingdings</vt:lpstr>
      <vt:lpstr>ThemeUttri</vt:lpstr>
      <vt:lpstr>Leveraging Twitter Data to Support Transit Planning &amp; Operations</vt:lpstr>
      <vt:lpstr>Motivation</vt:lpstr>
      <vt:lpstr>Objectives</vt:lpstr>
      <vt:lpstr>Calgary Transit Case Study</vt:lpstr>
      <vt:lpstr>Platform for Mining Riders’ Opinions</vt:lpstr>
      <vt:lpstr>Opinion Dynamics – Workflow</vt:lpstr>
      <vt:lpstr>Opinion Dynamics – Workflow (Cont’d)</vt:lpstr>
      <vt:lpstr>Opinion Dynamics – Workflow (Cont’d)</vt:lpstr>
      <vt:lpstr>Opinion Dynamics – Workflow (Cont’d)</vt:lpstr>
      <vt:lpstr>Opinion Dynamics – Workflow (Cont’d)</vt:lpstr>
      <vt:lpstr>MAX BRT Service Change Evaluation </vt:lpstr>
      <vt:lpstr>MAX BRT Service Change Evaluation (Cont’d)  </vt:lpstr>
      <vt:lpstr>MAX BRT Service Change Evaluation (Cont’d)  </vt:lpstr>
      <vt:lpstr>Incident Detection from Eyewitness Tweets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Responsive Transit: Review of Research Literature and Practice</dc:title>
  <dc:creator>Alaa Itani</dc:creator>
  <cp:lastModifiedBy>Rami Al-Sahar</cp:lastModifiedBy>
  <cp:revision>70</cp:revision>
  <dcterms:created xsi:type="dcterms:W3CDTF">2020-06-03T04:01:18Z</dcterms:created>
  <dcterms:modified xsi:type="dcterms:W3CDTF">2021-07-04T21:48:43Z</dcterms:modified>
</cp:coreProperties>
</file>