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9" r:id="rId6"/>
    <p:sldId id="277" r:id="rId7"/>
    <p:sldId id="274" r:id="rId8"/>
    <p:sldId id="278" r:id="rId9"/>
    <p:sldId id="275" r:id="rId10"/>
    <p:sldId id="279" r:id="rId11"/>
    <p:sldId id="280" r:id="rId12"/>
    <p:sldId id="281" r:id="rId13"/>
    <p:sldId id="270" r:id="rId14"/>
    <p:sldId id="282" r:id="rId15"/>
    <p:sldId id="285" r:id="rId16"/>
    <p:sldId id="284" r:id="rId17"/>
    <p:sldId id="283" r:id="rId18"/>
    <p:sldId id="287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SLab" initials="I" lastIdx="8" clrIdx="0">
    <p:extLst>
      <p:ext uri="{19B8F6BF-5375-455C-9EA6-DF929625EA0E}">
        <p15:presenceInfo xmlns:p15="http://schemas.microsoft.com/office/powerpoint/2012/main" userId="ITSLab" providerId="None"/>
      </p:ext>
    </p:extLst>
  </p:cmAuthor>
  <p:cmAuthor id="2" name="Amer Shalaby" initials="AS" lastIdx="9" clrIdx="1">
    <p:extLst>
      <p:ext uri="{19B8F6BF-5375-455C-9EA6-DF929625EA0E}">
        <p15:presenceInfo xmlns:p15="http://schemas.microsoft.com/office/powerpoint/2012/main" userId="6278d7c25986c1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64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EB6BF-4C22-4FA2-BA9E-E2664D918B40}" v="461" dt="2020-06-03T04:16:44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6489" autoAdjust="0"/>
  </p:normalViewPr>
  <p:slideViewPr>
    <p:cSldViewPr snapToGrid="0">
      <p:cViewPr varScale="1">
        <p:scale>
          <a:sx n="97" d="100"/>
          <a:sy n="97" d="100"/>
        </p:scale>
        <p:origin x="11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FB2A-6A95-4B2B-A830-6D5054A8D1A6}" type="datetimeFigureOut">
              <a:rPr lang="en-CA" smtClean="0"/>
              <a:t>2021-07-05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A62A-56D8-475E-87A7-81159666E12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3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7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94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67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874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07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6E8DB816-C00B-4284-95A6-37FDF8809DA1}" type="datetime1">
              <a:rPr lang="en-CA" smtClean="0"/>
              <a:t>2021-07-05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03" y="5632445"/>
            <a:ext cx="6066990" cy="10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" y="5820528"/>
            <a:ext cx="3614346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5B6E1B-35DF-46B0-A502-AD4B04C1010D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85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17B7B0-01D6-4A8F-B3B6-CBFDC1EA8632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35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759B2B-09D6-425F-944E-0718E15EAE56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D71-B29A-48BA-82A6-8EE691C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9D41-4BA7-4079-9DD1-EC9F2C83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7345-8963-45E9-AA1E-EED2B09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3736-DADC-4614-8AB7-FCB61BEE0141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DCF1-4938-49B4-A012-0BB0A70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58FE-B057-4EF9-8320-47EBFDBA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40637087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981-1D3F-4186-B7FC-E3D7D5BBBB57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mtaphotos/50087763367/in/photolist-2jj5T22-7eirY9-cJP9UW-cJP8z3-2ipzayP-2ipGGqD-cJP7Ju-cJPa9A-6aNWbF-cJP8SY-2jj2ik1-2ipFz8J-2ipBE4y-2ipBrLj-cJP8bh-2jj6sJs-ZEPhab-2i4oj2b-2jj1DVB-cJP6Co-2ie4KLp-cAsx51-cAswZb-9U9EfG-UuqR6K-cJP9cW-cJP8Lh-cJP8h9-4b8w8v-2ipBrvz-yFt82-cJP8NN-cJP7pm-cJP8p9-2i4njBA-GTKsMd-cJP9BC-cJP6ru-dpNX53-cJP8GQ-2gXSFC9-cJP4Yh-cJP9Kw-cJP9qA-cJP6tS-cJP9vJ-8zeqXK-dCXcYG-a2NkRt-a1wUg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hyperlink" Target="https://www.ttc.ca/Riding_the_TTC/Real_Time_Passenger_.js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Navigating the Network: </a:t>
            </a:r>
            <a:b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Transit Users’ Information-Seeking Behaviour using Trip Planning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Li,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Research Day – July 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90AD-AE82-4AE9-8691-C356902F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</p:spPr>
        <p:txBody>
          <a:bodyPr anchor="ctr">
            <a:norm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10</a:t>
            </a:fld>
            <a:endParaRPr lang="en-CA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AE601683-9631-034B-8F6D-620352100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38428"/>
              </p:ext>
            </p:extLst>
          </p:nvPr>
        </p:nvGraphicFramePr>
        <p:xfrm>
          <a:off x="330886" y="1421026"/>
          <a:ext cx="11388434" cy="413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045">
                  <a:extLst>
                    <a:ext uri="{9D8B030D-6E8A-4147-A177-3AD203B41FA5}">
                      <a16:colId xmlns:a16="http://schemas.microsoft.com/office/drawing/2014/main" val="4101160541"/>
                    </a:ext>
                  </a:extLst>
                </a:gridCol>
                <a:gridCol w="3264109">
                  <a:extLst>
                    <a:ext uri="{9D8B030D-6E8A-4147-A177-3AD203B41FA5}">
                      <a16:colId xmlns:a16="http://schemas.microsoft.com/office/drawing/2014/main" val="1273582177"/>
                    </a:ext>
                  </a:extLst>
                </a:gridCol>
                <a:gridCol w="3005280">
                  <a:extLst>
                    <a:ext uri="{9D8B030D-6E8A-4147-A177-3AD203B41FA5}">
                      <a16:colId xmlns:a16="http://schemas.microsoft.com/office/drawing/2014/main" val="1503178486"/>
                    </a:ext>
                  </a:extLst>
                </a:gridCol>
              </a:tblGrid>
              <a:tr h="5589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Estimated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Effect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348633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ln(APC + 1)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(offset)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8560928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On-time performance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-0.702***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1717800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active stops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-0.016*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228272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temperature (</a:t>
                      </a: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°C)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-0.0018***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847177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precipitation (mm)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0.252***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924098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introduction of MAX BRT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0.361***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4005052"/>
                  </a:ext>
                </a:extLst>
              </a:tr>
              <a:tr h="5108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indicating transit disruption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0.591***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25820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3241CDA-B264-A649-9292-B90565282B68}"/>
              </a:ext>
            </a:extLst>
          </p:cNvPr>
          <p:cNvSpPr txBox="1"/>
          <p:nvPr/>
        </p:nvSpPr>
        <p:spPr>
          <a:xfrm>
            <a:off x="330886" y="5604098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 p&lt;0.1, ** p&lt;0.05, *** p&lt;0.01</a:t>
            </a:r>
          </a:p>
          <a:p>
            <a:endParaRPr lang="en-US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799EB0-3066-B84D-A1B4-D6F0AC5B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30259"/>
            <a:ext cx="9621795" cy="5278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effects Poisson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81523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FF448-782B-DC40-A4EB-EEA85E29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3B21D-2CC9-314E-8BCD-26E2DB5B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11</a:t>
            </a:fld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5A18DB-2DB7-574E-ACF0-B3253B499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23818"/>
              </p:ext>
            </p:extLst>
          </p:nvPr>
        </p:nvGraphicFramePr>
        <p:xfrm>
          <a:off x="330887" y="387431"/>
          <a:ext cx="11388435" cy="527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823">
                  <a:extLst>
                    <a:ext uri="{9D8B030D-6E8A-4147-A177-3AD203B41FA5}">
                      <a16:colId xmlns:a16="http://schemas.microsoft.com/office/drawing/2014/main" val="4101160541"/>
                    </a:ext>
                  </a:extLst>
                </a:gridCol>
                <a:gridCol w="3303806">
                  <a:extLst>
                    <a:ext uri="{9D8B030D-6E8A-4147-A177-3AD203B41FA5}">
                      <a16:colId xmlns:a16="http://schemas.microsoft.com/office/drawing/2014/main" val="1273582177"/>
                    </a:ext>
                  </a:extLst>
                </a:gridCol>
                <a:gridCol w="3303806">
                  <a:extLst>
                    <a:ext uri="{9D8B030D-6E8A-4147-A177-3AD203B41FA5}">
                      <a16:colId xmlns:a16="http://schemas.microsoft.com/office/drawing/2014/main" val="1503178486"/>
                    </a:ext>
                  </a:extLst>
                </a:gridCol>
              </a:tblGrid>
              <a:tr h="494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Estimated Coefficient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Effect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348633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for holiday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1717800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for weekend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228272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AM early (6 – 7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-0.186***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847177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AM late (8 – 9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92409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midday (9 am – 3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0.390***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8465902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early (3 – 4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922655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crown (4 – 5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0.245***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6655185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late (5 – 6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0.327***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379110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evening (6 – 10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0.440***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19924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overnight (10 pm – 6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31292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59C58F3-BD90-074A-AC6A-4FA50EFF9CC1}"/>
              </a:ext>
            </a:extLst>
          </p:cNvPr>
          <p:cNvSpPr txBox="1"/>
          <p:nvPr/>
        </p:nvSpPr>
        <p:spPr>
          <a:xfrm>
            <a:off x="330886" y="5604098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 p&lt;0.1, ** p&lt;0.05, *** p&lt;0.01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6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FF448-782B-DC40-A4EB-EEA85E29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3B21D-2CC9-314E-8BCD-26E2DB5B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12</a:t>
            </a:fld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5A18DB-2DB7-574E-ACF0-B3253B499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89395"/>
              </p:ext>
            </p:extLst>
          </p:nvPr>
        </p:nvGraphicFramePr>
        <p:xfrm>
          <a:off x="330887" y="387431"/>
          <a:ext cx="11388435" cy="527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823">
                  <a:extLst>
                    <a:ext uri="{9D8B030D-6E8A-4147-A177-3AD203B41FA5}">
                      <a16:colId xmlns:a16="http://schemas.microsoft.com/office/drawing/2014/main" val="4101160541"/>
                    </a:ext>
                  </a:extLst>
                </a:gridCol>
                <a:gridCol w="3303806">
                  <a:extLst>
                    <a:ext uri="{9D8B030D-6E8A-4147-A177-3AD203B41FA5}">
                      <a16:colId xmlns:a16="http://schemas.microsoft.com/office/drawing/2014/main" val="1273582177"/>
                    </a:ext>
                  </a:extLst>
                </a:gridCol>
                <a:gridCol w="3303806">
                  <a:extLst>
                    <a:ext uri="{9D8B030D-6E8A-4147-A177-3AD203B41FA5}">
                      <a16:colId xmlns:a16="http://schemas.microsoft.com/office/drawing/2014/main" val="1503178486"/>
                    </a:ext>
                  </a:extLst>
                </a:gridCol>
              </a:tblGrid>
              <a:tr h="494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Estimated Coefficient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Effect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348633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for holiday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1717800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for weekend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228272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AM early (6 – 7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-0.186***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847177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AM late (8 – 9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92409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midday (9 am – 3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0.390***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8465902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early (3 – 4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922655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crown (4 – 5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0.245***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6655185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late (5 – 6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0.327***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379110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evening (6 – 10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0.440***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19924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overnight (10 pm – 6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31292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610E571-935E-6440-BFA0-33D0C8077FCB}"/>
              </a:ext>
            </a:extLst>
          </p:cNvPr>
          <p:cNvSpPr/>
          <p:nvPr/>
        </p:nvSpPr>
        <p:spPr>
          <a:xfrm>
            <a:off x="214313" y="828676"/>
            <a:ext cx="11646800" cy="985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76515-FE4E-9B4A-BA28-97463B46AE73}"/>
              </a:ext>
            </a:extLst>
          </p:cNvPr>
          <p:cNvSpPr txBox="1"/>
          <p:nvPr/>
        </p:nvSpPr>
        <p:spPr>
          <a:xfrm>
            <a:off x="330886" y="5604098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 p&lt;0.1, ** p&lt;0.05, *** p&lt;0.01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95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FF448-782B-DC40-A4EB-EEA85E29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3B21D-2CC9-314E-8BCD-26E2DB5B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13</a:t>
            </a:fld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5A18DB-2DB7-574E-ACF0-B3253B499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3555"/>
              </p:ext>
            </p:extLst>
          </p:nvPr>
        </p:nvGraphicFramePr>
        <p:xfrm>
          <a:off x="330887" y="387431"/>
          <a:ext cx="11388435" cy="527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823">
                  <a:extLst>
                    <a:ext uri="{9D8B030D-6E8A-4147-A177-3AD203B41FA5}">
                      <a16:colId xmlns:a16="http://schemas.microsoft.com/office/drawing/2014/main" val="4101160541"/>
                    </a:ext>
                  </a:extLst>
                </a:gridCol>
                <a:gridCol w="3303806">
                  <a:extLst>
                    <a:ext uri="{9D8B030D-6E8A-4147-A177-3AD203B41FA5}">
                      <a16:colId xmlns:a16="http://schemas.microsoft.com/office/drawing/2014/main" val="1273582177"/>
                    </a:ext>
                  </a:extLst>
                </a:gridCol>
                <a:gridCol w="3303806">
                  <a:extLst>
                    <a:ext uri="{9D8B030D-6E8A-4147-A177-3AD203B41FA5}">
                      <a16:colId xmlns:a16="http://schemas.microsoft.com/office/drawing/2014/main" val="1503178486"/>
                    </a:ext>
                  </a:extLst>
                </a:gridCol>
              </a:tblGrid>
              <a:tr h="494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Estimated Coefficient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Effect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348633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for holiday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1717800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Dummy variable for weekend</a:t>
                      </a:r>
                      <a:endParaRPr lang="en-C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228272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AM early (6 – 7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-0.186***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1847177"/>
                  </a:ext>
                </a:extLst>
              </a:tr>
              <a:tr h="452392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AM late (8 – 9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92409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midday (9 am – 3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0.390***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8465902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early (3 – 4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922655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crown (4 – 5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0.245***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6655185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PM late (5 – 6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0.327***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379110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evening (6 – 10 pm)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0.440***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199248"/>
                  </a:ext>
                </a:extLst>
              </a:tr>
              <a:tr h="494981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Dummy variable for overnight (10 pm – 6 am)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31292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1ADB8D5-4E18-F940-9CBD-CFFDA2C11648}"/>
              </a:ext>
            </a:extLst>
          </p:cNvPr>
          <p:cNvSpPr/>
          <p:nvPr/>
        </p:nvSpPr>
        <p:spPr>
          <a:xfrm>
            <a:off x="214313" y="2700338"/>
            <a:ext cx="11646800" cy="24717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54EB5-4A91-864E-AB3F-B3621FC12269}"/>
              </a:ext>
            </a:extLst>
          </p:cNvPr>
          <p:cNvSpPr txBox="1"/>
          <p:nvPr/>
        </p:nvSpPr>
        <p:spPr>
          <a:xfrm>
            <a:off x="330886" y="5604098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 p&lt;0.1, ** p&lt;0.05, *** p&lt;0.01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554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B19E-4902-4043-B28D-1E75D9B4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3A68-53B4-3A4B-AA04-B97D5F79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7302"/>
            <a:ext cx="6608915" cy="484899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72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suggest that people are more likely to use trip planning tools for non-discretionary, unfamiliar, and complex trips</a:t>
            </a:r>
          </a:p>
          <a:p>
            <a:pPr>
              <a:spcAft>
                <a:spcPts val="672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seek out information during times of uncertainty</a:t>
            </a:r>
          </a:p>
          <a:p>
            <a:pPr lvl="1">
              <a:spcAft>
                <a:spcPts val="672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agencies to communicate to travelers through multiple information sources during a disruption</a:t>
            </a:r>
          </a:p>
          <a:p>
            <a:pPr>
              <a:spcAft>
                <a:spcPts val="672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 search data can be used to help agencies identify where there is a demand for transit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B207D-0E3D-7546-B4C5-125555AE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FB84-D3A2-F54D-B2B1-A782F58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14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5AAF-8B97-1B45-8887-F557BF820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3"/>
          <a:stretch/>
        </p:blipFill>
        <p:spPr>
          <a:xfrm>
            <a:off x="7218515" y="1092200"/>
            <a:ext cx="4789270" cy="404065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9E7545-457F-3741-9325-21597A8C1C7D}"/>
              </a:ext>
            </a:extLst>
          </p:cNvPr>
          <p:cNvSpPr txBox="1">
            <a:spLocks/>
          </p:cNvSpPr>
          <p:nvPr/>
        </p:nvSpPr>
        <p:spPr>
          <a:xfrm>
            <a:off x="7088998" y="5132859"/>
            <a:ext cx="5048304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by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Marc A. Hermann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DE77-EF78-4944-BEDF-DADDF0F2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1F008-A4C4-464D-9932-9F209DF0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7CB8F-D125-A64E-82F0-5A4621C4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15</a:t>
            </a:fld>
            <a:endParaRPr lang="en-CA" dirty="0"/>
          </a:p>
        </p:txBody>
      </p:sp>
      <p:pic>
        <p:nvPicPr>
          <p:cNvPr id="1026" name="Picture 2" descr="Bus Tracking App - City of Cornwall">
            <a:extLst>
              <a:ext uri="{FF2B5EF4-FFF2-40B4-BE49-F238E27FC236}">
                <a16:creationId xmlns:a16="http://schemas.microsoft.com/office/drawing/2014/main" id="{15C8E3EB-DB16-8848-BBCA-6D95131F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5665"/>
            <a:ext cx="5324808" cy="21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vrnet Renews Calgary Transit Partnership | Ivrnet">
            <a:extLst>
              <a:ext uri="{FF2B5EF4-FFF2-40B4-BE49-F238E27FC236}">
                <a16:creationId xmlns:a16="http://schemas.microsoft.com/office/drawing/2014/main" id="{57510CB7-9A36-C545-91C7-062463E1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68" y="2010227"/>
            <a:ext cx="4248393" cy="28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0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22600"/>
            <a:ext cx="10972800" cy="812799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17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90AD-AE82-4AE9-8691-C356902F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</p:spPr>
        <p:txBody>
          <a:bodyPr anchor="ctr">
            <a:norm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&amp; Objective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2</a:t>
            </a:fld>
            <a:endParaRPr lang="en-C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AF4477-794B-C542-95D0-F690B385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85141"/>
            <a:ext cx="5591174" cy="42869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provision plays an important role in retaining existing riders and attracting new ones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 have mainly used data collected from surveys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at uncovering the factors influencing the use of trip planning apps by travellers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EDF89-B217-0943-BABD-0FB89155739A}"/>
              </a:ext>
            </a:extLst>
          </p:cNvPr>
          <p:cNvSpPr txBox="1">
            <a:spLocks/>
          </p:cNvSpPr>
          <p:nvPr/>
        </p:nvSpPr>
        <p:spPr>
          <a:xfrm>
            <a:off x="6701480" y="5415006"/>
            <a:ext cx="5231027" cy="61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by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TTC and Transit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CC BY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TTC Real-time Bus Occupancy Information">
            <a:extLst>
              <a:ext uri="{FF2B5EF4-FFF2-40B4-BE49-F238E27FC236}">
                <a16:creationId xmlns:a16="http://schemas.microsoft.com/office/drawing/2014/main" id="{8430A976-F0F6-DB48-9E10-17178C53E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38075"/>
          <a:stretch/>
        </p:blipFill>
        <p:spPr bwMode="auto">
          <a:xfrm>
            <a:off x="6701481" y="812799"/>
            <a:ext cx="4880918" cy="47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BF16-F677-6A44-B025-D97FCAA8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787F2-584A-CC4E-AE5B-3B44B5E0A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68582"/>
            <a:ext cx="7125730" cy="448771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Calgary, Alberta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network comprised of bus routes and LRT system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period: Sept. 3, 2018 – Mar. 2, 2019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Nov. 19, 2018 Calgary Transit underwent a major network overhaul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D5EC1-C198-8F41-8CFE-3867E31F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76296-F20F-CF4D-AED0-AD1E865D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3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9E36B-F514-0C4D-9D5D-98EDEC63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r="2363"/>
          <a:stretch/>
        </p:blipFill>
        <p:spPr>
          <a:xfrm>
            <a:off x="7883611" y="93115"/>
            <a:ext cx="4181390" cy="57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22CA-5470-4241-8446-88DF3F5D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5E07E-210E-6747-9387-E812BBC7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2200"/>
            <a:ext cx="10972800" cy="4864100"/>
          </a:xfrm>
        </p:spPr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 search data was provided by Transit app</a:t>
            </a:r>
          </a:p>
          <a:p>
            <a:pPr lvl="1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user ID, timestamp, location of trip origin and destination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1,615,908 records and 97,717 unique users after data cleaning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F9026-D685-1340-842E-41E2959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C4164-B7BF-E049-99E3-387EB35B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4</a:t>
            </a:fld>
            <a:endParaRPr lang="en-C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1156867-5875-BF40-8BD0-30C2009A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2" y="2669360"/>
            <a:ext cx="4691841" cy="32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F8EB0C-639E-A74F-83A3-B98F9362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88" y="2730304"/>
            <a:ext cx="4575177" cy="321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3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11C2-54D3-2E48-81C0-FE910685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Exploration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0C2F6-6F76-D547-8AD2-B43E8C93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FBDC9-DE71-0640-AE9B-095E97A2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5</a:t>
            </a:fld>
            <a:endParaRPr lang="en-C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7E186-6AA1-E547-B55F-7B90DDA2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281" y="1212187"/>
            <a:ext cx="3297382" cy="528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Pattern</a:t>
            </a:r>
          </a:p>
          <a:p>
            <a:pPr algn="r"/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3A2591-1F4B-8042-809F-4A72E64A7AE9}"/>
              </a:ext>
            </a:extLst>
          </p:cNvPr>
          <p:cNvSpPr/>
          <p:nvPr/>
        </p:nvSpPr>
        <p:spPr>
          <a:xfrm>
            <a:off x="6885" y="5793433"/>
            <a:ext cx="1219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980C764-82DC-DC43-8189-09DE9DAE2FD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4270" r="9434" b="5163"/>
          <a:stretch/>
        </p:blipFill>
        <p:spPr bwMode="auto">
          <a:xfrm>
            <a:off x="7074060" y="708394"/>
            <a:ext cx="4572000" cy="5927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9FD5BF-226D-D44A-8BB7-6A509A46DDD3}"/>
              </a:ext>
            </a:extLst>
          </p:cNvPr>
          <p:cNvSpPr txBox="1">
            <a:spLocks/>
          </p:cNvSpPr>
          <p:nvPr/>
        </p:nvSpPr>
        <p:spPr>
          <a:xfrm>
            <a:off x="6571421" y="179612"/>
            <a:ext cx="5484172" cy="528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Pattern - Weekday AM Peak</a:t>
            </a:r>
          </a:p>
          <a:p>
            <a:endParaRPr lang="en-US" sz="28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4E70379-615E-F14F-A4AC-52F99D5C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5" y="1860956"/>
            <a:ext cx="6234545" cy="44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8E3EB5-CE70-694B-8455-0EC3646B848E}"/>
              </a:ext>
            </a:extLst>
          </p:cNvPr>
          <p:cNvCxnSpPr/>
          <p:nvPr/>
        </p:nvCxnSpPr>
        <p:spPr>
          <a:xfrm>
            <a:off x="1108363" y="6495825"/>
            <a:ext cx="4294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3B9CFF0-4A4E-534D-B9DB-3CF28468EC7E}"/>
              </a:ext>
            </a:extLst>
          </p:cNvPr>
          <p:cNvSpPr txBox="1">
            <a:spLocks/>
          </p:cNvSpPr>
          <p:nvPr/>
        </p:nvSpPr>
        <p:spPr>
          <a:xfrm>
            <a:off x="986880" y="6354566"/>
            <a:ext cx="2001203" cy="4480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Weekday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9035C2-4915-D24D-8D71-D639D4225AC2}"/>
              </a:ext>
            </a:extLst>
          </p:cNvPr>
          <p:cNvCxnSpPr/>
          <p:nvPr/>
        </p:nvCxnSpPr>
        <p:spPr>
          <a:xfrm>
            <a:off x="2625316" y="6493144"/>
            <a:ext cx="42949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4411B0-3876-CC4E-A02D-4D0BBFA4415D}"/>
              </a:ext>
            </a:extLst>
          </p:cNvPr>
          <p:cNvSpPr txBox="1">
            <a:spLocks/>
          </p:cNvSpPr>
          <p:nvPr/>
        </p:nvSpPr>
        <p:spPr>
          <a:xfrm>
            <a:off x="2503833" y="6351885"/>
            <a:ext cx="2001203" cy="4480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Weekend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AD595F-3B74-FD4B-93F7-18A33AAA81F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6442" b="5117"/>
          <a:stretch/>
        </p:blipFill>
        <p:spPr bwMode="auto">
          <a:xfrm>
            <a:off x="7084741" y="5482380"/>
            <a:ext cx="1464945" cy="114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14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C3ED2C-CE5D-F546-B066-6710DBFFF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49" y="864590"/>
            <a:ext cx="9030402" cy="3226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920D4-C158-054E-A9AC-2C9FBD0B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Analysis of Trip Records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7CCAE-68DE-FA4E-85BD-CB09686A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CB9FD-C4B5-A74C-A30B-5CD3D15D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6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D1F3A-C39A-3C47-AE47-A7F2ED11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70" y="4091118"/>
            <a:ext cx="9551679" cy="1987823"/>
          </a:xfrm>
        </p:spPr>
        <p:txBody>
          <a:bodyPr>
            <a:normAutofit lnSpcReduction="10000"/>
          </a:bodyPr>
          <a:lstStyle/>
          <a:p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1 (10.64%):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trips where the origin locations are further away from a RT stop</a:t>
            </a:r>
          </a:p>
          <a:p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2 (12.49%):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trips during extremely cold temperatures</a:t>
            </a:r>
          </a:p>
          <a:p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3 (15.91%):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trips during mild weather</a:t>
            </a:r>
          </a:p>
          <a:p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4 (28.68%):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trips during cooler and rainy/snowy weather</a:t>
            </a:r>
          </a:p>
          <a:p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5 (21.52%):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trips during mild weather</a:t>
            </a:r>
          </a:p>
          <a:p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6 (10.76%):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trips during cooler and rainy/snowy weather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59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77E3-E7C9-DE4A-BD0A-4C2A3FF8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46438-0615-1A4B-8E0B-E613960A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7</a:t>
            </a:fld>
            <a:endParaRPr lang="en-CA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6BB1E84-DF9D-CF43-A467-FDCB1C45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2" y="585503"/>
            <a:ext cx="3375665" cy="24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973A7F2-AAFA-FF4A-99D2-B74C6516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54" y="585504"/>
            <a:ext cx="3415146" cy="2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5C5586E-5101-8046-B061-8055A030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26" y="3498562"/>
            <a:ext cx="3415147" cy="24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49D51FD3-B14C-DF4F-902E-5A6BE6B4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55" y="3446765"/>
            <a:ext cx="3415146" cy="2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67983CF4-DF1F-6A44-935F-480CB26D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31" y="585503"/>
            <a:ext cx="3415147" cy="24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48F48E38-FE39-254A-AC4C-B8AEC650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9" y="3498562"/>
            <a:ext cx="3415147" cy="24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77A9C2-E2B7-0048-A448-837AA2A3F44F}"/>
              </a:ext>
            </a:extLst>
          </p:cNvPr>
          <p:cNvSpPr txBox="1">
            <a:spLocks/>
          </p:cNvSpPr>
          <p:nvPr/>
        </p:nvSpPr>
        <p:spPr>
          <a:xfrm>
            <a:off x="1238575" y="137438"/>
            <a:ext cx="2040673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A2B7FA-3248-9143-9DE5-04FD4E368542}"/>
              </a:ext>
            </a:extLst>
          </p:cNvPr>
          <p:cNvSpPr txBox="1">
            <a:spLocks/>
          </p:cNvSpPr>
          <p:nvPr/>
        </p:nvSpPr>
        <p:spPr>
          <a:xfrm>
            <a:off x="5075663" y="137438"/>
            <a:ext cx="2040673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549763-3790-4842-92BA-D5A16B1A9A6F}"/>
              </a:ext>
            </a:extLst>
          </p:cNvPr>
          <p:cNvSpPr txBox="1">
            <a:spLocks/>
          </p:cNvSpPr>
          <p:nvPr/>
        </p:nvSpPr>
        <p:spPr>
          <a:xfrm>
            <a:off x="8854490" y="135376"/>
            <a:ext cx="2040673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8EDE26E-0290-3D41-9F2E-1835DD0D7DB3}"/>
              </a:ext>
            </a:extLst>
          </p:cNvPr>
          <p:cNvSpPr txBox="1">
            <a:spLocks/>
          </p:cNvSpPr>
          <p:nvPr/>
        </p:nvSpPr>
        <p:spPr>
          <a:xfrm>
            <a:off x="1238575" y="3103193"/>
            <a:ext cx="2040673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4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2BA3988-387B-B941-A736-7EF628CE60FB}"/>
              </a:ext>
            </a:extLst>
          </p:cNvPr>
          <p:cNvSpPr txBox="1">
            <a:spLocks/>
          </p:cNvSpPr>
          <p:nvPr/>
        </p:nvSpPr>
        <p:spPr>
          <a:xfrm>
            <a:off x="5075663" y="3051126"/>
            <a:ext cx="2040673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5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1A5AA0-9C74-7546-B484-C6586F88CADE}"/>
              </a:ext>
            </a:extLst>
          </p:cNvPr>
          <p:cNvSpPr txBox="1">
            <a:spLocks/>
          </p:cNvSpPr>
          <p:nvPr/>
        </p:nvSpPr>
        <p:spPr>
          <a:xfrm>
            <a:off x="8912752" y="3051126"/>
            <a:ext cx="2040673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6</a:t>
            </a:r>
          </a:p>
        </p:txBody>
      </p:sp>
    </p:spTree>
    <p:extLst>
      <p:ext uri="{BB962C8B-B14F-4D97-AF65-F5344CB8AC3E}">
        <p14:creationId xmlns:p14="http://schemas.microsoft.com/office/powerpoint/2010/main" val="368511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4A0B7-FACD-1042-9EEE-1B1219DA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1E779-23C4-F54E-8129-2E5E929A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8</a:t>
            </a:fld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2581C-36D7-7F42-97AE-F5232B45D094}"/>
              </a:ext>
            </a:extLst>
          </p:cNvPr>
          <p:cNvSpPr/>
          <p:nvPr/>
        </p:nvSpPr>
        <p:spPr>
          <a:xfrm>
            <a:off x="6885" y="5793433"/>
            <a:ext cx="1219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6A452-5551-AA4F-B285-2DCC46BBD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2"/>
          <a:stretch/>
        </p:blipFill>
        <p:spPr>
          <a:xfrm>
            <a:off x="6616928" y="549658"/>
            <a:ext cx="4608809" cy="61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C457BE-5975-914E-9762-B129D0BF7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/>
          <a:stretch/>
        </p:blipFill>
        <p:spPr>
          <a:xfrm>
            <a:off x="1149053" y="549658"/>
            <a:ext cx="4608809" cy="612873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215300-8740-B140-907D-32BC11B69C6E}"/>
              </a:ext>
            </a:extLst>
          </p:cNvPr>
          <p:cNvSpPr txBox="1">
            <a:spLocks/>
          </p:cNvSpPr>
          <p:nvPr/>
        </p:nvSpPr>
        <p:spPr>
          <a:xfrm>
            <a:off x="1290604" y="101593"/>
            <a:ext cx="4325706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Clusters 2, 3, 4, 5, 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C3A8B8-9AC6-814B-8FF7-ACC6523CA273}"/>
              </a:ext>
            </a:extLst>
          </p:cNvPr>
          <p:cNvSpPr txBox="1">
            <a:spLocks/>
          </p:cNvSpPr>
          <p:nvPr/>
        </p:nvSpPr>
        <p:spPr>
          <a:xfrm>
            <a:off x="6616928" y="101593"/>
            <a:ext cx="4608809" cy="448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1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33FDFF-D2EB-7B48-A0AC-7A279840711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6442" b="5117"/>
          <a:stretch/>
        </p:blipFill>
        <p:spPr bwMode="auto">
          <a:xfrm>
            <a:off x="1149053" y="5535388"/>
            <a:ext cx="1464945" cy="114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B4A14B-0070-E447-B1BA-C00D67BD8E4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6442" b="5117"/>
          <a:stretch/>
        </p:blipFill>
        <p:spPr bwMode="auto">
          <a:xfrm>
            <a:off x="6616928" y="5535387"/>
            <a:ext cx="1464945" cy="114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338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7F3E-AA67-754E-B4D8-9FABF5B1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C4C8-2DEF-1C42-9775-DC119ED1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2200"/>
            <a:ext cx="10972800" cy="4864100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regression model of the hourly number of trip searches originating in a TAZ</a:t>
            </a:r>
          </a:p>
          <a:p>
            <a:pPr lvl="1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1296 TAZs; T = 4321 hourly intervals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other data sources (APC, GTFS, historical weather data, 2016 Census) to create variables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1E405-86CF-0348-9D59-23519D64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7CAB0-C0B6-7440-8C00-A90BFB9F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9</a:t>
            </a:fld>
            <a:endParaRPr lang="en-C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E03FC87-7D6C-6940-BFFD-66E56A0B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71178"/>
              </p:ext>
            </p:extLst>
          </p:nvPr>
        </p:nvGraphicFramePr>
        <p:xfrm>
          <a:off x="449459" y="2953327"/>
          <a:ext cx="11293081" cy="256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02">
                  <a:extLst>
                    <a:ext uri="{9D8B030D-6E8A-4147-A177-3AD203B41FA5}">
                      <a16:colId xmlns:a16="http://schemas.microsoft.com/office/drawing/2014/main" val="2472690081"/>
                    </a:ext>
                  </a:extLst>
                </a:gridCol>
                <a:gridCol w="2487639">
                  <a:extLst>
                    <a:ext uri="{9D8B030D-6E8A-4147-A177-3AD203B41FA5}">
                      <a16:colId xmlns:a16="http://schemas.microsoft.com/office/drawing/2014/main" val="2566455130"/>
                    </a:ext>
                  </a:extLst>
                </a:gridCol>
                <a:gridCol w="2077077">
                  <a:extLst>
                    <a:ext uri="{9D8B030D-6E8A-4147-A177-3AD203B41FA5}">
                      <a16:colId xmlns:a16="http://schemas.microsoft.com/office/drawing/2014/main" val="3227926374"/>
                    </a:ext>
                  </a:extLst>
                </a:gridCol>
                <a:gridCol w="1032346">
                  <a:extLst>
                    <a:ext uri="{9D8B030D-6E8A-4147-A177-3AD203B41FA5}">
                      <a16:colId xmlns:a16="http://schemas.microsoft.com/office/drawing/2014/main" val="4159620787"/>
                    </a:ext>
                  </a:extLst>
                </a:gridCol>
                <a:gridCol w="1336732">
                  <a:extLst>
                    <a:ext uri="{9D8B030D-6E8A-4147-A177-3AD203B41FA5}">
                      <a16:colId xmlns:a16="http://schemas.microsoft.com/office/drawing/2014/main" val="2891577771"/>
                    </a:ext>
                  </a:extLst>
                </a:gridCol>
                <a:gridCol w="1887852">
                  <a:extLst>
                    <a:ext uri="{9D8B030D-6E8A-4147-A177-3AD203B41FA5}">
                      <a16:colId xmlns:a16="http://schemas.microsoft.com/office/drawing/2014/main" val="1056879900"/>
                    </a:ext>
                  </a:extLst>
                </a:gridCol>
                <a:gridCol w="1458833">
                  <a:extLst>
                    <a:ext uri="{9D8B030D-6E8A-4147-A177-3AD203B41FA5}">
                      <a16:colId xmlns:a16="http://schemas.microsoft.com/office/drawing/2014/main" val="2125752948"/>
                    </a:ext>
                  </a:extLst>
                </a:gridCol>
              </a:tblGrid>
              <a:tr h="5523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Timestamp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of trip searches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temperature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882657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2018-09-03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537842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2018-09-03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386297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891760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2018-09-03 08:00:00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281496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2018-09-03 09:00:00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8953173"/>
                  </a:ext>
                </a:extLst>
              </a:tr>
              <a:tr h="3198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15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626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DC5544767D341BE7DB56CC180383E" ma:contentTypeVersion="13" ma:contentTypeDescription="Create a new document." ma:contentTypeScope="" ma:versionID="6de2f7259156d27114792e78794bf332">
  <xsd:schema xmlns:xsd="http://www.w3.org/2001/XMLSchema" xmlns:xs="http://www.w3.org/2001/XMLSchema" xmlns:p="http://schemas.microsoft.com/office/2006/metadata/properties" xmlns:ns3="8c5efa50-7afa-4e65-8af9-b2e6ede95571" xmlns:ns4="ad7780c0-aaa5-4abf-b224-3dc571241438" targetNamespace="http://schemas.microsoft.com/office/2006/metadata/properties" ma:root="true" ma:fieldsID="38173c022909e49d291a7811feb75b7f" ns3:_="" ns4:_="">
    <xsd:import namespace="8c5efa50-7afa-4e65-8af9-b2e6ede95571"/>
    <xsd:import namespace="ad7780c0-aaa5-4abf-b224-3dc571241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efa50-7afa-4e65-8af9-b2e6ede9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80c0-aaa5-4abf-b224-3dc57124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835CB-8696-4836-B8E4-0498556C08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c5efa50-7afa-4e65-8af9-b2e6ede95571"/>
    <ds:schemaRef ds:uri="http://purl.org/dc/terms/"/>
    <ds:schemaRef ds:uri="http://schemas.openxmlformats.org/package/2006/metadata/core-properties"/>
    <ds:schemaRef ds:uri="ad7780c0-aaa5-4abf-b224-3dc57124143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979B25-07F8-4715-B7E8-5EA5C8B3E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E86F4-1093-43F9-ABCF-CC8BB5477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efa50-7afa-4e65-8af9-b2e6ede95571"/>
    <ds:schemaRef ds:uri="ad7780c0-aaa5-4abf-b224-3dc57124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1029</Words>
  <Application>Microsoft Macintosh PowerPoint</Application>
  <PresentationFormat>Widescreen</PresentationFormat>
  <Paragraphs>254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Helvetica Neue</vt:lpstr>
      <vt:lpstr>Times New Roman</vt:lpstr>
      <vt:lpstr>Wingdings</vt:lpstr>
      <vt:lpstr>ThemeUttri</vt:lpstr>
      <vt:lpstr>Navigating the Network:  Understanding Transit Users’ Information-Seeking Behaviour using Trip Planning Data</vt:lpstr>
      <vt:lpstr>Motivation &amp; Objective</vt:lpstr>
      <vt:lpstr>Case Study</vt:lpstr>
      <vt:lpstr>Data</vt:lpstr>
      <vt:lpstr>Data Exploration</vt:lpstr>
      <vt:lpstr>Cluster Analysis of Trip Records</vt:lpstr>
      <vt:lpstr>PowerPoint Presentation</vt:lpstr>
      <vt:lpstr>PowerPoint Presentation</vt:lpstr>
      <vt:lpstr>Statistical Model</vt:lpstr>
      <vt:lpstr>Results</vt:lpstr>
      <vt:lpstr>PowerPoint Presentation</vt:lpstr>
      <vt:lpstr>PowerPoint Presentation</vt:lpstr>
      <vt:lpstr>PowerPoint Presentation</vt:lpstr>
      <vt:lpstr>Conclusion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Responsive Transit: Review of Research Literature and Practice</dc:title>
  <dc:creator>Alaa Itani</dc:creator>
  <cp:lastModifiedBy>Microsoft Office User</cp:lastModifiedBy>
  <cp:revision>106</cp:revision>
  <dcterms:created xsi:type="dcterms:W3CDTF">2020-06-03T04:01:18Z</dcterms:created>
  <dcterms:modified xsi:type="dcterms:W3CDTF">2021-07-05T20:40:21Z</dcterms:modified>
</cp:coreProperties>
</file>