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57" r:id="rId6"/>
    <p:sldId id="262" r:id="rId7"/>
    <p:sldId id="267" r:id="rId8"/>
    <p:sldId id="266" r:id="rId9"/>
    <p:sldId id="260" r:id="rId10"/>
    <p:sldId id="264" r:id="rId11"/>
    <p:sldId id="265" r:id="rId12"/>
    <p:sldId id="261"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SLab" initials="I" lastIdx="8" clrIdx="0">
    <p:extLst>
      <p:ext uri="{19B8F6BF-5375-455C-9EA6-DF929625EA0E}">
        <p15:presenceInfo xmlns:p15="http://schemas.microsoft.com/office/powerpoint/2012/main" userId="ITSLab" providerId="None"/>
      </p:ext>
    </p:extLst>
  </p:cmAuthor>
  <p:cmAuthor id="2" name="Amer Shalaby" initials="AS" lastIdx="9" clrIdx="1">
    <p:extLst>
      <p:ext uri="{19B8F6BF-5375-455C-9EA6-DF929625EA0E}">
        <p15:presenceInfo xmlns:p15="http://schemas.microsoft.com/office/powerpoint/2012/main" userId="6278d7c25986c1f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4E4E"/>
    <a:srgbClr val="E68637"/>
    <a:srgbClr val="564E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2EB6BF-4C22-4FA2-BA9E-E2664D918B40}" v="461" dt="2020-06-03T04:16:44.949"/>
    <p1510:client id="{90549B9F-0035-4309-DC83-3FC11904F3C5}" v="4886" dt="2021-07-05T15:47:31.603"/>
    <p1510:client id="{9D1E264D-B254-8741-46CB-BC4295373CA1}" v="7982" dt="2021-07-05T20:01:14.497"/>
    <p1510:client id="{C6D06F58-8D9A-A252-76E5-174D3F861B13}" v="2072" dt="2021-07-06T00:56:42.6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A111915-BE36-4E01-A7E5-04B1672EAD32}" styleName="Estilo Claro 2 - Ênfase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48FB2A-6A95-4B2B-A830-6D5054A8D1A6}" type="datetimeFigureOut">
              <a:rPr lang="en-CA" smtClean="0"/>
              <a:t>2021-07-05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66A62A-56D8-475E-87A7-81159666E127}" type="slidenum">
              <a:rPr lang="en-CA" smtClean="0"/>
              <a:t>‹nº›</a:t>
            </a:fld>
            <a:endParaRPr lang="en-CA"/>
          </a:p>
        </p:txBody>
      </p:sp>
    </p:spTree>
    <p:extLst>
      <p:ext uri="{BB962C8B-B14F-4D97-AF65-F5344CB8AC3E}">
        <p14:creationId xmlns:p14="http://schemas.microsoft.com/office/powerpoint/2010/main" val="2650329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4F66A62A-56D8-475E-87A7-81159666E127}" type="slidenum">
              <a:rPr lang="en-CA" smtClean="0"/>
              <a:t>1</a:t>
            </a:fld>
            <a:endParaRPr lang="en-CA"/>
          </a:p>
        </p:txBody>
      </p:sp>
    </p:spTree>
    <p:extLst>
      <p:ext uri="{BB962C8B-B14F-4D97-AF65-F5344CB8AC3E}">
        <p14:creationId xmlns:p14="http://schemas.microsoft.com/office/powerpoint/2010/main" val="2272705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609601"/>
            <a:ext cx="12192000" cy="2308225"/>
          </a:xfrm>
        </p:spPr>
        <p:txBody>
          <a:bodyPr lIns="640080" tIns="91440" rIns="640080" bIns="91440" anchor="ctr" anchorCtr="0">
            <a:normAutofit/>
          </a:bodyPr>
          <a:lstStyle>
            <a:lvl1pPr algn="l">
              <a:defRPr sz="4000" b="0">
                <a:solidFill>
                  <a:schemeClr val="bg2"/>
                </a:solidFill>
                <a:latin typeface="Calibri" panose="020F0502020204030204" pitchFamily="34" charset="0"/>
                <a:cs typeface="Calibri" panose="020F0502020204030204" pitchFamily="34" charset="0"/>
              </a:defRPr>
            </a:lvl1pPr>
          </a:lstStyle>
          <a:p>
            <a:r>
              <a:rPr lang="en-US"/>
              <a:t>Click to edit Master title style</a:t>
            </a:r>
            <a:endParaRPr lang="en-CA"/>
          </a:p>
        </p:txBody>
      </p:sp>
      <p:sp>
        <p:nvSpPr>
          <p:cNvPr id="3" name="Subtitle 2"/>
          <p:cNvSpPr>
            <a:spLocks noGrp="1"/>
          </p:cNvSpPr>
          <p:nvPr>
            <p:ph type="subTitle" idx="1"/>
          </p:nvPr>
        </p:nvSpPr>
        <p:spPr>
          <a:xfrm>
            <a:off x="0" y="3508376"/>
            <a:ext cx="12192000" cy="1616075"/>
          </a:xfrm>
          <a:solidFill>
            <a:srgbClr val="052043"/>
          </a:solidFill>
          <a:ln>
            <a:noFill/>
          </a:ln>
        </p:spPr>
        <p:txBody>
          <a:bodyPr lIns="640080" tIns="137160" rIns="640080" bIns="137160">
            <a:noAutofit/>
          </a:bodyPr>
          <a:lstStyle>
            <a:lvl1pPr marL="0" indent="0" algn="l">
              <a:buNone/>
              <a:defRPr sz="2500">
                <a:solidFill>
                  <a:schemeClr val="bg1"/>
                </a:solidFill>
                <a:latin typeface="Calibri" panose="020F0502020204030204" pitchFamily="34" charset="0"/>
                <a:cs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7" name="Date Placeholder 16"/>
          <p:cNvSpPr>
            <a:spLocks noGrp="1"/>
          </p:cNvSpPr>
          <p:nvPr>
            <p:ph type="dt" sz="half" idx="10"/>
          </p:nvPr>
        </p:nvSpPr>
        <p:spPr>
          <a:xfrm>
            <a:off x="787400" y="4759326"/>
            <a:ext cx="3276600" cy="365125"/>
          </a:xfrm>
          <a:prstGeom prst="rect">
            <a:avLst/>
          </a:prstGeom>
        </p:spPr>
        <p:txBody>
          <a:bodyPr/>
          <a:lstStyle>
            <a:lvl1pPr>
              <a:defRPr sz="1600" b="0">
                <a:solidFill>
                  <a:schemeClr val="bg1"/>
                </a:solidFill>
              </a:defRPr>
            </a:lvl1pPr>
          </a:lstStyle>
          <a:p>
            <a:fld id="{6E8DB816-C00B-4284-95A6-37FDF8809DA1}" type="datetime1">
              <a:rPr lang="en-CA" smtClean="0"/>
              <a:t>2021-07-05</a:t>
            </a:fld>
            <a:endParaRPr lang="en-CA"/>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6703" y="5632445"/>
            <a:ext cx="6066990" cy="1021647"/>
          </a:xfrm>
          <a:prstGeom prst="rect">
            <a:avLst/>
          </a:prstGeom>
        </p:spPr>
      </p:pic>
      <p:pic>
        <p:nvPicPr>
          <p:cNvPr id="6" name="Pictur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296" y="5820528"/>
            <a:ext cx="3614346" cy="887867"/>
          </a:xfrm>
          <a:prstGeom prst="rect">
            <a:avLst/>
          </a:prstGeom>
        </p:spPr>
      </p:pic>
    </p:spTree>
    <p:extLst>
      <p:ext uri="{BB962C8B-B14F-4D97-AF65-F5344CB8AC3E}">
        <p14:creationId xmlns:p14="http://schemas.microsoft.com/office/powerpoint/2010/main" val="1199884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7" name="Content Placeholder 6"/>
          <p:cNvSpPr>
            <a:spLocks noGrp="1"/>
          </p:cNvSpPr>
          <p:nvPr>
            <p:ph sz="quarter" idx="13"/>
          </p:nvPr>
        </p:nvSpPr>
        <p:spPr>
          <a:xfrm>
            <a:off x="609600" y="1268976"/>
            <a:ext cx="10972800" cy="46800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Date Placeholder 7"/>
          <p:cNvSpPr>
            <a:spLocks noGrp="1"/>
          </p:cNvSpPr>
          <p:nvPr>
            <p:ph type="dt" sz="half" idx="14"/>
          </p:nvPr>
        </p:nvSpPr>
        <p:spPr/>
        <p:txBody>
          <a:bodyPr/>
          <a:lstStyle/>
          <a:p>
            <a:fld id="{BA5B6E1B-35DF-46B0-A502-AD4B04C1010D}" type="datetime1">
              <a:rPr lang="en-CA" smtClean="0"/>
              <a:t>2021-07-05</a:t>
            </a:fld>
            <a:endParaRPr lang="en-CA"/>
          </a:p>
        </p:txBody>
      </p:sp>
      <p:sp>
        <p:nvSpPr>
          <p:cNvPr id="9" name="Footer Placeholder 8"/>
          <p:cNvSpPr>
            <a:spLocks noGrp="1"/>
          </p:cNvSpPr>
          <p:nvPr>
            <p:ph type="ftr" sz="quarter" idx="15"/>
          </p:nvPr>
        </p:nvSpPr>
        <p:spPr>
          <a:xfrm>
            <a:off x="3611539" y="6303405"/>
            <a:ext cx="4831072" cy="365125"/>
          </a:xfrm>
          <a:prstGeom prst="rect">
            <a:avLst/>
          </a:prstGeom>
        </p:spPr>
        <p:txBody>
          <a:bodyPr/>
          <a:lstStyle/>
          <a:p>
            <a:endParaRPr lang="en-CA"/>
          </a:p>
        </p:txBody>
      </p:sp>
      <p:sp>
        <p:nvSpPr>
          <p:cNvPr id="10" name="Slide Number Placeholder 9"/>
          <p:cNvSpPr>
            <a:spLocks noGrp="1"/>
          </p:cNvSpPr>
          <p:nvPr>
            <p:ph type="sldNum" sz="quarter" idx="16"/>
          </p:nvPr>
        </p:nvSpPr>
        <p:spPr/>
        <p:txBody>
          <a:bodyPr/>
          <a:lstStyle/>
          <a:p>
            <a:fld id="{571EEB72-811A-4261-BCC2-9B67ECDAFFE5}" type="slidenum">
              <a:rPr lang="en-CA" smtClean="0"/>
              <a:t>‹nº›</a:t>
            </a:fld>
            <a:endParaRPr lang="en-CA"/>
          </a:p>
        </p:txBody>
      </p:sp>
    </p:spTree>
    <p:extLst>
      <p:ext uri="{BB962C8B-B14F-4D97-AF65-F5344CB8AC3E}">
        <p14:creationId xmlns:p14="http://schemas.microsoft.com/office/powerpoint/2010/main" val="41698574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571EEB72-811A-4261-BCC2-9B67ECDAFFE5}" type="slidenum">
              <a:rPr lang="en-CA" smtClean="0"/>
              <a:t>‹nº›</a:t>
            </a:fld>
            <a:endParaRPr lang="en-CA"/>
          </a:p>
        </p:txBody>
      </p:sp>
      <p:sp>
        <p:nvSpPr>
          <p:cNvPr id="4" name="Date Placeholder 3"/>
          <p:cNvSpPr>
            <a:spLocks noGrp="1"/>
          </p:cNvSpPr>
          <p:nvPr>
            <p:ph type="dt" sz="half" idx="11"/>
          </p:nvPr>
        </p:nvSpPr>
        <p:spPr/>
        <p:txBody>
          <a:bodyPr/>
          <a:lstStyle/>
          <a:p>
            <a:fld id="{EE17B7B0-01D6-4A8F-B3B6-CBFDC1EA8632}" type="datetime1">
              <a:rPr lang="en-CA" smtClean="0"/>
              <a:t>2021-07-05</a:t>
            </a:fld>
            <a:endParaRPr lang="en-CA"/>
          </a:p>
        </p:txBody>
      </p:sp>
      <p:sp>
        <p:nvSpPr>
          <p:cNvPr id="5" name="Footer Placeholder 4"/>
          <p:cNvSpPr>
            <a:spLocks noGrp="1"/>
          </p:cNvSpPr>
          <p:nvPr>
            <p:ph type="ftr" sz="quarter" idx="12"/>
          </p:nvPr>
        </p:nvSpPr>
        <p:spPr/>
        <p:txBody>
          <a:bodyPr/>
          <a:lstStyle/>
          <a:p>
            <a:endParaRPr lang="en-CA"/>
          </a:p>
        </p:txBody>
      </p:sp>
    </p:spTree>
    <p:extLst>
      <p:ext uri="{BB962C8B-B14F-4D97-AF65-F5344CB8AC3E}">
        <p14:creationId xmlns:p14="http://schemas.microsoft.com/office/powerpoint/2010/main" val="403351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Footer Placeholder 2"/>
          <p:cNvSpPr>
            <a:spLocks noGrp="1"/>
          </p:cNvSpPr>
          <p:nvPr>
            <p:ph type="ftr" sz="quarter" idx="10"/>
          </p:nvPr>
        </p:nvSpPr>
        <p:spPr>
          <a:xfrm>
            <a:off x="3611539" y="6303405"/>
            <a:ext cx="4831072" cy="365125"/>
          </a:xfrm>
          <a:prstGeom prst="rect">
            <a:avLst/>
          </a:prstGeom>
        </p:spPr>
        <p:txBody>
          <a:bodyPr/>
          <a:lstStyle/>
          <a:p>
            <a:endParaRPr lang="en-CA"/>
          </a:p>
        </p:txBody>
      </p:sp>
      <p:sp>
        <p:nvSpPr>
          <p:cNvPr id="4" name="Slide Number Placeholder 3"/>
          <p:cNvSpPr>
            <a:spLocks noGrp="1"/>
          </p:cNvSpPr>
          <p:nvPr>
            <p:ph type="sldNum" sz="quarter" idx="11"/>
          </p:nvPr>
        </p:nvSpPr>
        <p:spPr/>
        <p:txBody>
          <a:bodyPr/>
          <a:lstStyle/>
          <a:p>
            <a:fld id="{571EEB72-811A-4261-BCC2-9B67ECDAFFE5}" type="slidenum">
              <a:rPr lang="en-CA" smtClean="0"/>
              <a:t>‹nº›</a:t>
            </a:fld>
            <a:endParaRPr lang="en-CA"/>
          </a:p>
        </p:txBody>
      </p:sp>
      <p:sp>
        <p:nvSpPr>
          <p:cNvPr id="5" name="Date Placeholder 4"/>
          <p:cNvSpPr>
            <a:spLocks noGrp="1"/>
          </p:cNvSpPr>
          <p:nvPr>
            <p:ph type="dt" sz="half" idx="12"/>
          </p:nvPr>
        </p:nvSpPr>
        <p:spPr/>
        <p:txBody>
          <a:bodyPr/>
          <a:lstStyle/>
          <a:p>
            <a:fld id="{A3759B2B-09D6-425F-944E-0718E15EAE56}" type="datetime1">
              <a:rPr lang="en-CA" smtClean="0"/>
              <a:t>2021-07-05</a:t>
            </a:fld>
            <a:endParaRPr lang="en-CA"/>
          </a:p>
        </p:txBody>
      </p:sp>
      <p:sp>
        <p:nvSpPr>
          <p:cNvPr id="7" name="Text Placeholder 6"/>
          <p:cNvSpPr>
            <a:spLocks noGrp="1"/>
          </p:cNvSpPr>
          <p:nvPr>
            <p:ph type="body" sz="quarter" idx="13"/>
          </p:nvPr>
        </p:nvSpPr>
        <p:spPr>
          <a:xfrm>
            <a:off x="609600" y="1268976"/>
            <a:ext cx="10972800" cy="46800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7746856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5" name="Title 1"/>
          <p:cNvSpPr>
            <a:spLocks noGrp="1"/>
          </p:cNvSpPr>
          <p:nvPr>
            <p:ph type="title"/>
          </p:nvPr>
        </p:nvSpPr>
        <p:spPr>
          <a:xfrm>
            <a:off x="551384" y="332656"/>
            <a:ext cx="7848872" cy="648072"/>
          </a:xfrm>
          <a:prstGeom prst="rect">
            <a:avLst/>
          </a:prstGeom>
        </p:spPr>
        <p:txBody>
          <a:bodyPr/>
          <a:lstStyle>
            <a:lvl1pPr>
              <a:defRPr b="0" i="0">
                <a:solidFill>
                  <a:srgbClr val="009BDC"/>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6" name="Text Placeholder 2"/>
          <p:cNvSpPr>
            <a:spLocks noGrp="1"/>
          </p:cNvSpPr>
          <p:nvPr>
            <p:ph type="body" sz="quarter" idx="10"/>
          </p:nvPr>
        </p:nvSpPr>
        <p:spPr>
          <a:xfrm>
            <a:off x="564257" y="1412776"/>
            <a:ext cx="11076359" cy="4679925"/>
          </a:xfrm>
          <a:prstGeom prst="rect">
            <a:avLst/>
          </a:prstGeom>
        </p:spPr>
        <p:txBody>
          <a:bodyPr/>
          <a:lstStyle>
            <a:lvl1pPr>
              <a:buClr>
                <a:srgbClr val="009BDC"/>
              </a:buClr>
              <a:defRPr>
                <a:solidFill>
                  <a:srgbClr val="455660"/>
                </a:solidFill>
                <a:latin typeface="Calibri" panose="020F0502020204030204" pitchFamily="34" charset="0"/>
                <a:cs typeface="Calibri" panose="020F0502020204030204" pitchFamily="34" charset="0"/>
              </a:defRPr>
            </a:lvl1pPr>
            <a:lvl2pPr>
              <a:buClr>
                <a:srgbClr val="009BDC"/>
              </a:buClr>
              <a:defRPr>
                <a:solidFill>
                  <a:srgbClr val="455660"/>
                </a:solidFill>
                <a:latin typeface="Calibri" panose="020F0502020204030204" pitchFamily="34" charset="0"/>
                <a:cs typeface="Calibri" panose="020F0502020204030204" pitchFamily="34" charset="0"/>
              </a:defRPr>
            </a:lvl2pPr>
            <a:lvl3pPr>
              <a:buClr>
                <a:srgbClr val="009BDC"/>
              </a:buClr>
              <a:defRPr>
                <a:solidFill>
                  <a:srgbClr val="455660"/>
                </a:solidFill>
                <a:latin typeface="Calibri" panose="020F0502020204030204" pitchFamily="34" charset="0"/>
                <a:cs typeface="Calibri" panose="020F0502020204030204" pitchFamily="34" charset="0"/>
              </a:defRPr>
            </a:lvl3pPr>
            <a:lvl4pPr>
              <a:buClr>
                <a:srgbClr val="009BDC"/>
              </a:buClr>
              <a:defRPr>
                <a:solidFill>
                  <a:srgbClr val="455660"/>
                </a:solidFill>
                <a:latin typeface="Calibri" panose="020F0502020204030204" pitchFamily="34" charset="0"/>
                <a:cs typeface="Calibri" panose="020F0502020204030204" pitchFamily="34" charset="0"/>
              </a:defRPr>
            </a:lvl4pPr>
            <a:lvl5pPr>
              <a:buClr>
                <a:srgbClr val="009BDC"/>
              </a:buClr>
              <a:defRPr>
                <a:solidFill>
                  <a:srgbClr val="455660"/>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2571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2D71-B29A-48BA-82A6-8EE691CF47E9}"/>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03D9D41-4BA7-4079-9DD1-EC9F2C832E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2197345-8963-45E9-AA1E-EED2B09EF9EC}"/>
              </a:ext>
            </a:extLst>
          </p:cNvPr>
          <p:cNvSpPr>
            <a:spLocks noGrp="1"/>
          </p:cNvSpPr>
          <p:nvPr>
            <p:ph type="dt" sz="half" idx="10"/>
          </p:nvPr>
        </p:nvSpPr>
        <p:spPr/>
        <p:txBody>
          <a:bodyPr/>
          <a:lstStyle/>
          <a:p>
            <a:fld id="{61E03736-DADC-4614-8AB7-FCB61BEE0141}" type="datetime1">
              <a:rPr lang="en-CA" smtClean="0"/>
              <a:t>2021-07-05</a:t>
            </a:fld>
            <a:endParaRPr lang="en-CA"/>
          </a:p>
        </p:txBody>
      </p:sp>
      <p:sp>
        <p:nvSpPr>
          <p:cNvPr id="5" name="Footer Placeholder 4">
            <a:extLst>
              <a:ext uri="{FF2B5EF4-FFF2-40B4-BE49-F238E27FC236}">
                <a16:creationId xmlns:a16="http://schemas.microsoft.com/office/drawing/2014/main" id="{2793DCF1-4938-49B4-A012-0BB0A70E339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D1958FE-B057-4EF9-8320-47EBFDBA032E}"/>
              </a:ext>
            </a:extLst>
          </p:cNvPr>
          <p:cNvSpPr>
            <a:spLocks noGrp="1"/>
          </p:cNvSpPr>
          <p:nvPr>
            <p:ph type="sldNum" sz="quarter" idx="12"/>
          </p:nvPr>
        </p:nvSpPr>
        <p:spPr/>
        <p:txBody>
          <a:bodyPr/>
          <a:lstStyle/>
          <a:p>
            <a:fld id="{571EEB72-811A-4261-BCC2-9B67ECDAFFE5}" type="slidenum">
              <a:rPr lang="en-CA" smtClean="0"/>
              <a:t>‹nº›</a:t>
            </a:fld>
            <a:endParaRPr lang="en-CA"/>
          </a:p>
        </p:txBody>
      </p:sp>
    </p:spTree>
    <p:extLst>
      <p:ext uri="{BB962C8B-B14F-4D97-AF65-F5344CB8AC3E}">
        <p14:creationId xmlns:p14="http://schemas.microsoft.com/office/powerpoint/2010/main" val="949902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4" name="Title Text"/>
          <p:cNvSpPr txBox="1">
            <a:spLocks noGrp="1"/>
          </p:cNvSpPr>
          <p:nvPr>
            <p:ph type="title"/>
          </p:nvPr>
        </p:nvSpPr>
        <p:spPr>
          <a:xfrm>
            <a:off x="892969" y="178594"/>
            <a:ext cx="10406063" cy="960081"/>
          </a:xfrm>
          <a:prstGeom prst="rect">
            <a:avLst/>
          </a:prstGeom>
        </p:spPr>
        <p:txBody>
          <a:bodyPr>
            <a:normAutofit/>
          </a:bodyPr>
          <a:lstStyle>
            <a:lvl1pPr>
              <a:defRPr sz="4219" b="0">
                <a:solidFill>
                  <a:srgbClr val="385C76"/>
                </a:solidFill>
                <a:latin typeface="Helvetica"/>
                <a:ea typeface="Helvetica"/>
                <a:cs typeface="Helvetica"/>
                <a:sym typeface="Helvetica"/>
              </a:defRPr>
            </a:lvl1pPr>
          </a:lstStyle>
          <a:p>
            <a:r>
              <a:rPr lang="en-US"/>
              <a:t>Click to edit Master title style</a:t>
            </a:r>
            <a:endParaRPr/>
          </a:p>
        </p:txBody>
      </p:sp>
      <p:sp>
        <p:nvSpPr>
          <p:cNvPr id="65" name="Body Level One…"/>
          <p:cNvSpPr txBox="1">
            <a:spLocks noGrp="1"/>
          </p:cNvSpPr>
          <p:nvPr>
            <p:ph type="body" idx="1" hasCustomPrompt="1"/>
          </p:nvPr>
        </p:nvSpPr>
        <p:spPr>
          <a:prstGeom prst="rect">
            <a:avLst/>
          </a:prstGeom>
        </p:spPr>
        <p:txBody>
          <a:bodyPr anchor="t"/>
          <a:lstStyle>
            <a:lvl1pPr marL="240460" indent="-240460">
              <a:lnSpc>
                <a:spcPct val="100000"/>
              </a:lnSpc>
              <a:spcBef>
                <a:spcPts val="17"/>
              </a:spcBef>
              <a:buSzPct val="100000"/>
              <a:buFont typeface="Wingdings" panose="05000000000000000000" pitchFamily="2" charset="2"/>
              <a:buChar char="§"/>
              <a:defRPr/>
            </a:lvl1pPr>
            <a:lvl2pPr marL="521419" indent="-199962">
              <a:spcBef>
                <a:spcPts val="472"/>
              </a:spcBef>
              <a:buSzPct val="100000"/>
              <a:buFontTx/>
              <a:buChar char="-"/>
              <a:defRPr sz="1969"/>
            </a:lvl2pPr>
            <a:lvl3pPr>
              <a:buSzPct val="100000"/>
              <a:defRPr/>
            </a:lvl3pPr>
            <a:lvl4pPr>
              <a:buSzPct val="100000"/>
              <a:defRPr/>
            </a:lvl4pPr>
            <a:lvl5pPr>
              <a:buSzPct val="100000"/>
              <a:defRPr/>
            </a:lvl5pPr>
          </a:lstStyle>
          <a:p>
            <a:pPr lvl="0"/>
            <a:r>
              <a:t>Body Level One</a:t>
            </a:r>
          </a:p>
          <a:p>
            <a:pPr lvl="1"/>
            <a:r>
              <a:t>Body Level Two</a:t>
            </a:r>
          </a:p>
          <a:p>
            <a:pPr lvl="2"/>
            <a:r>
              <a:t>Body Level Three</a:t>
            </a:r>
          </a:p>
          <a:p>
            <a:pPr lvl="3"/>
            <a:r>
              <a:t>Body Level Four</a:t>
            </a:r>
          </a:p>
          <a:p>
            <a:pPr lvl="4"/>
            <a:r>
              <a:t>Body Level Five</a:t>
            </a:r>
          </a:p>
        </p:txBody>
      </p:sp>
      <p:sp>
        <p:nvSpPr>
          <p:cNvPr id="8" name="Slide Number">
            <a:extLst>
              <a:ext uri="{FF2B5EF4-FFF2-40B4-BE49-F238E27FC236}">
                <a16:creationId xmlns:a16="http://schemas.microsoft.com/office/drawing/2014/main" id="{45138D5E-D601-6348-AF1C-81188075DA91}"/>
              </a:ext>
            </a:extLst>
          </p:cNvPr>
          <p:cNvSpPr txBox="1">
            <a:spLocks/>
          </p:cNvSpPr>
          <p:nvPr/>
        </p:nvSpPr>
        <p:spPr>
          <a:xfrm>
            <a:off x="11675695" y="178594"/>
            <a:ext cx="222818" cy="245260"/>
          </a:xfrm>
          <a:prstGeom prst="rect">
            <a:avLst/>
          </a:prstGeom>
          <a:ln w="12700">
            <a:miter lim="400000"/>
          </a:ln>
        </p:spPr>
        <p:txBody>
          <a:bodyPr wrap="none" lIns="35719" tIns="35719" rIns="35719" bIns="35719">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16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a:lstStyle>
          <a:p>
            <a:fld id="{86CB4B4D-7CA3-9044-876B-883B54F8677D}" type="slidenum">
              <a:rPr lang="en-CA" sz="1125" smtClean="0"/>
              <a:pPr/>
              <a:t>‹nº›</a:t>
            </a:fld>
            <a:endParaRPr lang="en-CA" sz="1125"/>
          </a:p>
        </p:txBody>
      </p:sp>
    </p:spTree>
    <p:extLst>
      <p:ext uri="{BB962C8B-B14F-4D97-AF65-F5344CB8AC3E}">
        <p14:creationId xmlns:p14="http://schemas.microsoft.com/office/powerpoint/2010/main" val="4063708733"/>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5956301"/>
            <a:ext cx="12192000" cy="901700"/>
          </a:xfrm>
          <a:prstGeom prst="rect">
            <a:avLst/>
          </a:prstGeom>
          <a:solidFill>
            <a:srgbClr val="0520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800"/>
          </a:p>
        </p:txBody>
      </p:sp>
      <p:sp>
        <p:nvSpPr>
          <p:cNvPr id="2" name="Title Placeholder 1"/>
          <p:cNvSpPr>
            <a:spLocks noGrp="1"/>
          </p:cNvSpPr>
          <p:nvPr>
            <p:ph type="title"/>
          </p:nvPr>
        </p:nvSpPr>
        <p:spPr>
          <a:xfrm>
            <a:off x="609600" y="279401"/>
            <a:ext cx="10972800" cy="812799"/>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609600" y="1271808"/>
            <a:ext cx="10972800" cy="46844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Slide Number Placeholder 3"/>
          <p:cNvSpPr>
            <a:spLocks noGrp="1"/>
          </p:cNvSpPr>
          <p:nvPr>
            <p:ph type="sldNum" sz="quarter" idx="4"/>
          </p:nvPr>
        </p:nvSpPr>
        <p:spPr>
          <a:xfrm>
            <a:off x="10656051" y="6313263"/>
            <a:ext cx="92634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1EEB72-811A-4261-BCC2-9B67ECDAFFE5}" type="slidenum">
              <a:rPr lang="en-CA" smtClean="0"/>
              <a:t>‹nº›</a:t>
            </a:fld>
            <a:endParaRPr lang="en-CA"/>
          </a:p>
        </p:txBody>
      </p:sp>
      <p:sp>
        <p:nvSpPr>
          <p:cNvPr id="5" name="Date Placeholder 4"/>
          <p:cNvSpPr>
            <a:spLocks noGrp="1"/>
          </p:cNvSpPr>
          <p:nvPr>
            <p:ph type="dt" sz="half" idx="2"/>
          </p:nvPr>
        </p:nvSpPr>
        <p:spPr>
          <a:xfrm>
            <a:off x="8616028" y="6313263"/>
            <a:ext cx="18626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C1981-1D3F-4186-B7FC-E3D7D5BBBB57}" type="datetime1">
              <a:rPr lang="en-CA" smtClean="0"/>
              <a:t>2021-07-05</a:t>
            </a:fld>
            <a:endParaRPr lang="en-CA"/>
          </a:p>
        </p:txBody>
      </p:sp>
      <p:sp>
        <p:nvSpPr>
          <p:cNvPr id="8" name="Footer Placeholder 7"/>
          <p:cNvSpPr>
            <a:spLocks noGrp="1"/>
          </p:cNvSpPr>
          <p:nvPr>
            <p:ph type="ftr" sz="quarter" idx="3"/>
          </p:nvPr>
        </p:nvSpPr>
        <p:spPr>
          <a:xfrm>
            <a:off x="3611538" y="6313263"/>
            <a:ext cx="482713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pic>
        <p:nvPicPr>
          <p:cNvPr id="1026" name="Picture 2" descr="C:\Users\Judy\Documents\Branding\UTTRI logo\university_of_toronto_transportation_research_institute_uttri_small.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6622" b="27434"/>
          <a:stretch/>
        </p:blipFill>
        <p:spPr bwMode="auto">
          <a:xfrm>
            <a:off x="161316" y="6000679"/>
            <a:ext cx="1470689" cy="6777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632005" y="5983112"/>
            <a:ext cx="874889" cy="874889"/>
          </a:xfrm>
          <a:prstGeom prst="rect">
            <a:avLst/>
          </a:prstGeom>
        </p:spPr>
      </p:pic>
    </p:spTree>
    <p:extLst>
      <p:ext uri="{BB962C8B-B14F-4D97-AF65-F5344CB8AC3E}">
        <p14:creationId xmlns:p14="http://schemas.microsoft.com/office/powerpoint/2010/main" val="2750108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3" r:id="rId4"/>
    <p:sldLayoutId id="2147483664" r:id="rId5"/>
    <p:sldLayoutId id="2147483665" r:id="rId6"/>
    <p:sldLayoutId id="2147483666" r:id="rId7"/>
  </p:sldLayoutIdLst>
  <p:hf hdr="0" dt="0"/>
  <p:txStyles>
    <p:titleStyle>
      <a:lvl1pPr algn="l" defTabSz="914400" rtl="0" eaLnBrk="1" latinLnBrk="0" hangingPunct="1">
        <a:spcBef>
          <a:spcPct val="0"/>
        </a:spcBef>
        <a:buNone/>
        <a:defRPr sz="3800" b="0" i="0" kern="1200">
          <a:solidFill>
            <a:schemeClr val="bg2"/>
          </a:solidFill>
          <a:latin typeface="Calibri Light" panose="020F0302020204030204" pitchFamily="34" charset="0"/>
          <a:ea typeface="+mj-ea"/>
          <a:cs typeface="Calibri Light" panose="020F0302020204030204" pitchFamily="34" charset="0"/>
        </a:defRPr>
      </a:lvl1pPr>
    </p:titleStyle>
    <p:bodyStyle>
      <a:lvl1pPr marL="342900" indent="-342900" algn="l" defTabSz="914400" rtl="0" eaLnBrk="1" latinLnBrk="0" hangingPunct="1">
        <a:spcBef>
          <a:spcPct val="20000"/>
        </a:spcBef>
        <a:buFont typeface="Wingdings" pitchFamily="2" charset="2"/>
        <a:buChar char="§"/>
        <a:defRPr sz="3000" kern="1200">
          <a:solidFill>
            <a:schemeClr val="bg2"/>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sv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8221-EAF7-416E-8885-1FD7835DCBD2}"/>
              </a:ext>
            </a:extLst>
          </p:cNvPr>
          <p:cNvSpPr>
            <a:spLocks noGrp="1"/>
          </p:cNvSpPr>
          <p:nvPr>
            <p:ph type="ctrTitle"/>
          </p:nvPr>
        </p:nvSpPr>
        <p:spPr/>
        <p:txBody>
          <a:bodyPr>
            <a:normAutofit/>
          </a:bodyPr>
          <a:lstStyle/>
          <a:p>
            <a:r>
              <a:rPr lang="en-CA">
                <a:latin typeface="Times New Roman"/>
                <a:cs typeface="Times New Roman"/>
              </a:rPr>
              <a:t>Data-driven analysis of service reliability and its determinants: machine learning approach</a:t>
            </a:r>
          </a:p>
        </p:txBody>
      </p:sp>
      <p:sp>
        <p:nvSpPr>
          <p:cNvPr id="3" name="Subtitle 2">
            <a:extLst>
              <a:ext uri="{FF2B5EF4-FFF2-40B4-BE49-F238E27FC236}">
                <a16:creationId xmlns:a16="http://schemas.microsoft.com/office/drawing/2014/main" id="{DB96E0E4-69A4-4618-AF20-F135019BBB7D}"/>
              </a:ext>
            </a:extLst>
          </p:cNvPr>
          <p:cNvSpPr>
            <a:spLocks noGrp="1"/>
          </p:cNvSpPr>
          <p:nvPr>
            <p:ph type="subTitle" idx="1"/>
          </p:nvPr>
        </p:nvSpPr>
        <p:spPr/>
        <p:txBody>
          <a:bodyPr vert="horz" lIns="640080" tIns="137160" rIns="640080" bIns="137160" rtlCol="0" anchor="t">
            <a:noAutofit/>
          </a:bodyPr>
          <a:lstStyle/>
          <a:p>
            <a:r>
              <a:rPr lang="en-US">
                <a:latin typeface="Times New Roman"/>
                <a:cs typeface="Times New Roman"/>
              </a:rPr>
              <a:t>Diego da Silva, Ph.D.</a:t>
            </a:r>
            <a:endParaRPr lang="en-CA">
              <a:latin typeface="Times New Roman"/>
              <a:cs typeface="Times New Roman"/>
            </a:endParaRPr>
          </a:p>
          <a:p>
            <a:r>
              <a:rPr lang="en-US">
                <a:latin typeface="Times New Roman" panose="02020603050405020304" pitchFamily="18" charset="0"/>
                <a:cs typeface="Times New Roman" panose="02020603050405020304" pitchFamily="18" charset="0"/>
              </a:rPr>
              <a:t>Amer Shalaby, Ph.D.,</a:t>
            </a:r>
            <a:r>
              <a:rPr lang="en-US" err="1">
                <a:latin typeface="Times New Roman" panose="02020603050405020304" pitchFamily="18" charset="0"/>
                <a:cs typeface="Times New Roman" panose="02020603050405020304" pitchFamily="18" charset="0"/>
              </a:rPr>
              <a:t>P.Eng</a:t>
            </a:r>
            <a:endParaRPr lang="en-CA">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5689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6067" y="2934468"/>
            <a:ext cx="10972800" cy="812799"/>
          </a:xfrm>
        </p:spPr>
        <p:txBody>
          <a:bodyPr>
            <a:normAutofit/>
          </a:bodyPr>
          <a:lstStyle/>
          <a:p>
            <a:pPr algn="ctr"/>
            <a:r>
              <a:rPr lang="en-CA" sz="4400" b="1"/>
              <a:t>Questions</a:t>
            </a:r>
          </a:p>
        </p:txBody>
      </p:sp>
      <p:sp>
        <p:nvSpPr>
          <p:cNvPr id="5" name="Slide Number Placeholder 4"/>
          <p:cNvSpPr>
            <a:spLocks noGrp="1"/>
          </p:cNvSpPr>
          <p:nvPr>
            <p:ph type="sldNum" sz="quarter" idx="12"/>
          </p:nvPr>
        </p:nvSpPr>
        <p:spPr/>
        <p:txBody>
          <a:bodyPr/>
          <a:lstStyle/>
          <a:p>
            <a:fld id="{571EEB72-811A-4261-BCC2-9B67ECDAFFE5}" type="slidenum">
              <a:rPr lang="en-CA" smtClean="0"/>
              <a:t>10</a:t>
            </a:fld>
            <a:endParaRPr lang="en-CA"/>
          </a:p>
        </p:txBody>
      </p:sp>
      <p:sp>
        <p:nvSpPr>
          <p:cNvPr id="8" name="Title 1"/>
          <p:cNvSpPr txBox="1">
            <a:spLocks/>
          </p:cNvSpPr>
          <p:nvPr/>
        </p:nvSpPr>
        <p:spPr>
          <a:xfrm>
            <a:off x="806067" y="464847"/>
            <a:ext cx="10972800" cy="1244599"/>
          </a:xfrm>
          <a:prstGeom prst="rect">
            <a:avLst/>
          </a:prstGeom>
        </p:spPr>
        <p:txBody>
          <a:bodyPr vert="horz" lIns="91440" tIns="45720" rIns="91440" bIns="45720" rtlCol="0" anchor="ctr">
            <a:normAutofit fontScale="85000" lnSpcReduction="10000"/>
          </a:bodyPr>
          <a:lstStyle>
            <a:lvl1pPr algn="l" defTabSz="914400" rtl="0" eaLnBrk="1" latinLnBrk="0" hangingPunct="1">
              <a:spcBef>
                <a:spcPct val="0"/>
              </a:spcBef>
              <a:buNone/>
              <a:defRPr sz="3800" b="0" i="0" kern="1200">
                <a:solidFill>
                  <a:schemeClr val="bg2"/>
                </a:solidFill>
                <a:latin typeface="Calibri Light" panose="020F0302020204030204" pitchFamily="34" charset="0"/>
                <a:ea typeface="+mj-ea"/>
                <a:cs typeface="Calibri Light" panose="020F0302020204030204" pitchFamily="34" charset="0"/>
              </a:defRPr>
            </a:lvl1pPr>
          </a:lstStyle>
          <a:p>
            <a:r>
              <a:rPr lang="en-CA" sz="3600" b="1">
                <a:latin typeface="Times New Roman"/>
                <a:cs typeface="Calibri Light"/>
              </a:rPr>
              <a:t>Partners: </a:t>
            </a:r>
          </a:p>
          <a:p>
            <a:r>
              <a:rPr lang="en-CA" sz="3600">
                <a:latin typeface="Times New Roman"/>
                <a:cs typeface="Calibri Light"/>
              </a:rPr>
              <a:t>Brazilian Council for Scientific and Technological Development</a:t>
            </a:r>
            <a:endParaRPr lang="en-CA" sz="3600" b="1">
              <a:latin typeface="Calibri Light"/>
              <a:cs typeface="Calibri Light"/>
            </a:endParaRPr>
          </a:p>
        </p:txBody>
      </p:sp>
      <p:sp>
        <p:nvSpPr>
          <p:cNvPr id="3" name="Footer Placeholder 3">
            <a:extLst>
              <a:ext uri="{FF2B5EF4-FFF2-40B4-BE49-F238E27FC236}">
                <a16:creationId xmlns:a16="http://schemas.microsoft.com/office/drawing/2014/main" id="{91B67DBB-F08D-4152-82E2-2EF57F28DF8E}"/>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spTree>
    <p:extLst>
      <p:ext uri="{BB962C8B-B14F-4D97-AF65-F5344CB8AC3E}">
        <p14:creationId xmlns:p14="http://schemas.microsoft.com/office/powerpoint/2010/main" val="1577172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A90AD-AE82-4AE9-8691-C356902FCE84}"/>
              </a:ext>
            </a:extLst>
          </p:cNvPr>
          <p:cNvSpPr>
            <a:spLocks noGrp="1"/>
          </p:cNvSpPr>
          <p:nvPr>
            <p:ph type="title"/>
          </p:nvPr>
        </p:nvSpPr>
        <p:spPr>
          <a:xfrm>
            <a:off x="609600" y="279401"/>
            <a:ext cx="10972800" cy="812799"/>
          </a:xfrm>
        </p:spPr>
        <p:txBody>
          <a:bodyPr anchor="ctr">
            <a:normAutofit/>
          </a:bodyPr>
          <a:lstStyle/>
          <a:p>
            <a:r>
              <a:rPr lang="en-CA" b="1">
                <a:latin typeface="Times New Roman"/>
                <a:cs typeface="Times New Roman"/>
              </a:rPr>
              <a:t>Focus and objective</a:t>
            </a:r>
            <a:endParaRPr lang="pt-BR"/>
          </a:p>
        </p:txBody>
      </p:sp>
      <p:sp>
        <p:nvSpPr>
          <p:cNvPr id="4" name="Footer Placeholder 3"/>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sp>
        <p:nvSpPr>
          <p:cNvPr id="5" name="Slide Number Placeholder 4"/>
          <p:cNvSpPr>
            <a:spLocks noGrp="1"/>
          </p:cNvSpPr>
          <p:nvPr>
            <p:ph type="sldNum" sz="quarter" idx="12"/>
          </p:nvPr>
        </p:nvSpPr>
        <p:spPr/>
        <p:txBody>
          <a:bodyPr/>
          <a:lstStyle/>
          <a:p>
            <a:fld id="{571EEB72-811A-4261-BCC2-9B67ECDAFFE5}" type="slidenum">
              <a:rPr lang="en-CA" smtClean="0"/>
              <a:t>2</a:t>
            </a:fld>
            <a:endParaRPr lang="en-CA"/>
          </a:p>
        </p:txBody>
      </p:sp>
      <p:sp>
        <p:nvSpPr>
          <p:cNvPr id="8" name="CaixaDeTexto 7">
            <a:extLst>
              <a:ext uri="{FF2B5EF4-FFF2-40B4-BE49-F238E27FC236}">
                <a16:creationId xmlns:a16="http://schemas.microsoft.com/office/drawing/2014/main" id="{9A2F805D-AC8E-43A3-AC0B-46A4ED1D2BDC}"/>
              </a:ext>
            </a:extLst>
          </p:cNvPr>
          <p:cNvSpPr txBox="1"/>
          <p:nvPr/>
        </p:nvSpPr>
        <p:spPr>
          <a:xfrm>
            <a:off x="1524000" y="2700866"/>
            <a:ext cx="10058400"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pt-BR" err="1">
                <a:solidFill>
                  <a:srgbClr val="4F4E4E"/>
                </a:solidFill>
                <a:latin typeface="Times New Roman"/>
                <a:ea typeface="+mn-lt"/>
                <a:cs typeface="+mn-lt"/>
              </a:rPr>
              <a:t>How</a:t>
            </a:r>
            <a:r>
              <a:rPr lang="pt-BR">
                <a:solidFill>
                  <a:srgbClr val="4F4E4E"/>
                </a:solidFill>
                <a:latin typeface="Times New Roman"/>
                <a:ea typeface="+mn-lt"/>
                <a:cs typeface="+mn-lt"/>
              </a:rPr>
              <a:t> </a:t>
            </a:r>
            <a:r>
              <a:rPr lang="pt-BR" err="1">
                <a:solidFill>
                  <a:srgbClr val="4F4E4E"/>
                </a:solidFill>
                <a:latin typeface="Times New Roman"/>
                <a:ea typeface="+mn-lt"/>
                <a:cs typeface="+mn-lt"/>
              </a:rPr>
              <a:t>can</a:t>
            </a:r>
            <a:r>
              <a:rPr lang="pt-BR">
                <a:solidFill>
                  <a:srgbClr val="4F4E4E"/>
                </a:solidFill>
                <a:latin typeface="Times New Roman"/>
                <a:ea typeface="+mn-lt"/>
                <a:cs typeface="+mn-lt"/>
              </a:rPr>
              <a:t> </a:t>
            </a:r>
            <a:r>
              <a:rPr lang="pt-BR" err="1">
                <a:solidFill>
                  <a:srgbClr val="4F4E4E"/>
                </a:solidFill>
                <a:latin typeface="Times New Roman"/>
                <a:ea typeface="+mn-lt"/>
                <a:cs typeface="+mn-lt"/>
              </a:rPr>
              <a:t>factors</a:t>
            </a:r>
            <a:r>
              <a:rPr lang="pt-BR">
                <a:solidFill>
                  <a:srgbClr val="4F4E4E"/>
                </a:solidFill>
                <a:latin typeface="Times New Roman"/>
                <a:ea typeface="+mn-lt"/>
                <a:cs typeface="+mn-lt"/>
              </a:rPr>
              <a:t> </a:t>
            </a:r>
            <a:r>
              <a:rPr lang="pt-BR" err="1">
                <a:solidFill>
                  <a:srgbClr val="4F4E4E"/>
                </a:solidFill>
                <a:latin typeface="Times New Roman"/>
                <a:ea typeface="+mn-lt"/>
                <a:cs typeface="+mn-lt"/>
              </a:rPr>
              <a:t>affecting</a:t>
            </a:r>
            <a:r>
              <a:rPr lang="pt-BR">
                <a:solidFill>
                  <a:srgbClr val="4F4E4E"/>
                </a:solidFill>
                <a:latin typeface="Times New Roman"/>
                <a:ea typeface="+mn-lt"/>
                <a:cs typeface="+mn-lt"/>
              </a:rPr>
              <a:t> </a:t>
            </a:r>
            <a:r>
              <a:rPr lang="pt-BR" err="1">
                <a:solidFill>
                  <a:srgbClr val="4F4E4E"/>
                </a:solidFill>
                <a:latin typeface="Times New Roman"/>
                <a:ea typeface="+mn-lt"/>
                <a:cs typeface="+mn-lt"/>
              </a:rPr>
              <a:t>service</a:t>
            </a:r>
            <a:r>
              <a:rPr lang="pt-BR">
                <a:solidFill>
                  <a:srgbClr val="4F4E4E"/>
                </a:solidFill>
                <a:latin typeface="Times New Roman"/>
                <a:ea typeface="+mn-lt"/>
                <a:cs typeface="+mn-lt"/>
              </a:rPr>
              <a:t> </a:t>
            </a:r>
            <a:r>
              <a:rPr lang="pt-BR" err="1">
                <a:solidFill>
                  <a:srgbClr val="4F4E4E"/>
                </a:solidFill>
                <a:latin typeface="Times New Roman"/>
                <a:ea typeface="+mn-lt"/>
                <a:cs typeface="+mn-lt"/>
              </a:rPr>
              <a:t>reliability</a:t>
            </a:r>
            <a:r>
              <a:rPr lang="pt-BR">
                <a:solidFill>
                  <a:srgbClr val="4F4E4E"/>
                </a:solidFill>
                <a:latin typeface="Times New Roman"/>
                <a:ea typeface="+mn-lt"/>
                <a:cs typeface="+mn-lt"/>
              </a:rPr>
              <a:t> </a:t>
            </a:r>
            <a:r>
              <a:rPr lang="pt-BR" err="1">
                <a:solidFill>
                  <a:srgbClr val="4F4E4E"/>
                </a:solidFill>
                <a:latin typeface="Times New Roman"/>
                <a:ea typeface="+mn-lt"/>
                <a:cs typeface="+mn-lt"/>
              </a:rPr>
              <a:t>be</a:t>
            </a:r>
            <a:r>
              <a:rPr lang="pt-BR">
                <a:solidFill>
                  <a:srgbClr val="4F4E4E"/>
                </a:solidFill>
                <a:latin typeface="Times New Roman"/>
                <a:ea typeface="+mn-lt"/>
                <a:cs typeface="+mn-lt"/>
              </a:rPr>
              <a:t> </a:t>
            </a:r>
            <a:r>
              <a:rPr lang="pt-BR" b="1" err="1">
                <a:solidFill>
                  <a:srgbClr val="4F4E4E"/>
                </a:solidFill>
                <a:latin typeface="Times New Roman"/>
                <a:ea typeface="+mn-lt"/>
                <a:cs typeface="+mn-lt"/>
              </a:rPr>
              <a:t>quantified</a:t>
            </a:r>
            <a:r>
              <a:rPr lang="pt-BR">
                <a:solidFill>
                  <a:srgbClr val="4F4E4E"/>
                </a:solidFill>
                <a:latin typeface="Times New Roman"/>
                <a:ea typeface="+mn-lt"/>
                <a:cs typeface="+mn-lt"/>
              </a:rPr>
              <a:t>?</a:t>
            </a:r>
            <a:endParaRPr lang="pt-BR">
              <a:solidFill>
                <a:srgbClr val="4F4E4E"/>
              </a:solidFill>
              <a:latin typeface="Times New Roman"/>
              <a:cs typeface="Times New Roman"/>
            </a:endParaRPr>
          </a:p>
          <a:p>
            <a:pPr marL="285750" indent="-285750">
              <a:buFont typeface="Arial"/>
              <a:buChar char="•"/>
            </a:pPr>
            <a:endParaRPr lang="pt-BR">
              <a:solidFill>
                <a:srgbClr val="4F4E4E"/>
              </a:solidFill>
              <a:latin typeface="Times New Roman"/>
              <a:ea typeface="+mn-lt"/>
              <a:cs typeface="+mn-lt"/>
            </a:endParaRPr>
          </a:p>
          <a:p>
            <a:pPr marL="285750" indent="-285750">
              <a:buFont typeface="Arial"/>
              <a:buChar char="•"/>
            </a:pPr>
            <a:r>
              <a:rPr lang="pt-BR" err="1">
                <a:solidFill>
                  <a:srgbClr val="4F4E4E"/>
                </a:solidFill>
                <a:latin typeface="Times New Roman"/>
                <a:ea typeface="+mn-lt"/>
                <a:cs typeface="+mn-lt"/>
              </a:rPr>
              <a:t>What</a:t>
            </a:r>
            <a:r>
              <a:rPr lang="pt-BR">
                <a:solidFill>
                  <a:srgbClr val="4F4E4E"/>
                </a:solidFill>
                <a:latin typeface="Times New Roman"/>
                <a:ea typeface="+mn-lt"/>
                <a:cs typeface="+mn-lt"/>
              </a:rPr>
              <a:t> are </a:t>
            </a:r>
            <a:r>
              <a:rPr lang="pt-BR" err="1">
                <a:solidFill>
                  <a:srgbClr val="4F4E4E"/>
                </a:solidFill>
                <a:latin typeface="Times New Roman"/>
                <a:ea typeface="+mn-lt"/>
                <a:cs typeface="+mn-lt"/>
              </a:rPr>
              <a:t>the</a:t>
            </a:r>
            <a:r>
              <a:rPr lang="pt-BR">
                <a:solidFill>
                  <a:srgbClr val="4F4E4E"/>
                </a:solidFill>
                <a:latin typeface="Times New Roman"/>
                <a:ea typeface="+mn-lt"/>
                <a:cs typeface="+mn-lt"/>
              </a:rPr>
              <a:t> </a:t>
            </a:r>
            <a:r>
              <a:rPr lang="pt-BR" err="1">
                <a:solidFill>
                  <a:srgbClr val="4F4E4E"/>
                </a:solidFill>
                <a:latin typeface="Times New Roman"/>
                <a:ea typeface="+mn-lt"/>
                <a:cs typeface="+mn-lt"/>
              </a:rPr>
              <a:t>most</a:t>
            </a:r>
            <a:r>
              <a:rPr lang="pt-BR">
                <a:solidFill>
                  <a:srgbClr val="4F4E4E"/>
                </a:solidFill>
                <a:latin typeface="Times New Roman"/>
                <a:ea typeface="+mn-lt"/>
                <a:cs typeface="+mn-lt"/>
              </a:rPr>
              <a:t> </a:t>
            </a:r>
            <a:r>
              <a:rPr lang="pt-BR" b="1" err="1">
                <a:solidFill>
                  <a:srgbClr val="4F4E4E"/>
                </a:solidFill>
                <a:latin typeface="Times New Roman"/>
                <a:ea typeface="+mn-lt"/>
                <a:cs typeface="+mn-lt"/>
              </a:rPr>
              <a:t>relevant</a:t>
            </a:r>
            <a:r>
              <a:rPr lang="pt-BR" b="1">
                <a:solidFill>
                  <a:srgbClr val="4F4E4E"/>
                </a:solidFill>
                <a:latin typeface="Times New Roman"/>
                <a:ea typeface="+mn-lt"/>
                <a:cs typeface="+mn-lt"/>
              </a:rPr>
              <a:t> </a:t>
            </a:r>
            <a:r>
              <a:rPr lang="pt-BR" b="1" err="1">
                <a:solidFill>
                  <a:srgbClr val="4F4E4E"/>
                </a:solidFill>
                <a:latin typeface="Times New Roman"/>
                <a:ea typeface="+mn-lt"/>
                <a:cs typeface="+mn-lt"/>
              </a:rPr>
              <a:t>factors</a:t>
            </a:r>
            <a:r>
              <a:rPr lang="pt-BR">
                <a:solidFill>
                  <a:srgbClr val="4F4E4E"/>
                </a:solidFill>
                <a:latin typeface="Times New Roman"/>
                <a:ea typeface="+mn-lt"/>
                <a:cs typeface="+mn-lt"/>
              </a:rPr>
              <a:t>?</a:t>
            </a:r>
            <a:endParaRPr lang="pt-BR">
              <a:solidFill>
                <a:srgbClr val="4F4E4E"/>
              </a:solidFill>
              <a:latin typeface="Times New Roman"/>
              <a:ea typeface="+mn-lt"/>
              <a:cs typeface="Times New Roman"/>
            </a:endParaRPr>
          </a:p>
          <a:p>
            <a:pPr marL="285750" indent="-285750">
              <a:buFont typeface="Arial"/>
              <a:buChar char="•"/>
            </a:pPr>
            <a:endParaRPr lang="pt-BR">
              <a:solidFill>
                <a:srgbClr val="4F4E4E"/>
              </a:solidFill>
              <a:latin typeface="Times New Roman"/>
              <a:ea typeface="+mn-lt"/>
              <a:cs typeface="+mn-lt"/>
            </a:endParaRPr>
          </a:p>
          <a:p>
            <a:pPr marL="285750" indent="-285750">
              <a:buFont typeface="Arial"/>
              <a:buChar char="•"/>
            </a:pPr>
            <a:r>
              <a:rPr lang="pt-BR" err="1">
                <a:solidFill>
                  <a:srgbClr val="4F4E4E"/>
                </a:solidFill>
                <a:latin typeface="Times New Roman"/>
                <a:ea typeface="+mn-lt"/>
                <a:cs typeface="+mn-lt"/>
              </a:rPr>
              <a:t>How</a:t>
            </a:r>
            <a:r>
              <a:rPr lang="pt-BR">
                <a:solidFill>
                  <a:srgbClr val="4F4E4E"/>
                </a:solidFill>
                <a:latin typeface="Times New Roman"/>
                <a:ea typeface="+mn-lt"/>
                <a:cs typeface="+mn-lt"/>
              </a:rPr>
              <a:t> does </a:t>
            </a:r>
            <a:r>
              <a:rPr lang="pt-BR" err="1">
                <a:solidFill>
                  <a:srgbClr val="4F4E4E"/>
                </a:solidFill>
                <a:latin typeface="Times New Roman"/>
                <a:ea typeface="+mn-lt"/>
                <a:cs typeface="+mn-lt"/>
              </a:rPr>
              <a:t>one</a:t>
            </a:r>
            <a:r>
              <a:rPr lang="pt-BR">
                <a:solidFill>
                  <a:srgbClr val="4F4E4E"/>
                </a:solidFill>
                <a:latin typeface="Times New Roman"/>
                <a:ea typeface="+mn-lt"/>
                <a:cs typeface="+mn-lt"/>
              </a:rPr>
              <a:t> </a:t>
            </a:r>
            <a:r>
              <a:rPr lang="pt-BR" b="1" err="1">
                <a:solidFill>
                  <a:srgbClr val="4F4E4E"/>
                </a:solidFill>
                <a:latin typeface="Times New Roman"/>
                <a:ea typeface="+mn-lt"/>
                <a:cs typeface="+mn-lt"/>
              </a:rPr>
              <a:t>obtain</a:t>
            </a:r>
            <a:r>
              <a:rPr lang="pt-BR" b="1">
                <a:solidFill>
                  <a:srgbClr val="4F4E4E"/>
                </a:solidFill>
                <a:latin typeface="Times New Roman"/>
                <a:ea typeface="+mn-lt"/>
                <a:cs typeface="+mn-lt"/>
              </a:rPr>
              <a:t> insight</a:t>
            </a:r>
            <a:r>
              <a:rPr lang="pt-BR">
                <a:solidFill>
                  <a:srgbClr val="4F4E4E"/>
                </a:solidFill>
                <a:latin typeface="Times New Roman"/>
                <a:ea typeface="+mn-lt"/>
                <a:cs typeface="+mn-lt"/>
              </a:rPr>
              <a:t> </a:t>
            </a:r>
            <a:r>
              <a:rPr lang="pt-BR" err="1">
                <a:solidFill>
                  <a:srgbClr val="4F4E4E"/>
                </a:solidFill>
                <a:latin typeface="Times New Roman"/>
                <a:ea typeface="+mn-lt"/>
                <a:cs typeface="+mn-lt"/>
              </a:rPr>
              <a:t>through</a:t>
            </a:r>
            <a:r>
              <a:rPr lang="pt-BR">
                <a:solidFill>
                  <a:srgbClr val="4F4E4E"/>
                </a:solidFill>
                <a:latin typeface="Times New Roman"/>
                <a:ea typeface="+mn-lt"/>
                <a:cs typeface="+mn-lt"/>
              </a:rPr>
              <a:t> </a:t>
            </a:r>
            <a:r>
              <a:rPr lang="pt-BR" err="1">
                <a:solidFill>
                  <a:srgbClr val="4F4E4E"/>
                </a:solidFill>
                <a:latin typeface="Times New Roman"/>
                <a:ea typeface="+mn-lt"/>
                <a:cs typeface="+mn-lt"/>
              </a:rPr>
              <a:t>service</a:t>
            </a:r>
            <a:r>
              <a:rPr lang="pt-BR">
                <a:solidFill>
                  <a:srgbClr val="4F4E4E"/>
                </a:solidFill>
                <a:latin typeface="Times New Roman"/>
                <a:ea typeface="+mn-lt"/>
                <a:cs typeface="+mn-lt"/>
              </a:rPr>
              <a:t> </a:t>
            </a:r>
            <a:r>
              <a:rPr lang="pt-BR" err="1">
                <a:solidFill>
                  <a:srgbClr val="4F4E4E"/>
                </a:solidFill>
                <a:latin typeface="Times New Roman"/>
                <a:ea typeface="+mn-lt"/>
                <a:cs typeface="+mn-lt"/>
              </a:rPr>
              <a:t>reliability</a:t>
            </a:r>
            <a:r>
              <a:rPr lang="pt-BR">
                <a:solidFill>
                  <a:srgbClr val="4F4E4E"/>
                </a:solidFill>
                <a:latin typeface="Times New Roman"/>
                <a:ea typeface="+mn-lt"/>
                <a:cs typeface="+mn-lt"/>
              </a:rPr>
              <a:t> </a:t>
            </a:r>
            <a:r>
              <a:rPr lang="pt-BR" err="1">
                <a:solidFill>
                  <a:srgbClr val="4F4E4E"/>
                </a:solidFill>
                <a:latin typeface="Times New Roman"/>
                <a:ea typeface="+mn-lt"/>
                <a:cs typeface="+mn-lt"/>
              </a:rPr>
              <a:t>categories</a:t>
            </a:r>
            <a:r>
              <a:rPr lang="pt-BR">
                <a:solidFill>
                  <a:srgbClr val="4F4E4E"/>
                </a:solidFill>
                <a:latin typeface="Times New Roman"/>
                <a:ea typeface="+mn-lt"/>
                <a:cs typeface="+mn-lt"/>
              </a:rPr>
              <a:t>?</a:t>
            </a:r>
            <a:endParaRPr lang="pt-BR">
              <a:solidFill>
                <a:srgbClr val="4F4E4E"/>
              </a:solidFill>
              <a:latin typeface="Times New Roman"/>
              <a:cs typeface="Arial"/>
            </a:endParaRPr>
          </a:p>
          <a:p>
            <a:pPr marL="285750" indent="-285750">
              <a:buFont typeface="Arial"/>
              <a:buChar char="•"/>
            </a:pPr>
            <a:endParaRPr lang="pt-BR">
              <a:solidFill>
                <a:srgbClr val="4F4E4E"/>
              </a:solidFill>
              <a:latin typeface="Times New Roman"/>
              <a:ea typeface="+mn-lt"/>
              <a:cs typeface="+mn-lt"/>
            </a:endParaRPr>
          </a:p>
          <a:p>
            <a:pPr marL="285750" indent="-285750">
              <a:buFont typeface="Arial"/>
              <a:buChar char="•"/>
            </a:pPr>
            <a:r>
              <a:rPr lang="pt-BR" err="1">
                <a:solidFill>
                  <a:srgbClr val="4F4E4E"/>
                </a:solidFill>
                <a:latin typeface="Times New Roman"/>
                <a:ea typeface="+mn-lt"/>
                <a:cs typeface="+mn-lt"/>
              </a:rPr>
              <a:t>How</a:t>
            </a:r>
            <a:r>
              <a:rPr lang="pt-BR">
                <a:solidFill>
                  <a:srgbClr val="4F4E4E"/>
                </a:solidFill>
                <a:latin typeface="Times New Roman"/>
                <a:ea typeface="+mn-lt"/>
                <a:cs typeface="+mn-lt"/>
              </a:rPr>
              <a:t> does </a:t>
            </a:r>
            <a:r>
              <a:rPr lang="pt-BR" err="1">
                <a:solidFill>
                  <a:srgbClr val="4F4E4E"/>
                </a:solidFill>
                <a:latin typeface="Times New Roman"/>
                <a:ea typeface="+mn-lt"/>
                <a:cs typeface="+mn-lt"/>
              </a:rPr>
              <a:t>one</a:t>
            </a:r>
            <a:r>
              <a:rPr lang="pt-BR">
                <a:solidFill>
                  <a:srgbClr val="4F4E4E"/>
                </a:solidFill>
                <a:latin typeface="Times New Roman"/>
                <a:ea typeface="+mn-lt"/>
                <a:cs typeface="+mn-lt"/>
              </a:rPr>
              <a:t> </a:t>
            </a:r>
            <a:r>
              <a:rPr lang="pt-BR" b="1" err="1">
                <a:solidFill>
                  <a:srgbClr val="4F4E4E"/>
                </a:solidFill>
                <a:latin typeface="Times New Roman"/>
                <a:ea typeface="+mn-lt"/>
                <a:cs typeface="+mn-lt"/>
              </a:rPr>
              <a:t>understand</a:t>
            </a:r>
            <a:r>
              <a:rPr lang="pt-BR">
                <a:solidFill>
                  <a:srgbClr val="4F4E4E"/>
                </a:solidFill>
                <a:latin typeface="Times New Roman"/>
                <a:ea typeface="+mn-lt"/>
                <a:cs typeface="+mn-lt"/>
              </a:rPr>
              <a:t> </a:t>
            </a:r>
            <a:r>
              <a:rPr lang="pt-BR" err="1">
                <a:solidFill>
                  <a:srgbClr val="4F4E4E"/>
                </a:solidFill>
                <a:latin typeface="Times New Roman"/>
                <a:ea typeface="+mn-lt"/>
                <a:cs typeface="+mn-lt"/>
              </a:rPr>
              <a:t>the</a:t>
            </a:r>
            <a:r>
              <a:rPr lang="pt-BR">
                <a:solidFill>
                  <a:srgbClr val="4F4E4E"/>
                </a:solidFill>
                <a:latin typeface="Times New Roman"/>
                <a:ea typeface="+mn-lt"/>
                <a:cs typeface="+mn-lt"/>
              </a:rPr>
              <a:t> </a:t>
            </a:r>
            <a:r>
              <a:rPr lang="pt-BR" err="1">
                <a:solidFill>
                  <a:srgbClr val="4F4E4E"/>
                </a:solidFill>
                <a:latin typeface="Times New Roman"/>
                <a:ea typeface="+mn-lt"/>
                <a:cs typeface="+mn-lt"/>
              </a:rPr>
              <a:t>main</a:t>
            </a:r>
            <a:r>
              <a:rPr lang="pt-BR">
                <a:solidFill>
                  <a:srgbClr val="4F4E4E"/>
                </a:solidFill>
                <a:latin typeface="Times New Roman"/>
                <a:ea typeface="+mn-lt"/>
                <a:cs typeface="+mn-lt"/>
              </a:rPr>
              <a:t> </a:t>
            </a:r>
            <a:r>
              <a:rPr lang="pt-BR" err="1">
                <a:solidFill>
                  <a:srgbClr val="4F4E4E"/>
                </a:solidFill>
                <a:latin typeface="Times New Roman"/>
                <a:ea typeface="+mn-lt"/>
                <a:cs typeface="+mn-lt"/>
              </a:rPr>
              <a:t>difference</a:t>
            </a:r>
            <a:r>
              <a:rPr lang="pt-BR">
                <a:solidFill>
                  <a:srgbClr val="4F4E4E"/>
                </a:solidFill>
                <a:latin typeface="Times New Roman"/>
                <a:ea typeface="+mn-lt"/>
                <a:cs typeface="+mn-lt"/>
              </a:rPr>
              <a:t> </a:t>
            </a:r>
            <a:r>
              <a:rPr lang="pt-BR" err="1">
                <a:solidFill>
                  <a:srgbClr val="4F4E4E"/>
                </a:solidFill>
                <a:latin typeface="Times New Roman"/>
                <a:ea typeface="+mn-lt"/>
                <a:cs typeface="+mn-lt"/>
              </a:rPr>
              <a:t>among</a:t>
            </a:r>
            <a:r>
              <a:rPr lang="pt-BR">
                <a:solidFill>
                  <a:srgbClr val="4F4E4E"/>
                </a:solidFill>
                <a:latin typeface="Times New Roman"/>
                <a:ea typeface="+mn-lt"/>
                <a:cs typeface="+mn-lt"/>
              </a:rPr>
              <a:t> </a:t>
            </a:r>
            <a:r>
              <a:rPr lang="pt-BR" err="1">
                <a:solidFill>
                  <a:srgbClr val="4F4E4E"/>
                </a:solidFill>
                <a:latin typeface="Times New Roman"/>
                <a:ea typeface="+mn-lt"/>
                <a:cs typeface="+mn-lt"/>
              </a:rPr>
              <a:t>factors</a:t>
            </a:r>
            <a:r>
              <a:rPr lang="pt-BR">
                <a:solidFill>
                  <a:srgbClr val="4F4E4E"/>
                </a:solidFill>
                <a:latin typeface="Times New Roman"/>
                <a:ea typeface="+mn-lt"/>
                <a:cs typeface="+mn-lt"/>
              </a:rPr>
              <a:t> per </a:t>
            </a:r>
            <a:r>
              <a:rPr lang="pt-BR" err="1">
                <a:solidFill>
                  <a:srgbClr val="4F4E4E"/>
                </a:solidFill>
                <a:latin typeface="Times New Roman"/>
                <a:ea typeface="+mn-lt"/>
                <a:cs typeface="+mn-lt"/>
              </a:rPr>
              <a:t>service</a:t>
            </a:r>
            <a:r>
              <a:rPr lang="pt-BR">
                <a:solidFill>
                  <a:srgbClr val="4F4E4E"/>
                </a:solidFill>
                <a:latin typeface="Times New Roman"/>
                <a:ea typeface="+mn-lt"/>
                <a:cs typeface="+mn-lt"/>
              </a:rPr>
              <a:t> frequency?</a:t>
            </a:r>
            <a:endParaRPr lang="pt-BR">
              <a:solidFill>
                <a:srgbClr val="4F4E4E"/>
              </a:solidFill>
              <a:latin typeface="Arial"/>
              <a:ea typeface="+mn-lt"/>
              <a:cs typeface="+mn-lt"/>
            </a:endParaRPr>
          </a:p>
          <a:p>
            <a:pPr marL="285750" indent="-285750">
              <a:buFont typeface="Arial"/>
              <a:buChar char="•"/>
            </a:pPr>
            <a:endParaRPr lang="pt-BR">
              <a:solidFill>
                <a:srgbClr val="4F4E4E"/>
              </a:solidFill>
              <a:latin typeface="Times New Roman"/>
              <a:ea typeface="+mn-lt"/>
              <a:cs typeface="+mn-lt"/>
            </a:endParaRPr>
          </a:p>
          <a:p>
            <a:pPr marL="285750" indent="-285750">
              <a:buFont typeface="Arial"/>
              <a:buChar char="•"/>
            </a:pPr>
            <a:r>
              <a:rPr lang="pt-BR" err="1">
                <a:solidFill>
                  <a:srgbClr val="4F4E4E"/>
                </a:solidFill>
                <a:latin typeface="Times New Roman"/>
                <a:ea typeface="+mn-lt"/>
                <a:cs typeface="+mn-lt"/>
              </a:rPr>
              <a:t>Is</a:t>
            </a:r>
            <a:r>
              <a:rPr lang="pt-BR">
                <a:solidFill>
                  <a:srgbClr val="4F4E4E"/>
                </a:solidFill>
                <a:latin typeface="Times New Roman"/>
                <a:ea typeface="+mn-lt"/>
                <a:cs typeface="+mn-lt"/>
              </a:rPr>
              <a:t> it </a:t>
            </a:r>
            <a:r>
              <a:rPr lang="pt-BR" err="1">
                <a:solidFill>
                  <a:srgbClr val="4F4E4E"/>
                </a:solidFill>
                <a:latin typeface="Times New Roman"/>
                <a:ea typeface="+mn-lt"/>
                <a:cs typeface="+mn-lt"/>
              </a:rPr>
              <a:t>possible</a:t>
            </a:r>
            <a:r>
              <a:rPr lang="pt-BR">
                <a:solidFill>
                  <a:srgbClr val="4F4E4E"/>
                </a:solidFill>
                <a:latin typeface="Times New Roman"/>
                <a:ea typeface="+mn-lt"/>
                <a:cs typeface="+mn-lt"/>
              </a:rPr>
              <a:t> </a:t>
            </a:r>
            <a:r>
              <a:rPr lang="pt-BR" err="1">
                <a:solidFill>
                  <a:srgbClr val="4F4E4E"/>
                </a:solidFill>
                <a:latin typeface="Times New Roman"/>
                <a:ea typeface="+mn-lt"/>
                <a:cs typeface="+mn-lt"/>
              </a:rPr>
              <a:t>to</a:t>
            </a:r>
            <a:r>
              <a:rPr lang="pt-BR">
                <a:solidFill>
                  <a:srgbClr val="4F4E4E"/>
                </a:solidFill>
                <a:latin typeface="Times New Roman"/>
                <a:ea typeface="+mn-lt"/>
                <a:cs typeface="+mn-lt"/>
              </a:rPr>
              <a:t> </a:t>
            </a:r>
            <a:r>
              <a:rPr lang="pt-BR" b="1">
                <a:solidFill>
                  <a:srgbClr val="4F4E4E"/>
                </a:solidFill>
                <a:latin typeface="Times New Roman"/>
                <a:ea typeface="+mn-lt"/>
                <a:cs typeface="+mn-lt"/>
              </a:rPr>
              <a:t>build a framework</a:t>
            </a:r>
            <a:r>
              <a:rPr lang="pt-BR">
                <a:solidFill>
                  <a:srgbClr val="4F4E4E"/>
                </a:solidFill>
                <a:latin typeface="Times New Roman"/>
                <a:ea typeface="+mn-lt"/>
                <a:cs typeface="+mn-lt"/>
              </a:rPr>
              <a:t> </a:t>
            </a:r>
            <a:r>
              <a:rPr lang="pt-BR" err="1">
                <a:solidFill>
                  <a:srgbClr val="4F4E4E"/>
                </a:solidFill>
                <a:latin typeface="Times New Roman"/>
                <a:ea typeface="+mn-lt"/>
                <a:cs typeface="+mn-lt"/>
              </a:rPr>
              <a:t>to</a:t>
            </a:r>
            <a:r>
              <a:rPr lang="pt-BR">
                <a:solidFill>
                  <a:srgbClr val="4F4E4E"/>
                </a:solidFill>
                <a:latin typeface="Times New Roman"/>
                <a:ea typeface="+mn-lt"/>
                <a:cs typeface="+mn-lt"/>
              </a:rPr>
              <a:t> </a:t>
            </a:r>
            <a:r>
              <a:rPr lang="pt-BR" err="1">
                <a:solidFill>
                  <a:srgbClr val="4F4E4E"/>
                </a:solidFill>
                <a:latin typeface="Times New Roman"/>
                <a:ea typeface="+mn-lt"/>
                <a:cs typeface="+mn-lt"/>
              </a:rPr>
              <a:t>address</a:t>
            </a:r>
            <a:r>
              <a:rPr lang="pt-BR">
                <a:solidFill>
                  <a:srgbClr val="4F4E4E"/>
                </a:solidFill>
                <a:latin typeface="Times New Roman"/>
                <a:ea typeface="+mn-lt"/>
                <a:cs typeface="+mn-lt"/>
              </a:rPr>
              <a:t> multiple levels analysis (stop, route, system)?</a:t>
            </a:r>
            <a:endParaRPr lang="pt-BR">
              <a:solidFill>
                <a:srgbClr val="4F4E4E"/>
              </a:solidFill>
              <a:latin typeface="Arial"/>
              <a:cs typeface="Arial"/>
            </a:endParaRPr>
          </a:p>
        </p:txBody>
      </p:sp>
      <p:pic>
        <p:nvPicPr>
          <p:cNvPr id="9" name="Gráfico 9" descr="Na mosca com preenchimento sólido">
            <a:extLst>
              <a:ext uri="{FF2B5EF4-FFF2-40B4-BE49-F238E27FC236}">
                <a16:creationId xmlns:a16="http://schemas.microsoft.com/office/drawing/2014/main" id="{C04B0585-1F05-4228-9879-45A4A682E05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9600" y="1380067"/>
            <a:ext cx="914400" cy="914400"/>
          </a:xfrm>
          <a:prstGeom prst="rect">
            <a:avLst/>
          </a:prstGeom>
        </p:spPr>
      </p:pic>
      <p:sp>
        <p:nvSpPr>
          <p:cNvPr id="10" name="CaixaDeTexto 9">
            <a:extLst>
              <a:ext uri="{FF2B5EF4-FFF2-40B4-BE49-F238E27FC236}">
                <a16:creationId xmlns:a16="http://schemas.microsoft.com/office/drawing/2014/main" id="{65320A8A-EC4C-4D55-A7CA-03A0064A9D2C}"/>
              </a:ext>
            </a:extLst>
          </p:cNvPr>
          <p:cNvSpPr txBox="1"/>
          <p:nvPr/>
        </p:nvSpPr>
        <p:spPr>
          <a:xfrm>
            <a:off x="1583267" y="1524000"/>
            <a:ext cx="10168466" cy="646331"/>
          </a:xfrm>
          <a:prstGeom prst="rect">
            <a:avLst/>
          </a:prstGeom>
          <a:solidFill>
            <a:schemeClr val="accent6">
              <a:lumMod val="9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b="1">
                <a:solidFill>
                  <a:srgbClr val="4F4E4E"/>
                </a:solidFill>
                <a:latin typeface="Times New Roman"/>
                <a:cs typeface="Times New Roman"/>
              </a:rPr>
              <a:t>To explore São Paulo transit data through ensemble </a:t>
            </a:r>
            <a:r>
              <a:rPr lang="pt-BR" b="1" err="1">
                <a:solidFill>
                  <a:srgbClr val="4F4E4E"/>
                </a:solidFill>
                <a:latin typeface="Times New Roman"/>
                <a:cs typeface="Times New Roman"/>
              </a:rPr>
              <a:t>methods</a:t>
            </a:r>
            <a:r>
              <a:rPr lang="pt-BR" b="1">
                <a:solidFill>
                  <a:srgbClr val="4F4E4E"/>
                </a:solidFill>
                <a:latin typeface="Times New Roman"/>
                <a:cs typeface="Times New Roman"/>
              </a:rPr>
              <a:t> </a:t>
            </a:r>
            <a:r>
              <a:rPr lang="pt-BR" b="1" err="1">
                <a:solidFill>
                  <a:srgbClr val="4F4E4E"/>
                </a:solidFill>
                <a:latin typeface="Times New Roman"/>
                <a:cs typeface="Times New Roman"/>
              </a:rPr>
              <a:t>and</a:t>
            </a:r>
            <a:r>
              <a:rPr lang="pt-BR" b="1">
                <a:solidFill>
                  <a:srgbClr val="4F4E4E"/>
                </a:solidFill>
                <a:latin typeface="Times New Roman"/>
                <a:cs typeface="Times New Roman"/>
              </a:rPr>
              <a:t> </a:t>
            </a:r>
            <a:r>
              <a:rPr lang="pt-BR" b="1" err="1">
                <a:solidFill>
                  <a:srgbClr val="4F4E4E"/>
                </a:solidFill>
                <a:latin typeface="Times New Roman"/>
                <a:cs typeface="Times New Roman"/>
              </a:rPr>
              <a:t>explainable</a:t>
            </a:r>
            <a:r>
              <a:rPr lang="pt-BR" b="1">
                <a:solidFill>
                  <a:srgbClr val="4F4E4E"/>
                </a:solidFill>
                <a:latin typeface="Times New Roman"/>
                <a:cs typeface="Times New Roman"/>
              </a:rPr>
              <a:t> artificial </a:t>
            </a:r>
            <a:r>
              <a:rPr lang="pt-BR" b="1" err="1">
                <a:solidFill>
                  <a:srgbClr val="4F4E4E"/>
                </a:solidFill>
                <a:latin typeface="Times New Roman"/>
                <a:cs typeface="Times New Roman"/>
              </a:rPr>
              <a:t>intelligence</a:t>
            </a:r>
            <a:r>
              <a:rPr lang="pt-BR" b="1">
                <a:solidFill>
                  <a:srgbClr val="4F4E4E"/>
                </a:solidFill>
                <a:latin typeface="Times New Roman"/>
                <a:cs typeface="Times New Roman"/>
              </a:rPr>
              <a:t> </a:t>
            </a:r>
            <a:r>
              <a:rPr lang="pt-BR" b="1" err="1">
                <a:solidFill>
                  <a:srgbClr val="4F4E4E"/>
                </a:solidFill>
                <a:latin typeface="Times New Roman"/>
                <a:cs typeface="Times New Roman"/>
              </a:rPr>
              <a:t>to</a:t>
            </a:r>
            <a:r>
              <a:rPr lang="pt-BR" b="1">
                <a:solidFill>
                  <a:srgbClr val="4F4E4E"/>
                </a:solidFill>
                <a:latin typeface="Times New Roman"/>
                <a:cs typeface="Times New Roman"/>
              </a:rPr>
              <a:t> </a:t>
            </a:r>
            <a:r>
              <a:rPr lang="pt-BR" b="1" err="1">
                <a:solidFill>
                  <a:srgbClr val="4F4E4E"/>
                </a:solidFill>
                <a:latin typeface="Times New Roman"/>
                <a:cs typeface="Times New Roman"/>
              </a:rPr>
              <a:t>quantify</a:t>
            </a:r>
            <a:r>
              <a:rPr lang="pt-BR" b="1">
                <a:solidFill>
                  <a:srgbClr val="4F4E4E"/>
                </a:solidFill>
                <a:latin typeface="Times New Roman"/>
                <a:cs typeface="Times New Roman"/>
              </a:rPr>
              <a:t> </a:t>
            </a:r>
            <a:r>
              <a:rPr lang="pt-BR" b="1" err="1">
                <a:solidFill>
                  <a:srgbClr val="4F4E4E"/>
                </a:solidFill>
                <a:latin typeface="Times New Roman"/>
                <a:cs typeface="Times New Roman"/>
              </a:rPr>
              <a:t>and</a:t>
            </a:r>
            <a:r>
              <a:rPr lang="pt-BR" b="1">
                <a:solidFill>
                  <a:srgbClr val="4F4E4E"/>
                </a:solidFill>
                <a:latin typeface="Times New Roman"/>
                <a:cs typeface="Times New Roman"/>
              </a:rPr>
              <a:t> </a:t>
            </a:r>
            <a:r>
              <a:rPr lang="pt-BR" b="1" err="1">
                <a:solidFill>
                  <a:srgbClr val="4F4E4E"/>
                </a:solidFill>
                <a:latin typeface="Times New Roman"/>
                <a:cs typeface="Times New Roman"/>
              </a:rPr>
              <a:t>identify</a:t>
            </a:r>
            <a:r>
              <a:rPr lang="pt-BR" b="1">
                <a:solidFill>
                  <a:srgbClr val="4F4E4E"/>
                </a:solidFill>
                <a:latin typeface="Times New Roman"/>
                <a:cs typeface="Times New Roman"/>
              </a:rPr>
              <a:t> </a:t>
            </a:r>
            <a:r>
              <a:rPr lang="pt-BR" b="1" err="1">
                <a:solidFill>
                  <a:srgbClr val="4F4E4E"/>
                </a:solidFill>
                <a:latin typeface="Times New Roman"/>
                <a:cs typeface="Times New Roman"/>
              </a:rPr>
              <a:t>factors</a:t>
            </a:r>
            <a:r>
              <a:rPr lang="pt-BR" b="1">
                <a:solidFill>
                  <a:srgbClr val="4F4E4E"/>
                </a:solidFill>
                <a:latin typeface="Times New Roman"/>
                <a:cs typeface="Times New Roman"/>
              </a:rPr>
              <a:t> </a:t>
            </a:r>
            <a:r>
              <a:rPr lang="pt-BR" b="1" err="1">
                <a:solidFill>
                  <a:srgbClr val="4F4E4E"/>
                </a:solidFill>
                <a:latin typeface="Times New Roman"/>
                <a:cs typeface="Times New Roman"/>
              </a:rPr>
              <a:t>impacting</a:t>
            </a:r>
            <a:r>
              <a:rPr lang="pt-BR" b="1">
                <a:solidFill>
                  <a:srgbClr val="4F4E4E"/>
                </a:solidFill>
                <a:latin typeface="Times New Roman"/>
                <a:cs typeface="Times New Roman"/>
              </a:rPr>
              <a:t> bus </a:t>
            </a:r>
            <a:r>
              <a:rPr lang="pt-BR" b="1" err="1">
                <a:solidFill>
                  <a:srgbClr val="4F4E4E"/>
                </a:solidFill>
                <a:latin typeface="Times New Roman"/>
                <a:cs typeface="Times New Roman"/>
              </a:rPr>
              <a:t>service</a:t>
            </a:r>
            <a:r>
              <a:rPr lang="pt-BR" b="1">
                <a:solidFill>
                  <a:srgbClr val="4F4E4E"/>
                </a:solidFill>
                <a:latin typeface="Times New Roman"/>
                <a:cs typeface="Times New Roman"/>
              </a:rPr>
              <a:t> </a:t>
            </a:r>
            <a:r>
              <a:rPr lang="pt-BR" b="1" err="1">
                <a:solidFill>
                  <a:srgbClr val="4F4E4E"/>
                </a:solidFill>
                <a:latin typeface="Times New Roman"/>
                <a:cs typeface="Times New Roman"/>
              </a:rPr>
              <a:t>reliability</a:t>
            </a:r>
            <a:r>
              <a:rPr lang="pt-BR" b="1">
                <a:solidFill>
                  <a:srgbClr val="4F4E4E"/>
                </a:solidFill>
                <a:latin typeface="Times New Roman"/>
                <a:cs typeface="Times New Roman"/>
              </a:rPr>
              <a:t> </a:t>
            </a:r>
            <a:r>
              <a:rPr lang="pt-BR" b="1" err="1">
                <a:solidFill>
                  <a:srgbClr val="4F4E4E"/>
                </a:solidFill>
                <a:latin typeface="Times New Roman"/>
                <a:cs typeface="Times New Roman"/>
              </a:rPr>
              <a:t>measures</a:t>
            </a:r>
            <a:r>
              <a:rPr lang="pt-BR" b="1">
                <a:solidFill>
                  <a:srgbClr val="4F4E4E"/>
                </a:solidFill>
                <a:latin typeface="Times New Roman"/>
                <a:cs typeface="Times New Roman"/>
              </a:rPr>
              <a:t>.</a:t>
            </a:r>
          </a:p>
        </p:txBody>
      </p:sp>
    </p:spTree>
    <p:extLst>
      <p:ext uri="{BB962C8B-B14F-4D97-AF65-F5344CB8AC3E}">
        <p14:creationId xmlns:p14="http://schemas.microsoft.com/office/powerpoint/2010/main" val="344896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tângulo 40">
            <a:extLst>
              <a:ext uri="{FF2B5EF4-FFF2-40B4-BE49-F238E27FC236}">
                <a16:creationId xmlns:a16="http://schemas.microsoft.com/office/drawing/2014/main" id="{CFE979F6-1A81-4B37-8DBC-5103F83D2A9A}"/>
              </a:ext>
            </a:extLst>
          </p:cNvPr>
          <p:cNvSpPr/>
          <p:nvPr/>
        </p:nvSpPr>
        <p:spPr>
          <a:xfrm>
            <a:off x="7491940" y="3538008"/>
            <a:ext cx="4038600" cy="2057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Retângulo 39">
            <a:extLst>
              <a:ext uri="{FF2B5EF4-FFF2-40B4-BE49-F238E27FC236}">
                <a16:creationId xmlns:a16="http://schemas.microsoft.com/office/drawing/2014/main" id="{9AA2927B-9B89-4A4E-8669-42963E2EFAAE}"/>
              </a:ext>
            </a:extLst>
          </p:cNvPr>
          <p:cNvSpPr/>
          <p:nvPr/>
        </p:nvSpPr>
        <p:spPr>
          <a:xfrm>
            <a:off x="4071408" y="3538008"/>
            <a:ext cx="2404534" cy="2057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Retângulo 38">
            <a:extLst>
              <a:ext uri="{FF2B5EF4-FFF2-40B4-BE49-F238E27FC236}">
                <a16:creationId xmlns:a16="http://schemas.microsoft.com/office/drawing/2014/main" id="{FCE034CC-B13E-42B0-951A-B03B36E5B18C}"/>
              </a:ext>
            </a:extLst>
          </p:cNvPr>
          <p:cNvSpPr/>
          <p:nvPr/>
        </p:nvSpPr>
        <p:spPr>
          <a:xfrm>
            <a:off x="557741" y="3521075"/>
            <a:ext cx="2404534" cy="20574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Title 1">
            <a:extLst>
              <a:ext uri="{FF2B5EF4-FFF2-40B4-BE49-F238E27FC236}">
                <a16:creationId xmlns:a16="http://schemas.microsoft.com/office/drawing/2014/main" id="{90EA90AD-AE82-4AE9-8691-C356902FCE84}"/>
              </a:ext>
            </a:extLst>
          </p:cNvPr>
          <p:cNvSpPr>
            <a:spLocks noGrp="1"/>
          </p:cNvSpPr>
          <p:nvPr>
            <p:ph type="title"/>
          </p:nvPr>
        </p:nvSpPr>
        <p:spPr>
          <a:xfrm>
            <a:off x="609600" y="279401"/>
            <a:ext cx="10972800" cy="812799"/>
          </a:xfrm>
        </p:spPr>
        <p:txBody>
          <a:bodyPr anchor="ctr">
            <a:normAutofit/>
          </a:bodyPr>
          <a:lstStyle/>
          <a:p>
            <a:r>
              <a:rPr lang="en-CA" b="1">
                <a:latin typeface="Times New Roman"/>
                <a:cs typeface="Times New Roman"/>
              </a:rPr>
              <a:t>São Paulo - Brazil</a:t>
            </a:r>
            <a:endParaRPr lang="pt-BR"/>
          </a:p>
        </p:txBody>
      </p:sp>
      <p:sp>
        <p:nvSpPr>
          <p:cNvPr id="5" name="Slide Number Placeholder 4"/>
          <p:cNvSpPr>
            <a:spLocks noGrp="1"/>
          </p:cNvSpPr>
          <p:nvPr>
            <p:ph type="sldNum" sz="quarter" idx="12"/>
          </p:nvPr>
        </p:nvSpPr>
        <p:spPr/>
        <p:txBody>
          <a:bodyPr/>
          <a:lstStyle/>
          <a:p>
            <a:fld id="{571EEB72-811A-4261-BCC2-9B67ECDAFFE5}" type="slidenum">
              <a:rPr lang="en-CA" smtClean="0"/>
              <a:t>3</a:t>
            </a:fld>
            <a:endParaRPr lang="en-CA"/>
          </a:p>
        </p:txBody>
      </p:sp>
      <p:pic>
        <p:nvPicPr>
          <p:cNvPr id="3" name="Imagem 5" descr="Mapa&#10;&#10;Descrição gerada automaticamente">
            <a:extLst>
              <a:ext uri="{FF2B5EF4-FFF2-40B4-BE49-F238E27FC236}">
                <a16:creationId xmlns:a16="http://schemas.microsoft.com/office/drawing/2014/main" id="{A66B91F7-0BCE-45A9-B753-35AB632FCC57}"/>
              </a:ext>
            </a:extLst>
          </p:cNvPr>
          <p:cNvPicPr>
            <a:picLocks noChangeAspect="1"/>
          </p:cNvPicPr>
          <p:nvPr/>
        </p:nvPicPr>
        <p:blipFill>
          <a:blip r:embed="rId2"/>
          <a:stretch>
            <a:fillRect/>
          </a:stretch>
        </p:blipFill>
        <p:spPr>
          <a:xfrm>
            <a:off x="1230841" y="1107017"/>
            <a:ext cx="1390652" cy="2146300"/>
          </a:xfrm>
          <a:prstGeom prst="rect">
            <a:avLst/>
          </a:prstGeom>
        </p:spPr>
      </p:pic>
      <p:pic>
        <p:nvPicPr>
          <p:cNvPr id="6" name="Imagem 6">
            <a:extLst>
              <a:ext uri="{FF2B5EF4-FFF2-40B4-BE49-F238E27FC236}">
                <a16:creationId xmlns:a16="http://schemas.microsoft.com/office/drawing/2014/main" id="{4901BDE8-80E6-4493-A919-4310BE0AD0DB}"/>
              </a:ext>
            </a:extLst>
          </p:cNvPr>
          <p:cNvPicPr>
            <a:picLocks noChangeAspect="1"/>
          </p:cNvPicPr>
          <p:nvPr/>
        </p:nvPicPr>
        <p:blipFill>
          <a:blip r:embed="rId3"/>
          <a:stretch>
            <a:fillRect/>
          </a:stretch>
        </p:blipFill>
        <p:spPr>
          <a:xfrm>
            <a:off x="7341152" y="1063390"/>
            <a:ext cx="4429125" cy="2200275"/>
          </a:xfrm>
          <a:prstGeom prst="rect">
            <a:avLst/>
          </a:prstGeom>
        </p:spPr>
      </p:pic>
      <p:sp>
        <p:nvSpPr>
          <p:cNvPr id="8" name="Retângulo 7">
            <a:extLst>
              <a:ext uri="{FF2B5EF4-FFF2-40B4-BE49-F238E27FC236}">
                <a16:creationId xmlns:a16="http://schemas.microsoft.com/office/drawing/2014/main" id="{B16983F4-922B-44E3-9D31-088D4F441ACC}"/>
              </a:ext>
            </a:extLst>
          </p:cNvPr>
          <p:cNvSpPr/>
          <p:nvPr/>
        </p:nvSpPr>
        <p:spPr>
          <a:xfrm>
            <a:off x="490008" y="3444876"/>
            <a:ext cx="2404534"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a:extLst>
              <a:ext uri="{FF2B5EF4-FFF2-40B4-BE49-F238E27FC236}">
                <a16:creationId xmlns:a16="http://schemas.microsoft.com/office/drawing/2014/main" id="{25B57AB8-5476-4B68-B15E-7D5DC345F89E}"/>
              </a:ext>
            </a:extLst>
          </p:cNvPr>
          <p:cNvSpPr txBox="1"/>
          <p:nvPr/>
        </p:nvSpPr>
        <p:spPr>
          <a:xfrm>
            <a:off x="486833" y="3560233"/>
            <a:ext cx="2404534"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solidFill>
                  <a:srgbClr val="7F7F7F"/>
                </a:solidFill>
                <a:latin typeface="Times New Roman"/>
                <a:cs typeface="Times New Roman"/>
              </a:rPr>
              <a:t>11,3 </a:t>
            </a:r>
            <a:r>
              <a:rPr lang="pt-BR" err="1">
                <a:solidFill>
                  <a:srgbClr val="7F7F7F"/>
                </a:solidFill>
                <a:latin typeface="Times New Roman"/>
                <a:cs typeface="Times New Roman"/>
              </a:rPr>
              <a:t>million</a:t>
            </a:r>
            <a:r>
              <a:rPr lang="pt-BR">
                <a:solidFill>
                  <a:srgbClr val="7F7F7F"/>
                </a:solidFill>
                <a:latin typeface="Times New Roman"/>
                <a:cs typeface="Times New Roman"/>
              </a:rPr>
              <a:t> </a:t>
            </a:r>
            <a:r>
              <a:rPr lang="pt-BR" err="1">
                <a:solidFill>
                  <a:srgbClr val="7F7F7F"/>
                </a:solidFill>
                <a:latin typeface="Times New Roman"/>
                <a:cs typeface="Times New Roman"/>
              </a:rPr>
              <a:t>people</a:t>
            </a:r>
            <a:endParaRPr lang="pt-BR">
              <a:solidFill>
                <a:srgbClr val="7F7F7F"/>
              </a:solidFill>
              <a:latin typeface="Times New Roman"/>
              <a:cs typeface="Times New Roman"/>
            </a:endParaRPr>
          </a:p>
          <a:p>
            <a:r>
              <a:rPr lang="pt-BR">
                <a:solidFill>
                  <a:srgbClr val="7F7F7F"/>
                </a:solidFill>
                <a:latin typeface="Times New Roman"/>
                <a:cs typeface="Times New Roman"/>
              </a:rPr>
              <a:t>1,521 km2</a:t>
            </a:r>
          </a:p>
          <a:p>
            <a:r>
              <a:rPr lang="pt-BR">
                <a:solidFill>
                  <a:srgbClr val="7F7F7F"/>
                </a:solidFill>
                <a:latin typeface="Times New Roman"/>
                <a:cs typeface="Times New Roman"/>
              </a:rPr>
              <a:t>1,317 bus </a:t>
            </a:r>
            <a:r>
              <a:rPr lang="pt-BR" err="1">
                <a:solidFill>
                  <a:srgbClr val="7F7F7F"/>
                </a:solidFill>
                <a:latin typeface="Times New Roman"/>
                <a:cs typeface="Times New Roman"/>
              </a:rPr>
              <a:t>routes</a:t>
            </a:r>
            <a:endParaRPr lang="pt-BR">
              <a:solidFill>
                <a:srgbClr val="7F7F7F"/>
              </a:solidFill>
              <a:latin typeface="Times New Roman"/>
              <a:cs typeface="Times New Roman"/>
            </a:endParaRPr>
          </a:p>
          <a:p>
            <a:r>
              <a:rPr lang="pt-BR">
                <a:solidFill>
                  <a:srgbClr val="7F7F7F"/>
                </a:solidFill>
                <a:latin typeface="Times New Roman"/>
                <a:cs typeface="Times New Roman"/>
              </a:rPr>
              <a:t>14,000 </a:t>
            </a:r>
            <a:r>
              <a:rPr lang="pt-BR" err="1">
                <a:solidFill>
                  <a:srgbClr val="7F7F7F"/>
                </a:solidFill>
                <a:latin typeface="Times New Roman"/>
                <a:cs typeface="Times New Roman"/>
              </a:rPr>
              <a:t>vehicles</a:t>
            </a:r>
            <a:endParaRPr lang="pt-BR">
              <a:solidFill>
                <a:srgbClr val="7F7F7F"/>
              </a:solidFill>
              <a:latin typeface="Times New Roman"/>
              <a:cs typeface="Times New Roman"/>
            </a:endParaRPr>
          </a:p>
          <a:p>
            <a:r>
              <a:rPr lang="pt-BR">
                <a:solidFill>
                  <a:srgbClr val="7F7F7F"/>
                </a:solidFill>
                <a:latin typeface="Times New Roman"/>
                <a:cs typeface="Times New Roman"/>
              </a:rPr>
              <a:t>6 </a:t>
            </a:r>
            <a:r>
              <a:rPr lang="pt-BR" err="1">
                <a:solidFill>
                  <a:srgbClr val="7F7F7F"/>
                </a:solidFill>
                <a:latin typeface="Times New Roman"/>
                <a:cs typeface="Times New Roman"/>
              </a:rPr>
              <a:t>million</a:t>
            </a:r>
            <a:r>
              <a:rPr lang="pt-BR">
                <a:solidFill>
                  <a:srgbClr val="7F7F7F"/>
                </a:solidFill>
                <a:latin typeface="Times New Roman"/>
                <a:cs typeface="Times New Roman"/>
              </a:rPr>
              <a:t> </a:t>
            </a:r>
            <a:r>
              <a:rPr lang="pt-BR" err="1">
                <a:solidFill>
                  <a:srgbClr val="7F7F7F"/>
                </a:solidFill>
                <a:latin typeface="Times New Roman"/>
                <a:cs typeface="Times New Roman"/>
              </a:rPr>
              <a:t>pax</a:t>
            </a:r>
            <a:r>
              <a:rPr lang="pt-BR">
                <a:solidFill>
                  <a:srgbClr val="7F7F7F"/>
                </a:solidFill>
                <a:latin typeface="Times New Roman"/>
                <a:cs typeface="Times New Roman"/>
              </a:rPr>
              <a:t>/</a:t>
            </a:r>
            <a:r>
              <a:rPr lang="pt-BR" err="1">
                <a:solidFill>
                  <a:srgbClr val="7F7F7F"/>
                </a:solidFill>
                <a:latin typeface="Times New Roman"/>
                <a:cs typeface="Times New Roman"/>
              </a:rPr>
              <a:t>day</a:t>
            </a:r>
            <a:endParaRPr lang="pt-BR">
              <a:solidFill>
                <a:srgbClr val="7F7F7F"/>
              </a:solidFill>
              <a:latin typeface="Times New Roman"/>
              <a:cs typeface="Times New Roman"/>
            </a:endParaRPr>
          </a:p>
          <a:p>
            <a:r>
              <a:rPr lang="pt-BR">
                <a:solidFill>
                  <a:srgbClr val="7F7F7F"/>
                </a:solidFill>
                <a:latin typeface="Times New Roman"/>
                <a:cs typeface="Times New Roman"/>
              </a:rPr>
              <a:t>4,550 km </a:t>
            </a:r>
            <a:r>
              <a:rPr lang="pt-BR" err="1">
                <a:solidFill>
                  <a:srgbClr val="7F7F7F"/>
                </a:solidFill>
                <a:latin typeface="Times New Roman"/>
                <a:cs typeface="Times New Roman"/>
              </a:rPr>
              <a:t>road</a:t>
            </a:r>
            <a:r>
              <a:rPr lang="pt-BR">
                <a:solidFill>
                  <a:srgbClr val="7F7F7F"/>
                </a:solidFill>
                <a:latin typeface="Times New Roman"/>
                <a:cs typeface="Times New Roman"/>
              </a:rPr>
              <a:t> grid</a:t>
            </a:r>
          </a:p>
        </p:txBody>
      </p:sp>
      <p:sp>
        <p:nvSpPr>
          <p:cNvPr id="15" name="Retângulo: Cantos Arredondados 14">
            <a:extLst>
              <a:ext uri="{FF2B5EF4-FFF2-40B4-BE49-F238E27FC236}">
                <a16:creationId xmlns:a16="http://schemas.microsoft.com/office/drawing/2014/main" id="{FCAD6A40-BB3F-4FE6-8653-2E531273B00A}"/>
              </a:ext>
            </a:extLst>
          </p:cNvPr>
          <p:cNvSpPr/>
          <p:nvPr/>
        </p:nvSpPr>
        <p:spPr>
          <a:xfrm>
            <a:off x="4700058" y="1711325"/>
            <a:ext cx="1625600" cy="321734"/>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a:latin typeface="Times New Roman"/>
                <a:cs typeface="Arial"/>
              </a:rPr>
              <a:t>9.8</a:t>
            </a:r>
            <a:endParaRPr lang="pt-BR" b="1">
              <a:latin typeface="Times New Roman"/>
            </a:endParaRPr>
          </a:p>
        </p:txBody>
      </p:sp>
      <p:sp>
        <p:nvSpPr>
          <p:cNvPr id="16" name="Retângulo: Cantos Arredondados 15">
            <a:extLst>
              <a:ext uri="{FF2B5EF4-FFF2-40B4-BE49-F238E27FC236}">
                <a16:creationId xmlns:a16="http://schemas.microsoft.com/office/drawing/2014/main" id="{9CA75DEC-EA8B-48B2-868F-CB6706DBE022}"/>
              </a:ext>
            </a:extLst>
          </p:cNvPr>
          <p:cNvSpPr/>
          <p:nvPr/>
        </p:nvSpPr>
        <p:spPr>
          <a:xfrm>
            <a:off x="4700058" y="2176991"/>
            <a:ext cx="1244600" cy="3217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b="1">
                <a:latin typeface="Times New Roman"/>
                <a:cs typeface="Arial"/>
              </a:rPr>
              <a:t>7</a:t>
            </a:r>
            <a:endParaRPr lang="pt-BR" b="1">
              <a:latin typeface="Times New Roman"/>
            </a:endParaRPr>
          </a:p>
        </p:txBody>
      </p:sp>
      <p:sp>
        <p:nvSpPr>
          <p:cNvPr id="17" name="Retângulo: Cantos Arredondados 16">
            <a:extLst>
              <a:ext uri="{FF2B5EF4-FFF2-40B4-BE49-F238E27FC236}">
                <a16:creationId xmlns:a16="http://schemas.microsoft.com/office/drawing/2014/main" id="{8EB12E93-D60E-4112-8634-36DB48EECCE7}"/>
              </a:ext>
            </a:extLst>
          </p:cNvPr>
          <p:cNvSpPr/>
          <p:nvPr/>
        </p:nvSpPr>
        <p:spPr>
          <a:xfrm>
            <a:off x="4666191" y="2625723"/>
            <a:ext cx="550334" cy="321734"/>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pt-BR" b="1">
                <a:latin typeface="Times New Roman"/>
                <a:cs typeface="Times New Roman"/>
              </a:rPr>
              <a:t>2.5</a:t>
            </a:r>
          </a:p>
        </p:txBody>
      </p:sp>
      <p:sp>
        <p:nvSpPr>
          <p:cNvPr id="18" name="CaixaDeTexto 17">
            <a:extLst>
              <a:ext uri="{FF2B5EF4-FFF2-40B4-BE49-F238E27FC236}">
                <a16:creationId xmlns:a16="http://schemas.microsoft.com/office/drawing/2014/main" id="{78D313ED-CC74-41FB-AFA9-F23F0A73DF97}"/>
              </a:ext>
            </a:extLst>
          </p:cNvPr>
          <p:cNvSpPr txBox="1"/>
          <p:nvPr/>
        </p:nvSpPr>
        <p:spPr>
          <a:xfrm>
            <a:off x="4055534" y="12192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b="1">
                <a:solidFill>
                  <a:schemeClr val="accent6">
                    <a:lumMod val="50000"/>
                  </a:schemeClr>
                </a:solidFill>
                <a:latin typeface="Times New Roman"/>
                <a:cs typeface="Times New Roman"/>
              </a:rPr>
              <a:t>Palma </a:t>
            </a:r>
            <a:r>
              <a:rPr lang="pt-BR" b="1" err="1">
                <a:solidFill>
                  <a:schemeClr val="accent6">
                    <a:lumMod val="50000"/>
                  </a:schemeClr>
                </a:solidFill>
                <a:latin typeface="Times New Roman"/>
                <a:cs typeface="Times New Roman"/>
              </a:rPr>
              <a:t>ratio</a:t>
            </a:r>
            <a:endParaRPr lang="pt-BR" b="1">
              <a:solidFill>
                <a:schemeClr val="accent6">
                  <a:lumMod val="50000"/>
                </a:schemeClr>
              </a:solidFill>
              <a:latin typeface="Times New Roman"/>
              <a:cs typeface="Times New Roman"/>
            </a:endParaRPr>
          </a:p>
        </p:txBody>
      </p:sp>
      <p:sp>
        <p:nvSpPr>
          <p:cNvPr id="23" name="CaixaDeTexto 22">
            <a:extLst>
              <a:ext uri="{FF2B5EF4-FFF2-40B4-BE49-F238E27FC236}">
                <a16:creationId xmlns:a16="http://schemas.microsoft.com/office/drawing/2014/main" id="{CA7D22C9-BF39-40E8-8B25-DF30165376B8}"/>
              </a:ext>
            </a:extLst>
          </p:cNvPr>
          <p:cNvSpPr txBox="1"/>
          <p:nvPr/>
        </p:nvSpPr>
        <p:spPr>
          <a:xfrm>
            <a:off x="4069292" y="1673225"/>
            <a:ext cx="50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accent6">
                    <a:lumMod val="50000"/>
                  </a:schemeClr>
                </a:solidFill>
                <a:latin typeface="Times New Roman"/>
                <a:cs typeface="Times New Roman"/>
              </a:rPr>
              <a:t>SP</a:t>
            </a:r>
            <a:endParaRPr lang="pt-BR">
              <a:solidFill>
                <a:schemeClr val="accent6">
                  <a:lumMod val="50000"/>
                </a:schemeClr>
              </a:solidFill>
              <a:latin typeface="Arial"/>
              <a:cs typeface="Arial"/>
            </a:endParaRPr>
          </a:p>
        </p:txBody>
      </p:sp>
      <p:sp>
        <p:nvSpPr>
          <p:cNvPr id="24" name="CaixaDeTexto 23">
            <a:extLst>
              <a:ext uri="{FF2B5EF4-FFF2-40B4-BE49-F238E27FC236}">
                <a16:creationId xmlns:a16="http://schemas.microsoft.com/office/drawing/2014/main" id="{0183A3DF-FD4F-4B72-B72D-121FD1B87BF2}"/>
              </a:ext>
            </a:extLst>
          </p:cNvPr>
          <p:cNvSpPr txBox="1"/>
          <p:nvPr/>
        </p:nvSpPr>
        <p:spPr>
          <a:xfrm>
            <a:off x="4043892" y="2105024"/>
            <a:ext cx="65193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accent6">
                    <a:lumMod val="50000"/>
                  </a:schemeClr>
                </a:solidFill>
                <a:latin typeface="Times New Roman"/>
                <a:cs typeface="Times New Roman"/>
              </a:rPr>
              <a:t>BH</a:t>
            </a:r>
            <a:endParaRPr lang="pt-BR"/>
          </a:p>
        </p:txBody>
      </p:sp>
      <p:sp>
        <p:nvSpPr>
          <p:cNvPr id="25" name="CaixaDeTexto 24">
            <a:extLst>
              <a:ext uri="{FF2B5EF4-FFF2-40B4-BE49-F238E27FC236}">
                <a16:creationId xmlns:a16="http://schemas.microsoft.com/office/drawing/2014/main" id="{708A276B-2411-4E4A-AA51-BE83CA0321A9}"/>
              </a:ext>
            </a:extLst>
          </p:cNvPr>
          <p:cNvSpPr txBox="1"/>
          <p:nvPr/>
        </p:nvSpPr>
        <p:spPr>
          <a:xfrm>
            <a:off x="4069291" y="2621491"/>
            <a:ext cx="508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b="1">
                <a:solidFill>
                  <a:schemeClr val="accent6">
                    <a:lumMod val="50000"/>
                  </a:schemeClr>
                </a:solidFill>
                <a:latin typeface="Times New Roman"/>
                <a:cs typeface="Times New Roman"/>
              </a:rPr>
              <a:t>RJ</a:t>
            </a:r>
            <a:endParaRPr lang="pt-BR"/>
          </a:p>
        </p:txBody>
      </p:sp>
      <p:sp>
        <p:nvSpPr>
          <p:cNvPr id="27" name="Retângulo 26">
            <a:extLst>
              <a:ext uri="{FF2B5EF4-FFF2-40B4-BE49-F238E27FC236}">
                <a16:creationId xmlns:a16="http://schemas.microsoft.com/office/drawing/2014/main" id="{2CC5712B-B89D-4C17-9E30-716934398C42}"/>
              </a:ext>
            </a:extLst>
          </p:cNvPr>
          <p:cNvSpPr/>
          <p:nvPr/>
        </p:nvSpPr>
        <p:spPr>
          <a:xfrm>
            <a:off x="4012141" y="3470276"/>
            <a:ext cx="2404534"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a:extLst>
              <a:ext uri="{FF2B5EF4-FFF2-40B4-BE49-F238E27FC236}">
                <a16:creationId xmlns:a16="http://schemas.microsoft.com/office/drawing/2014/main" id="{47E548D8-9979-4842-9BC2-CCD7BC97CC0C}"/>
              </a:ext>
            </a:extLst>
          </p:cNvPr>
          <p:cNvSpPr txBox="1"/>
          <p:nvPr/>
        </p:nvSpPr>
        <p:spPr>
          <a:xfrm>
            <a:off x="4008966" y="3585633"/>
            <a:ext cx="2404534"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solidFill>
                  <a:srgbClr val="7F7F7F"/>
                </a:solidFill>
                <a:latin typeface="Times New Roman"/>
                <a:cs typeface="Times New Roman"/>
              </a:rPr>
              <a:t>São Paulo </a:t>
            </a:r>
            <a:r>
              <a:rPr lang="pt-BR" err="1">
                <a:solidFill>
                  <a:srgbClr val="7F7F7F"/>
                </a:solidFill>
                <a:latin typeface="Times New Roman"/>
                <a:cs typeface="Times New Roman"/>
              </a:rPr>
              <a:t>is</a:t>
            </a:r>
            <a:r>
              <a:rPr lang="pt-BR">
                <a:solidFill>
                  <a:srgbClr val="7F7F7F"/>
                </a:solidFill>
                <a:latin typeface="Times New Roman"/>
                <a:cs typeface="Times New Roman"/>
              </a:rPr>
              <a:t> </a:t>
            </a:r>
            <a:r>
              <a:rPr lang="pt-BR" err="1">
                <a:solidFill>
                  <a:srgbClr val="7F7F7F"/>
                </a:solidFill>
                <a:latin typeface="Times New Roman"/>
                <a:cs typeface="Times New Roman"/>
              </a:rPr>
              <a:t>the</a:t>
            </a:r>
            <a:r>
              <a:rPr lang="pt-BR">
                <a:solidFill>
                  <a:srgbClr val="7F7F7F"/>
                </a:solidFill>
                <a:latin typeface="Times New Roman"/>
                <a:cs typeface="Times New Roman"/>
              </a:rPr>
              <a:t> </a:t>
            </a:r>
            <a:r>
              <a:rPr lang="pt-BR" b="1" err="1">
                <a:solidFill>
                  <a:srgbClr val="7F7F7F"/>
                </a:solidFill>
                <a:latin typeface="Times New Roman"/>
                <a:cs typeface="Times New Roman"/>
              </a:rPr>
              <a:t>most</a:t>
            </a:r>
            <a:r>
              <a:rPr lang="pt-BR" b="1">
                <a:solidFill>
                  <a:srgbClr val="7F7F7F"/>
                </a:solidFill>
                <a:latin typeface="Times New Roman"/>
                <a:cs typeface="Times New Roman"/>
              </a:rPr>
              <a:t> </a:t>
            </a:r>
            <a:r>
              <a:rPr lang="pt-BR" b="1" err="1">
                <a:solidFill>
                  <a:srgbClr val="7F7F7F"/>
                </a:solidFill>
                <a:latin typeface="Times New Roman"/>
                <a:cs typeface="Times New Roman"/>
              </a:rPr>
              <a:t>unequal</a:t>
            </a:r>
            <a:r>
              <a:rPr lang="pt-BR" b="1">
                <a:solidFill>
                  <a:srgbClr val="7F7F7F"/>
                </a:solidFill>
                <a:latin typeface="Times New Roman"/>
                <a:cs typeface="Times New Roman"/>
              </a:rPr>
              <a:t> </a:t>
            </a:r>
            <a:r>
              <a:rPr lang="pt-BR" b="1" err="1">
                <a:solidFill>
                  <a:srgbClr val="7F7F7F"/>
                </a:solidFill>
                <a:latin typeface="Times New Roman"/>
                <a:cs typeface="Times New Roman"/>
              </a:rPr>
              <a:t>city</a:t>
            </a:r>
            <a:r>
              <a:rPr lang="pt-BR">
                <a:solidFill>
                  <a:srgbClr val="7F7F7F"/>
                </a:solidFill>
                <a:latin typeface="Times New Roman"/>
                <a:cs typeface="Times New Roman"/>
              </a:rPr>
              <a:t> in </a:t>
            </a:r>
            <a:r>
              <a:rPr lang="pt-BR" err="1">
                <a:solidFill>
                  <a:srgbClr val="7F7F7F"/>
                </a:solidFill>
                <a:latin typeface="Times New Roman"/>
                <a:cs typeface="Times New Roman"/>
              </a:rPr>
              <a:t>Brazil</a:t>
            </a:r>
            <a:r>
              <a:rPr lang="pt-BR">
                <a:solidFill>
                  <a:srgbClr val="7F7F7F"/>
                </a:solidFill>
                <a:latin typeface="Times New Roman"/>
                <a:cs typeface="Times New Roman"/>
              </a:rPr>
              <a:t> </a:t>
            </a:r>
            <a:r>
              <a:rPr lang="pt-BR" err="1">
                <a:solidFill>
                  <a:srgbClr val="7F7F7F"/>
                </a:solidFill>
                <a:latin typeface="Times New Roman"/>
                <a:cs typeface="Times New Roman"/>
              </a:rPr>
              <a:t>when</a:t>
            </a:r>
            <a:r>
              <a:rPr lang="pt-BR">
                <a:solidFill>
                  <a:srgbClr val="7F7F7F"/>
                </a:solidFill>
                <a:latin typeface="Times New Roman"/>
                <a:cs typeface="Times New Roman"/>
              </a:rPr>
              <a:t> </a:t>
            </a:r>
            <a:r>
              <a:rPr lang="pt-BR" err="1">
                <a:solidFill>
                  <a:srgbClr val="7F7F7F"/>
                </a:solidFill>
                <a:latin typeface="Times New Roman"/>
                <a:cs typeface="Times New Roman"/>
              </a:rPr>
              <a:t>analyzing</a:t>
            </a:r>
            <a:r>
              <a:rPr lang="pt-BR">
                <a:solidFill>
                  <a:srgbClr val="7F7F7F"/>
                </a:solidFill>
                <a:latin typeface="Times New Roman"/>
                <a:cs typeface="Times New Roman"/>
              </a:rPr>
              <a:t> </a:t>
            </a:r>
            <a:r>
              <a:rPr lang="pt-BR" err="1">
                <a:solidFill>
                  <a:srgbClr val="7F7F7F"/>
                </a:solidFill>
                <a:latin typeface="Times New Roman"/>
                <a:cs typeface="Times New Roman"/>
              </a:rPr>
              <a:t>job</a:t>
            </a:r>
            <a:r>
              <a:rPr lang="pt-BR">
                <a:solidFill>
                  <a:srgbClr val="7F7F7F"/>
                </a:solidFill>
                <a:latin typeface="Times New Roman"/>
                <a:cs typeface="Times New Roman"/>
              </a:rPr>
              <a:t> </a:t>
            </a:r>
            <a:r>
              <a:rPr lang="pt-BR" err="1">
                <a:solidFill>
                  <a:srgbClr val="7F7F7F"/>
                </a:solidFill>
                <a:latin typeface="Times New Roman"/>
                <a:cs typeface="Times New Roman"/>
              </a:rPr>
              <a:t>access</a:t>
            </a:r>
            <a:r>
              <a:rPr lang="pt-BR">
                <a:solidFill>
                  <a:srgbClr val="7F7F7F"/>
                </a:solidFill>
                <a:latin typeface="Times New Roman"/>
                <a:cs typeface="Times New Roman"/>
              </a:rPr>
              <a:t> </a:t>
            </a:r>
            <a:r>
              <a:rPr lang="pt-BR" err="1">
                <a:solidFill>
                  <a:srgbClr val="7F7F7F"/>
                </a:solidFill>
                <a:latin typeface="Times New Roman"/>
                <a:cs typeface="Times New Roman"/>
              </a:rPr>
              <a:t>within</a:t>
            </a:r>
            <a:r>
              <a:rPr lang="pt-BR">
                <a:solidFill>
                  <a:srgbClr val="7F7F7F"/>
                </a:solidFill>
                <a:latin typeface="Times New Roman"/>
                <a:cs typeface="Times New Roman"/>
              </a:rPr>
              <a:t> 30 minutes </a:t>
            </a:r>
            <a:r>
              <a:rPr lang="pt-BR" err="1">
                <a:solidFill>
                  <a:srgbClr val="7F7F7F"/>
                </a:solidFill>
                <a:latin typeface="Times New Roman"/>
                <a:cs typeface="Times New Roman"/>
              </a:rPr>
              <a:t>of</a:t>
            </a:r>
            <a:r>
              <a:rPr lang="pt-BR">
                <a:solidFill>
                  <a:srgbClr val="7F7F7F"/>
                </a:solidFill>
                <a:latin typeface="Times New Roman"/>
                <a:cs typeface="Times New Roman"/>
              </a:rPr>
              <a:t> walking. [1]</a:t>
            </a:r>
          </a:p>
        </p:txBody>
      </p:sp>
      <p:sp>
        <p:nvSpPr>
          <p:cNvPr id="32" name="Retângulo 31">
            <a:extLst>
              <a:ext uri="{FF2B5EF4-FFF2-40B4-BE49-F238E27FC236}">
                <a16:creationId xmlns:a16="http://schemas.microsoft.com/office/drawing/2014/main" id="{3B8AEACE-592D-4137-BD5E-AC55C397B385}"/>
              </a:ext>
            </a:extLst>
          </p:cNvPr>
          <p:cNvSpPr/>
          <p:nvPr/>
        </p:nvSpPr>
        <p:spPr>
          <a:xfrm>
            <a:off x="7441141" y="3453342"/>
            <a:ext cx="4038600" cy="20574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CaixaDeTexto 32">
            <a:extLst>
              <a:ext uri="{FF2B5EF4-FFF2-40B4-BE49-F238E27FC236}">
                <a16:creationId xmlns:a16="http://schemas.microsoft.com/office/drawing/2014/main" id="{462165FA-7B74-4AAC-B13C-20B9808C40D2}"/>
              </a:ext>
            </a:extLst>
          </p:cNvPr>
          <p:cNvSpPr txBox="1"/>
          <p:nvPr/>
        </p:nvSpPr>
        <p:spPr>
          <a:xfrm>
            <a:off x="7437966" y="3560233"/>
            <a:ext cx="3937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pt-BR">
                <a:solidFill>
                  <a:srgbClr val="7F7F7F"/>
                </a:solidFill>
                <a:latin typeface="Times New Roman"/>
                <a:cs typeface="Times New Roman"/>
              </a:rPr>
              <a:t>Most </a:t>
            </a:r>
            <a:r>
              <a:rPr lang="pt-BR" err="1">
                <a:solidFill>
                  <a:srgbClr val="7F7F7F"/>
                </a:solidFill>
                <a:latin typeface="Times New Roman"/>
                <a:cs typeface="Times New Roman"/>
              </a:rPr>
              <a:t>unlinked</a:t>
            </a:r>
            <a:r>
              <a:rPr lang="pt-BR">
                <a:solidFill>
                  <a:srgbClr val="7F7F7F"/>
                </a:solidFill>
                <a:latin typeface="Times New Roman"/>
                <a:cs typeface="Times New Roman"/>
              </a:rPr>
              <a:t> </a:t>
            </a:r>
            <a:r>
              <a:rPr lang="pt-BR" err="1">
                <a:solidFill>
                  <a:srgbClr val="7F7F7F"/>
                </a:solidFill>
                <a:latin typeface="Times New Roman"/>
                <a:cs typeface="Times New Roman"/>
              </a:rPr>
              <a:t>trips</a:t>
            </a:r>
            <a:r>
              <a:rPr lang="pt-BR">
                <a:solidFill>
                  <a:srgbClr val="7F7F7F"/>
                </a:solidFill>
                <a:latin typeface="Times New Roman"/>
                <a:cs typeface="Times New Roman"/>
              </a:rPr>
              <a:t> per </a:t>
            </a:r>
            <a:r>
              <a:rPr lang="pt-BR" err="1">
                <a:solidFill>
                  <a:srgbClr val="7F7F7F"/>
                </a:solidFill>
                <a:latin typeface="Times New Roman"/>
                <a:cs typeface="Times New Roman"/>
              </a:rPr>
              <a:t>passenger</a:t>
            </a:r>
            <a:r>
              <a:rPr lang="pt-BR">
                <a:solidFill>
                  <a:srgbClr val="7F7F7F"/>
                </a:solidFill>
                <a:latin typeface="Times New Roman"/>
                <a:cs typeface="Times New Roman"/>
              </a:rPr>
              <a:t> are </a:t>
            </a:r>
            <a:r>
              <a:rPr lang="pt-BR" err="1">
                <a:solidFill>
                  <a:srgbClr val="7F7F7F"/>
                </a:solidFill>
                <a:latin typeface="Times New Roman"/>
                <a:cs typeface="Times New Roman"/>
              </a:rPr>
              <a:t>concentrated</a:t>
            </a:r>
            <a:r>
              <a:rPr lang="pt-BR">
                <a:solidFill>
                  <a:srgbClr val="7F7F7F"/>
                </a:solidFill>
                <a:latin typeface="Times New Roman"/>
                <a:cs typeface="Times New Roman"/>
              </a:rPr>
              <a:t> </a:t>
            </a:r>
            <a:r>
              <a:rPr lang="pt-BR" err="1">
                <a:solidFill>
                  <a:srgbClr val="7F7F7F"/>
                </a:solidFill>
                <a:latin typeface="Times New Roman"/>
                <a:cs typeface="Times New Roman"/>
              </a:rPr>
              <a:t>at</a:t>
            </a:r>
            <a:r>
              <a:rPr lang="pt-BR">
                <a:solidFill>
                  <a:srgbClr val="7F7F7F"/>
                </a:solidFill>
                <a:latin typeface="Times New Roman"/>
                <a:cs typeface="Times New Roman"/>
              </a:rPr>
              <a:t> </a:t>
            </a:r>
            <a:r>
              <a:rPr lang="pt-BR" b="1" err="1">
                <a:solidFill>
                  <a:srgbClr val="7F7F7F"/>
                </a:solidFill>
                <a:latin typeface="Times New Roman"/>
                <a:cs typeface="Times New Roman"/>
              </a:rPr>
              <a:t>Region</a:t>
            </a:r>
            <a:r>
              <a:rPr lang="pt-BR" b="1">
                <a:solidFill>
                  <a:srgbClr val="7F7F7F"/>
                </a:solidFill>
                <a:latin typeface="Times New Roman"/>
                <a:cs typeface="Times New Roman"/>
              </a:rPr>
              <a:t> 9</a:t>
            </a:r>
            <a:r>
              <a:rPr lang="pt-BR">
                <a:solidFill>
                  <a:srgbClr val="7F7F7F"/>
                </a:solidFill>
                <a:latin typeface="Times New Roman"/>
                <a:cs typeface="Times New Roman"/>
              </a:rPr>
              <a:t> (Central).</a:t>
            </a:r>
          </a:p>
          <a:p>
            <a:pPr algn="just"/>
            <a:endParaRPr lang="pt-BR">
              <a:solidFill>
                <a:srgbClr val="7F7F7F"/>
              </a:solidFill>
              <a:latin typeface="Times New Roman"/>
              <a:cs typeface="Times New Roman"/>
            </a:endParaRPr>
          </a:p>
          <a:p>
            <a:pPr algn="just"/>
            <a:r>
              <a:rPr lang="pt-BR" err="1">
                <a:solidFill>
                  <a:srgbClr val="7F7F7F"/>
                </a:solidFill>
                <a:latin typeface="Times New Roman"/>
                <a:cs typeface="Times New Roman"/>
              </a:rPr>
              <a:t>Region</a:t>
            </a:r>
            <a:r>
              <a:rPr lang="pt-BR">
                <a:solidFill>
                  <a:srgbClr val="7F7F7F"/>
                </a:solidFill>
                <a:latin typeface="Times New Roman"/>
                <a:cs typeface="Times New Roman"/>
              </a:rPr>
              <a:t> 9 </a:t>
            </a:r>
            <a:r>
              <a:rPr lang="pt-BR" err="1">
                <a:solidFill>
                  <a:srgbClr val="7F7F7F"/>
                </a:solidFill>
                <a:latin typeface="Times New Roman"/>
                <a:cs typeface="Times New Roman"/>
              </a:rPr>
              <a:t>is</a:t>
            </a:r>
            <a:r>
              <a:rPr lang="pt-BR">
                <a:solidFill>
                  <a:srgbClr val="7F7F7F"/>
                </a:solidFill>
                <a:latin typeface="Times New Roman"/>
                <a:cs typeface="Times New Roman"/>
              </a:rPr>
              <a:t> </a:t>
            </a:r>
            <a:r>
              <a:rPr lang="pt-BR" err="1">
                <a:solidFill>
                  <a:srgbClr val="7F7F7F"/>
                </a:solidFill>
                <a:latin typeface="Times New Roman"/>
                <a:cs typeface="Times New Roman"/>
              </a:rPr>
              <a:t>an</a:t>
            </a:r>
            <a:r>
              <a:rPr lang="pt-BR">
                <a:solidFill>
                  <a:srgbClr val="7F7F7F"/>
                </a:solidFill>
                <a:latin typeface="Times New Roman"/>
                <a:cs typeface="Times New Roman"/>
              </a:rPr>
              <a:t> </a:t>
            </a:r>
            <a:r>
              <a:rPr lang="pt-BR" err="1">
                <a:solidFill>
                  <a:srgbClr val="7F7F7F"/>
                </a:solidFill>
                <a:latin typeface="Times New Roman"/>
                <a:cs typeface="Times New Roman"/>
              </a:rPr>
              <a:t>essential</a:t>
            </a:r>
            <a:r>
              <a:rPr lang="pt-BR">
                <a:solidFill>
                  <a:srgbClr val="7F7F7F"/>
                </a:solidFill>
                <a:latin typeface="Times New Roman"/>
                <a:cs typeface="Times New Roman"/>
              </a:rPr>
              <a:t> hub </a:t>
            </a:r>
            <a:r>
              <a:rPr lang="pt-BR" err="1">
                <a:solidFill>
                  <a:srgbClr val="7F7F7F"/>
                </a:solidFill>
                <a:latin typeface="Times New Roman"/>
                <a:cs typeface="Times New Roman"/>
              </a:rPr>
              <a:t>of</a:t>
            </a:r>
            <a:r>
              <a:rPr lang="pt-BR">
                <a:solidFill>
                  <a:srgbClr val="7F7F7F"/>
                </a:solidFill>
                <a:latin typeface="Times New Roman"/>
                <a:cs typeface="Times New Roman"/>
              </a:rPr>
              <a:t> </a:t>
            </a:r>
            <a:r>
              <a:rPr lang="pt-BR" err="1">
                <a:solidFill>
                  <a:srgbClr val="7F7F7F"/>
                </a:solidFill>
                <a:latin typeface="Times New Roman"/>
                <a:cs typeface="Times New Roman"/>
              </a:rPr>
              <a:t>services</a:t>
            </a:r>
            <a:r>
              <a:rPr lang="pt-BR">
                <a:solidFill>
                  <a:srgbClr val="7F7F7F"/>
                </a:solidFill>
                <a:latin typeface="Times New Roman"/>
                <a:cs typeface="Times New Roman"/>
              </a:rPr>
              <a:t>, </a:t>
            </a:r>
            <a:r>
              <a:rPr lang="pt-BR" err="1">
                <a:solidFill>
                  <a:srgbClr val="7F7F7F"/>
                </a:solidFill>
                <a:latin typeface="Times New Roman"/>
                <a:cs typeface="Times New Roman"/>
              </a:rPr>
              <a:t>job</a:t>
            </a:r>
            <a:r>
              <a:rPr lang="pt-BR">
                <a:solidFill>
                  <a:srgbClr val="7F7F7F"/>
                </a:solidFill>
                <a:latin typeface="Times New Roman"/>
                <a:cs typeface="Times New Roman"/>
              </a:rPr>
              <a:t> </a:t>
            </a:r>
            <a:r>
              <a:rPr lang="pt-BR" err="1">
                <a:solidFill>
                  <a:srgbClr val="7F7F7F"/>
                </a:solidFill>
                <a:latin typeface="Times New Roman"/>
                <a:cs typeface="Times New Roman"/>
              </a:rPr>
              <a:t>opportunities</a:t>
            </a:r>
            <a:r>
              <a:rPr lang="pt-BR">
                <a:solidFill>
                  <a:srgbClr val="7F7F7F"/>
                </a:solidFill>
                <a:latin typeface="Times New Roman"/>
                <a:cs typeface="Times New Roman"/>
              </a:rPr>
              <a:t>, </a:t>
            </a:r>
            <a:r>
              <a:rPr lang="pt-BR" err="1">
                <a:solidFill>
                  <a:srgbClr val="7F7F7F"/>
                </a:solidFill>
                <a:latin typeface="Times New Roman"/>
                <a:cs typeface="Times New Roman"/>
              </a:rPr>
              <a:t>transit</a:t>
            </a:r>
            <a:r>
              <a:rPr lang="pt-BR">
                <a:solidFill>
                  <a:srgbClr val="7F7F7F"/>
                </a:solidFill>
                <a:latin typeface="Times New Roman"/>
                <a:cs typeface="Times New Roman"/>
              </a:rPr>
              <a:t> </a:t>
            </a:r>
            <a:r>
              <a:rPr lang="pt-BR" err="1">
                <a:solidFill>
                  <a:srgbClr val="7F7F7F"/>
                </a:solidFill>
                <a:latin typeface="Times New Roman"/>
                <a:cs typeface="Times New Roman"/>
              </a:rPr>
              <a:t>transfer</a:t>
            </a:r>
            <a:r>
              <a:rPr lang="pt-BR">
                <a:solidFill>
                  <a:srgbClr val="7F7F7F"/>
                </a:solidFill>
                <a:latin typeface="Times New Roman"/>
                <a:cs typeface="Times New Roman"/>
              </a:rPr>
              <a:t> </a:t>
            </a:r>
            <a:r>
              <a:rPr lang="pt-BR" err="1">
                <a:solidFill>
                  <a:srgbClr val="7F7F7F"/>
                </a:solidFill>
                <a:latin typeface="Times New Roman"/>
                <a:cs typeface="Times New Roman"/>
              </a:rPr>
              <a:t>and</a:t>
            </a:r>
            <a:r>
              <a:rPr lang="pt-BR">
                <a:solidFill>
                  <a:srgbClr val="7F7F7F"/>
                </a:solidFill>
                <a:latin typeface="Times New Roman"/>
                <a:cs typeface="Times New Roman"/>
              </a:rPr>
              <a:t> connection </a:t>
            </a:r>
            <a:r>
              <a:rPr lang="pt-BR" err="1">
                <a:solidFill>
                  <a:srgbClr val="7F7F7F"/>
                </a:solidFill>
                <a:latin typeface="Times New Roman"/>
                <a:cs typeface="Times New Roman"/>
              </a:rPr>
              <a:t>to</a:t>
            </a:r>
            <a:r>
              <a:rPr lang="pt-BR">
                <a:solidFill>
                  <a:srgbClr val="7F7F7F"/>
                </a:solidFill>
                <a:latin typeface="Times New Roman"/>
                <a:cs typeface="Times New Roman"/>
              </a:rPr>
              <a:t> </a:t>
            </a:r>
            <a:r>
              <a:rPr lang="pt-BR" err="1">
                <a:solidFill>
                  <a:srgbClr val="7F7F7F"/>
                </a:solidFill>
                <a:latin typeface="Times New Roman"/>
                <a:cs typeface="Times New Roman"/>
              </a:rPr>
              <a:t>other</a:t>
            </a:r>
            <a:r>
              <a:rPr lang="pt-BR">
                <a:solidFill>
                  <a:srgbClr val="7F7F7F"/>
                </a:solidFill>
                <a:latin typeface="Times New Roman"/>
                <a:cs typeface="Times New Roman"/>
              </a:rPr>
              <a:t> </a:t>
            </a:r>
            <a:r>
              <a:rPr lang="pt-BR" err="1">
                <a:solidFill>
                  <a:srgbClr val="7F7F7F"/>
                </a:solidFill>
                <a:latin typeface="Times New Roman"/>
                <a:cs typeface="Times New Roman"/>
              </a:rPr>
              <a:t>regions</a:t>
            </a:r>
            <a:r>
              <a:rPr lang="pt-BR">
                <a:solidFill>
                  <a:srgbClr val="7F7F7F"/>
                </a:solidFill>
                <a:latin typeface="Times New Roman"/>
                <a:cs typeface="Times New Roman"/>
              </a:rPr>
              <a:t>.</a:t>
            </a:r>
          </a:p>
        </p:txBody>
      </p:sp>
      <p:sp>
        <p:nvSpPr>
          <p:cNvPr id="35" name="Footer Placeholder 3">
            <a:extLst>
              <a:ext uri="{FF2B5EF4-FFF2-40B4-BE49-F238E27FC236}">
                <a16:creationId xmlns:a16="http://schemas.microsoft.com/office/drawing/2014/main" id="{68F63547-85F7-429D-87D8-9749D17BAC2D}"/>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sp>
        <p:nvSpPr>
          <p:cNvPr id="42" name="Retângulo: Cantos Arredondados 41">
            <a:extLst>
              <a:ext uri="{FF2B5EF4-FFF2-40B4-BE49-F238E27FC236}">
                <a16:creationId xmlns:a16="http://schemas.microsoft.com/office/drawing/2014/main" id="{75A98FCF-399D-4094-9441-193F4AB72DD5}"/>
              </a:ext>
            </a:extLst>
          </p:cNvPr>
          <p:cNvSpPr/>
          <p:nvPr/>
        </p:nvSpPr>
        <p:spPr>
          <a:xfrm>
            <a:off x="3911600" y="1117600"/>
            <a:ext cx="2590800" cy="2142066"/>
          </a:xfrm>
          <a:prstGeom prst="round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a:extLst>
              <a:ext uri="{FF2B5EF4-FFF2-40B4-BE49-F238E27FC236}">
                <a16:creationId xmlns:a16="http://schemas.microsoft.com/office/drawing/2014/main" id="{34A5B0EF-8802-41EB-9A0D-0621F126D283}"/>
              </a:ext>
            </a:extLst>
          </p:cNvPr>
          <p:cNvSpPr txBox="1"/>
          <p:nvPr/>
        </p:nvSpPr>
        <p:spPr>
          <a:xfrm>
            <a:off x="7433733" y="880534"/>
            <a:ext cx="122766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err="1">
                <a:solidFill>
                  <a:srgbClr val="4F4E4E"/>
                </a:solidFill>
                <a:cs typeface="Arial"/>
              </a:rPr>
              <a:t>Morning</a:t>
            </a:r>
            <a:r>
              <a:rPr lang="pt-BR" sz="1200" b="1">
                <a:solidFill>
                  <a:srgbClr val="4F4E4E"/>
                </a:solidFill>
                <a:cs typeface="Arial"/>
              </a:rPr>
              <a:t> </a:t>
            </a:r>
            <a:r>
              <a:rPr lang="pt-BR" sz="1200" b="1" err="1">
                <a:solidFill>
                  <a:srgbClr val="4F4E4E"/>
                </a:solidFill>
                <a:cs typeface="Arial"/>
              </a:rPr>
              <a:t>Peak</a:t>
            </a:r>
            <a:endParaRPr lang="pt-BR" sz="1200" b="1">
              <a:solidFill>
                <a:srgbClr val="4F4E4E"/>
              </a:solidFill>
              <a:cs typeface="Arial"/>
            </a:endParaRPr>
          </a:p>
        </p:txBody>
      </p:sp>
      <p:sp>
        <p:nvSpPr>
          <p:cNvPr id="44" name="CaixaDeTexto 43">
            <a:extLst>
              <a:ext uri="{FF2B5EF4-FFF2-40B4-BE49-F238E27FC236}">
                <a16:creationId xmlns:a16="http://schemas.microsoft.com/office/drawing/2014/main" id="{94A46FD3-95D0-48B6-994B-CB8DDD38E4BF}"/>
              </a:ext>
            </a:extLst>
          </p:cNvPr>
          <p:cNvSpPr txBox="1"/>
          <p:nvPr/>
        </p:nvSpPr>
        <p:spPr>
          <a:xfrm>
            <a:off x="8737600" y="880534"/>
            <a:ext cx="122766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err="1">
                <a:solidFill>
                  <a:srgbClr val="4F4E4E"/>
                </a:solidFill>
                <a:cs typeface="Arial"/>
              </a:rPr>
              <a:t>Midday</a:t>
            </a:r>
            <a:r>
              <a:rPr lang="pt-BR" sz="1200" b="1">
                <a:solidFill>
                  <a:srgbClr val="4F4E4E"/>
                </a:solidFill>
                <a:cs typeface="Arial"/>
              </a:rPr>
              <a:t> </a:t>
            </a:r>
            <a:r>
              <a:rPr lang="pt-BR" sz="1200" b="1" err="1">
                <a:solidFill>
                  <a:srgbClr val="4F4E4E"/>
                </a:solidFill>
                <a:cs typeface="Arial"/>
              </a:rPr>
              <a:t>Peak</a:t>
            </a:r>
            <a:endParaRPr lang="pt-BR" sz="1200" b="1">
              <a:solidFill>
                <a:srgbClr val="4F4E4E"/>
              </a:solidFill>
              <a:cs typeface="Arial"/>
            </a:endParaRPr>
          </a:p>
        </p:txBody>
      </p:sp>
      <p:sp>
        <p:nvSpPr>
          <p:cNvPr id="45" name="CaixaDeTexto 44">
            <a:extLst>
              <a:ext uri="{FF2B5EF4-FFF2-40B4-BE49-F238E27FC236}">
                <a16:creationId xmlns:a16="http://schemas.microsoft.com/office/drawing/2014/main" id="{600254BB-6BDB-42F7-85D4-3BE315681A02}"/>
              </a:ext>
            </a:extLst>
          </p:cNvPr>
          <p:cNvSpPr txBox="1"/>
          <p:nvPr/>
        </p:nvSpPr>
        <p:spPr>
          <a:xfrm>
            <a:off x="10016066" y="872066"/>
            <a:ext cx="122766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a:solidFill>
                  <a:srgbClr val="4F4E4E"/>
                </a:solidFill>
                <a:cs typeface="Arial"/>
              </a:rPr>
              <a:t>Evening </a:t>
            </a:r>
            <a:r>
              <a:rPr lang="pt-BR" sz="1200" b="1" err="1">
                <a:solidFill>
                  <a:srgbClr val="4F4E4E"/>
                </a:solidFill>
                <a:cs typeface="Arial"/>
              </a:rPr>
              <a:t>Peak</a:t>
            </a:r>
            <a:endParaRPr lang="pt-BR" sz="1200" b="1">
              <a:solidFill>
                <a:srgbClr val="4F4E4E"/>
              </a:solidFill>
              <a:cs typeface="Arial"/>
            </a:endParaRPr>
          </a:p>
        </p:txBody>
      </p:sp>
      <p:sp>
        <p:nvSpPr>
          <p:cNvPr id="46" name="CaixaDeTexto 45">
            <a:extLst>
              <a:ext uri="{FF2B5EF4-FFF2-40B4-BE49-F238E27FC236}">
                <a16:creationId xmlns:a16="http://schemas.microsoft.com/office/drawing/2014/main" id="{80D5C456-DB74-4407-853F-6F53B1369035}"/>
              </a:ext>
            </a:extLst>
          </p:cNvPr>
          <p:cNvSpPr txBox="1"/>
          <p:nvPr/>
        </p:nvSpPr>
        <p:spPr>
          <a:xfrm rot="-5400000">
            <a:off x="6189133" y="2167467"/>
            <a:ext cx="2218267"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err="1">
                <a:solidFill>
                  <a:srgbClr val="4F4E4E"/>
                </a:solidFill>
                <a:cs typeface="Arial"/>
              </a:rPr>
              <a:t>Region</a:t>
            </a:r>
            <a:r>
              <a:rPr lang="pt-BR" sz="1200" b="1">
                <a:solidFill>
                  <a:srgbClr val="4F4E4E"/>
                </a:solidFill>
                <a:cs typeface="Arial"/>
              </a:rPr>
              <a:t> </a:t>
            </a:r>
            <a:r>
              <a:rPr lang="pt-BR" sz="1200" b="1" err="1">
                <a:solidFill>
                  <a:srgbClr val="4F4E4E"/>
                </a:solidFill>
                <a:cs typeface="Arial"/>
              </a:rPr>
              <a:t>of</a:t>
            </a:r>
            <a:r>
              <a:rPr lang="pt-BR" sz="1200" b="1">
                <a:solidFill>
                  <a:srgbClr val="4F4E4E"/>
                </a:solidFill>
                <a:cs typeface="Arial"/>
              </a:rPr>
              <a:t> </a:t>
            </a:r>
            <a:r>
              <a:rPr lang="pt-BR" sz="1200" b="1" err="1">
                <a:solidFill>
                  <a:srgbClr val="4F4E4E"/>
                </a:solidFill>
                <a:cs typeface="Arial"/>
              </a:rPr>
              <a:t>Origin</a:t>
            </a:r>
            <a:endParaRPr lang="pt-BR" err="1"/>
          </a:p>
        </p:txBody>
      </p:sp>
      <p:sp>
        <p:nvSpPr>
          <p:cNvPr id="47" name="CaixaDeTexto 46">
            <a:extLst>
              <a:ext uri="{FF2B5EF4-FFF2-40B4-BE49-F238E27FC236}">
                <a16:creationId xmlns:a16="http://schemas.microsoft.com/office/drawing/2014/main" id="{7F7E8CD1-4053-4DD5-860E-7DE4753A0A6D}"/>
              </a:ext>
            </a:extLst>
          </p:cNvPr>
          <p:cNvSpPr txBox="1"/>
          <p:nvPr/>
        </p:nvSpPr>
        <p:spPr>
          <a:xfrm>
            <a:off x="8322733" y="3166534"/>
            <a:ext cx="2057400" cy="276999"/>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200" b="1" err="1">
                <a:solidFill>
                  <a:srgbClr val="4F4E4E"/>
                </a:solidFill>
                <a:cs typeface="Arial"/>
              </a:rPr>
              <a:t>Region</a:t>
            </a:r>
            <a:r>
              <a:rPr lang="pt-BR" sz="1200" b="1">
                <a:solidFill>
                  <a:srgbClr val="4F4E4E"/>
                </a:solidFill>
                <a:cs typeface="Arial"/>
              </a:rPr>
              <a:t> </a:t>
            </a:r>
            <a:r>
              <a:rPr lang="pt-BR" sz="1200" b="1" err="1">
                <a:solidFill>
                  <a:srgbClr val="4F4E4E"/>
                </a:solidFill>
                <a:cs typeface="Arial"/>
              </a:rPr>
              <a:t>of</a:t>
            </a:r>
            <a:r>
              <a:rPr lang="pt-BR" sz="1200" b="1">
                <a:solidFill>
                  <a:srgbClr val="4F4E4E"/>
                </a:solidFill>
                <a:cs typeface="Arial"/>
              </a:rPr>
              <a:t> </a:t>
            </a:r>
            <a:r>
              <a:rPr lang="pt-BR" sz="1200" b="1" err="1">
                <a:solidFill>
                  <a:srgbClr val="4F4E4E"/>
                </a:solidFill>
                <a:cs typeface="Arial"/>
              </a:rPr>
              <a:t>Destination</a:t>
            </a:r>
            <a:endParaRPr lang="pt-BR" err="1"/>
          </a:p>
        </p:txBody>
      </p:sp>
      <p:sp>
        <p:nvSpPr>
          <p:cNvPr id="29" name="Retângulo 28">
            <a:extLst>
              <a:ext uri="{FF2B5EF4-FFF2-40B4-BE49-F238E27FC236}">
                <a16:creationId xmlns:a16="http://schemas.microsoft.com/office/drawing/2014/main" id="{BDD0CA85-5EE3-448D-A159-424B653D4268}"/>
              </a:ext>
            </a:extLst>
          </p:cNvPr>
          <p:cNvSpPr/>
          <p:nvPr/>
        </p:nvSpPr>
        <p:spPr>
          <a:xfrm>
            <a:off x="8495241" y="1154641"/>
            <a:ext cx="127001" cy="20150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29">
            <a:extLst>
              <a:ext uri="{FF2B5EF4-FFF2-40B4-BE49-F238E27FC236}">
                <a16:creationId xmlns:a16="http://schemas.microsoft.com/office/drawing/2014/main" id="{38347EB7-EB51-45F3-8FD1-7DA705282799}"/>
              </a:ext>
            </a:extLst>
          </p:cNvPr>
          <p:cNvSpPr/>
          <p:nvPr/>
        </p:nvSpPr>
        <p:spPr>
          <a:xfrm>
            <a:off x="9756774" y="1154641"/>
            <a:ext cx="135467" cy="20150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Retângulo 30">
            <a:extLst>
              <a:ext uri="{FF2B5EF4-FFF2-40B4-BE49-F238E27FC236}">
                <a16:creationId xmlns:a16="http://schemas.microsoft.com/office/drawing/2014/main" id="{E81B7CBD-011A-4327-9625-79483E5F6928}"/>
              </a:ext>
            </a:extLst>
          </p:cNvPr>
          <p:cNvSpPr/>
          <p:nvPr/>
        </p:nvSpPr>
        <p:spPr>
          <a:xfrm>
            <a:off x="11026774" y="1154640"/>
            <a:ext cx="135467" cy="2015068"/>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a:extLst>
              <a:ext uri="{FF2B5EF4-FFF2-40B4-BE49-F238E27FC236}">
                <a16:creationId xmlns:a16="http://schemas.microsoft.com/office/drawing/2014/main" id="{5785E835-6695-46E3-B4A3-C9EBC12C8C17}"/>
              </a:ext>
            </a:extLst>
          </p:cNvPr>
          <p:cNvSpPr txBox="1"/>
          <p:nvPr/>
        </p:nvSpPr>
        <p:spPr>
          <a:xfrm>
            <a:off x="67733" y="5681133"/>
            <a:ext cx="1209886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latin typeface="Times New Roman"/>
                <a:cs typeface="Times New Roman"/>
              </a:rPr>
              <a:t>[1] Pereira, R. H. M., Braga, C. K. V., Serra, B., and Nadalin, V. (2019). Desigualdades socioespaciais de acesso a oportunidades nas cidades brasileiras, 2019. </a:t>
            </a:r>
            <a:r>
              <a:rPr lang="en-US" sz="1200" i="1">
                <a:solidFill>
                  <a:srgbClr val="595959"/>
                </a:solidFill>
                <a:latin typeface="Times New Roman"/>
                <a:cs typeface="Times New Roman"/>
              </a:rPr>
              <a:t>Texto para Discussão IPEA, </a:t>
            </a:r>
            <a:r>
              <a:rPr lang="en-US" sz="1200">
                <a:solidFill>
                  <a:srgbClr val="595959"/>
                </a:solidFill>
                <a:latin typeface="Times New Roman"/>
                <a:cs typeface="Times New Roman"/>
              </a:rPr>
              <a:t>2535</a:t>
            </a:r>
            <a:r>
              <a:rPr lang="en-US" sz="1200" i="1">
                <a:solidFill>
                  <a:srgbClr val="595959"/>
                </a:solidFill>
                <a:latin typeface="Times New Roman"/>
                <a:cs typeface="Times New Roman"/>
              </a:rPr>
              <a:t>.</a:t>
            </a:r>
            <a:endParaRPr lang="en-US" sz="1200">
              <a:latin typeface="Times New Roman"/>
              <a:cs typeface="Times New Roman"/>
            </a:endParaRPr>
          </a:p>
        </p:txBody>
      </p:sp>
      <p:sp>
        <p:nvSpPr>
          <p:cNvPr id="7" name="CaixaDeTexto 6">
            <a:extLst>
              <a:ext uri="{FF2B5EF4-FFF2-40B4-BE49-F238E27FC236}">
                <a16:creationId xmlns:a16="http://schemas.microsoft.com/office/drawing/2014/main" id="{CFF96D5C-D6D7-4554-8196-F8B60429F548}"/>
              </a:ext>
            </a:extLst>
          </p:cNvPr>
          <p:cNvSpPr txBox="1"/>
          <p:nvPr/>
        </p:nvSpPr>
        <p:spPr>
          <a:xfrm>
            <a:off x="1617133" y="1676400"/>
            <a:ext cx="448734" cy="2308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900" b="1">
                <a:solidFill>
                  <a:srgbClr val="001937"/>
                </a:solidFill>
                <a:latin typeface="Times New Roman"/>
                <a:cs typeface="Times New Roman"/>
              </a:rPr>
              <a:t>9</a:t>
            </a:r>
          </a:p>
        </p:txBody>
      </p:sp>
    </p:spTree>
    <p:extLst>
      <p:ext uri="{BB962C8B-B14F-4D97-AF65-F5344CB8AC3E}">
        <p14:creationId xmlns:p14="http://schemas.microsoft.com/office/powerpoint/2010/main" val="37654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30FFFF-9BA8-4BC1-A136-3D3AC23A9C58}"/>
              </a:ext>
            </a:extLst>
          </p:cNvPr>
          <p:cNvSpPr>
            <a:spLocks noGrp="1"/>
          </p:cNvSpPr>
          <p:nvPr>
            <p:ph type="title"/>
          </p:nvPr>
        </p:nvSpPr>
        <p:spPr/>
        <p:txBody>
          <a:bodyPr/>
          <a:lstStyle/>
          <a:p>
            <a:r>
              <a:rPr lang="pt-BR" b="1">
                <a:latin typeface="Times New Roman"/>
                <a:cs typeface="Times New Roman"/>
              </a:rPr>
              <a:t>Method</a:t>
            </a:r>
            <a:endParaRPr lang="pt-BR"/>
          </a:p>
        </p:txBody>
      </p:sp>
      <p:sp>
        <p:nvSpPr>
          <p:cNvPr id="5" name="Espaço Reservado para Número de Slide 4">
            <a:extLst>
              <a:ext uri="{FF2B5EF4-FFF2-40B4-BE49-F238E27FC236}">
                <a16:creationId xmlns:a16="http://schemas.microsoft.com/office/drawing/2014/main" id="{C571CE09-612B-434F-A0CE-74346779EC91}"/>
              </a:ext>
            </a:extLst>
          </p:cNvPr>
          <p:cNvSpPr>
            <a:spLocks noGrp="1"/>
          </p:cNvSpPr>
          <p:nvPr>
            <p:ph type="sldNum" sz="quarter" idx="12"/>
          </p:nvPr>
        </p:nvSpPr>
        <p:spPr/>
        <p:txBody>
          <a:bodyPr/>
          <a:lstStyle/>
          <a:p>
            <a:fld id="{571EEB72-811A-4261-BCC2-9B67ECDAFFE5}" type="slidenum">
              <a:rPr lang="en-CA" smtClean="0"/>
              <a:t>4</a:t>
            </a:fld>
            <a:endParaRPr lang="en-CA"/>
          </a:p>
        </p:txBody>
      </p:sp>
      <p:pic>
        <p:nvPicPr>
          <p:cNvPr id="7" name="Gráfico 7" descr="Rede com preenchimento sólido">
            <a:extLst>
              <a:ext uri="{FF2B5EF4-FFF2-40B4-BE49-F238E27FC236}">
                <a16:creationId xmlns:a16="http://schemas.microsoft.com/office/drawing/2014/main" id="{6FC1F288-56CF-44FB-9EDF-229E5E6E5D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97105" y="2478740"/>
            <a:ext cx="618565" cy="627530"/>
          </a:xfrm>
          <a:prstGeom prst="rect">
            <a:avLst/>
          </a:prstGeom>
        </p:spPr>
      </p:pic>
      <p:sp>
        <p:nvSpPr>
          <p:cNvPr id="9" name="Seta: para a Direita 8">
            <a:extLst>
              <a:ext uri="{FF2B5EF4-FFF2-40B4-BE49-F238E27FC236}">
                <a16:creationId xmlns:a16="http://schemas.microsoft.com/office/drawing/2014/main" id="{297BF3D3-D9A7-4370-B111-18799B2A60D7}"/>
              </a:ext>
            </a:extLst>
          </p:cNvPr>
          <p:cNvSpPr/>
          <p:nvPr/>
        </p:nvSpPr>
        <p:spPr>
          <a:xfrm>
            <a:off x="1113983" y="2608462"/>
            <a:ext cx="295337" cy="440266"/>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rgbClr val="7F7F7F"/>
              </a:solidFill>
              <a:latin typeface="Times New Roman"/>
              <a:cs typeface="Times New Roman"/>
            </a:endParaRPr>
          </a:p>
        </p:txBody>
      </p:sp>
      <p:pic>
        <p:nvPicPr>
          <p:cNvPr id="11" name="Imagem 38">
            <a:extLst>
              <a:ext uri="{FF2B5EF4-FFF2-40B4-BE49-F238E27FC236}">
                <a16:creationId xmlns:a16="http://schemas.microsoft.com/office/drawing/2014/main" id="{4C2FD33E-480D-421D-BFCC-6B05A374EA6A}"/>
              </a:ext>
            </a:extLst>
          </p:cNvPr>
          <p:cNvPicPr>
            <a:picLocks noChangeAspect="1"/>
          </p:cNvPicPr>
          <p:nvPr/>
        </p:nvPicPr>
        <p:blipFill>
          <a:blip r:embed="rId4"/>
          <a:stretch>
            <a:fillRect/>
          </a:stretch>
        </p:blipFill>
        <p:spPr>
          <a:xfrm>
            <a:off x="365498" y="2606177"/>
            <a:ext cx="489697" cy="443752"/>
          </a:xfrm>
          <a:prstGeom prst="rect">
            <a:avLst/>
          </a:prstGeom>
        </p:spPr>
      </p:pic>
      <p:sp>
        <p:nvSpPr>
          <p:cNvPr id="3" name="Retângulo: Cantos Arredondados 2">
            <a:extLst>
              <a:ext uri="{FF2B5EF4-FFF2-40B4-BE49-F238E27FC236}">
                <a16:creationId xmlns:a16="http://schemas.microsoft.com/office/drawing/2014/main" id="{FB6B2805-C255-4827-B55B-1D4658BF3FD7}"/>
              </a:ext>
            </a:extLst>
          </p:cNvPr>
          <p:cNvSpPr/>
          <p:nvPr/>
        </p:nvSpPr>
        <p:spPr>
          <a:xfrm>
            <a:off x="268941" y="2371165"/>
            <a:ext cx="2043952" cy="1219200"/>
          </a:xfrm>
          <a:prstGeom prst="round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a:extLst>
              <a:ext uri="{FF2B5EF4-FFF2-40B4-BE49-F238E27FC236}">
                <a16:creationId xmlns:a16="http://schemas.microsoft.com/office/drawing/2014/main" id="{370B454E-028B-491A-BEB2-F4A045F1784B}"/>
              </a:ext>
            </a:extLst>
          </p:cNvPr>
          <p:cNvSpPr txBox="1"/>
          <p:nvPr/>
        </p:nvSpPr>
        <p:spPr>
          <a:xfrm>
            <a:off x="295275" y="3101227"/>
            <a:ext cx="72614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pt-BR" sz="1600">
                <a:solidFill>
                  <a:srgbClr val="4F4E4E"/>
                </a:solidFill>
                <a:latin typeface="Times New Roman"/>
                <a:cs typeface="Times New Roman"/>
              </a:rPr>
              <a:t>GTFS</a:t>
            </a:r>
          </a:p>
        </p:txBody>
      </p:sp>
      <p:sp>
        <p:nvSpPr>
          <p:cNvPr id="10" name="CaixaDeTexto 9">
            <a:extLst>
              <a:ext uri="{FF2B5EF4-FFF2-40B4-BE49-F238E27FC236}">
                <a16:creationId xmlns:a16="http://schemas.microsoft.com/office/drawing/2014/main" id="{5CB71A4E-BAEB-4FC3-A3DC-515AB520BFB9}"/>
              </a:ext>
            </a:extLst>
          </p:cNvPr>
          <p:cNvSpPr txBox="1"/>
          <p:nvPr/>
        </p:nvSpPr>
        <p:spPr>
          <a:xfrm>
            <a:off x="1371040" y="2984685"/>
            <a:ext cx="89647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Graph</a:t>
            </a:r>
          </a:p>
          <a:p>
            <a:pPr algn="ctr"/>
            <a:r>
              <a:rPr lang="pt-BR" sz="1600">
                <a:solidFill>
                  <a:srgbClr val="4F4E4E"/>
                </a:solidFill>
                <a:latin typeface="Times New Roman"/>
                <a:cs typeface="Times New Roman"/>
              </a:rPr>
              <a:t>Network</a:t>
            </a:r>
            <a:endParaRPr lang="pt-BR" sz="1600" dirty="0">
              <a:solidFill>
                <a:srgbClr val="4F4E4E"/>
              </a:solidFill>
              <a:latin typeface="Times New Roman"/>
              <a:cs typeface="Times New Roman"/>
            </a:endParaRPr>
          </a:p>
        </p:txBody>
      </p:sp>
      <p:sp>
        <p:nvSpPr>
          <p:cNvPr id="12" name="CaixaDeTexto 1">
            <a:extLst>
              <a:ext uri="{FF2B5EF4-FFF2-40B4-BE49-F238E27FC236}">
                <a16:creationId xmlns:a16="http://schemas.microsoft.com/office/drawing/2014/main" id="{339F975C-C7ED-48A8-9018-3E13C63B3E15}"/>
              </a:ext>
            </a:extLst>
          </p:cNvPr>
          <p:cNvSpPr txBox="1"/>
          <p:nvPr/>
        </p:nvSpPr>
        <p:spPr>
          <a:xfrm>
            <a:off x="86861" y="5655154"/>
            <a:ext cx="11125199" cy="27699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4F4E4E"/>
                </a:solidFill>
                <a:latin typeface="Times New Roman"/>
                <a:cs typeface="Times New Roman"/>
              </a:rPr>
              <a:t>[3] Morais, M. A. and R. D. Camargo</a:t>
            </a:r>
            <a:r>
              <a:rPr lang="en-US" sz="1200" i="1">
                <a:solidFill>
                  <a:srgbClr val="4F4E4E"/>
                </a:solidFill>
                <a:latin typeface="Times New Roman"/>
                <a:cs typeface="Times New Roman"/>
              </a:rPr>
              <a:t>. “A Framework for Scalable Data Analysis and Model Aggregation for Public Bus Systems.” </a:t>
            </a:r>
            <a:r>
              <a:rPr lang="en-US" sz="1200">
                <a:solidFill>
                  <a:srgbClr val="4F4E4E"/>
                </a:solidFill>
                <a:latin typeface="Times New Roman"/>
                <a:cs typeface="Times New Roman"/>
              </a:rPr>
              <a:t>(2019)</a:t>
            </a:r>
            <a:r>
              <a:rPr lang="en-US" sz="1200" i="1">
                <a:solidFill>
                  <a:srgbClr val="4F4E4E"/>
                </a:solidFill>
                <a:latin typeface="Times New Roman"/>
                <a:cs typeface="Times New Roman"/>
              </a:rPr>
              <a:t>.</a:t>
            </a:r>
            <a:endParaRPr lang="en-US" sz="1200">
              <a:solidFill>
                <a:srgbClr val="4F4E4E"/>
              </a:solidFill>
              <a:latin typeface="Times New Roman"/>
              <a:cs typeface="Times New Roman"/>
            </a:endParaRPr>
          </a:p>
        </p:txBody>
      </p:sp>
      <p:sp>
        <p:nvSpPr>
          <p:cNvPr id="8" name="Triângulo isósceles 7">
            <a:extLst>
              <a:ext uri="{FF2B5EF4-FFF2-40B4-BE49-F238E27FC236}">
                <a16:creationId xmlns:a16="http://schemas.microsoft.com/office/drawing/2014/main" id="{E12579F2-850B-4CC4-BCEF-DDA38EE4A5C0}"/>
              </a:ext>
            </a:extLst>
          </p:cNvPr>
          <p:cNvSpPr/>
          <p:nvPr/>
        </p:nvSpPr>
        <p:spPr>
          <a:xfrm rot="5400000">
            <a:off x="1988729" y="2918012"/>
            <a:ext cx="1039906" cy="2510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3" name="Gráfico 13" descr="Distribuição normal com preenchimento sólido">
            <a:extLst>
              <a:ext uri="{FF2B5EF4-FFF2-40B4-BE49-F238E27FC236}">
                <a16:creationId xmlns:a16="http://schemas.microsoft.com/office/drawing/2014/main" id="{9D0F9018-5928-40C8-9987-97E0E5D3A9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99012" y="2380130"/>
            <a:ext cx="914400" cy="914400"/>
          </a:xfrm>
          <a:prstGeom prst="rect">
            <a:avLst/>
          </a:prstGeom>
        </p:spPr>
      </p:pic>
      <p:sp>
        <p:nvSpPr>
          <p:cNvPr id="14" name="Retângulo: Cantos Arredondados 13">
            <a:extLst>
              <a:ext uri="{FF2B5EF4-FFF2-40B4-BE49-F238E27FC236}">
                <a16:creationId xmlns:a16="http://schemas.microsoft.com/office/drawing/2014/main" id="{1BCA472D-2E3A-4A36-8279-18552737EDE0}"/>
              </a:ext>
            </a:extLst>
          </p:cNvPr>
          <p:cNvSpPr/>
          <p:nvPr/>
        </p:nvSpPr>
        <p:spPr>
          <a:xfrm>
            <a:off x="2680446" y="2433918"/>
            <a:ext cx="2043952" cy="1219200"/>
          </a:xfrm>
          <a:prstGeom prst="round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a:extLst>
              <a:ext uri="{FF2B5EF4-FFF2-40B4-BE49-F238E27FC236}">
                <a16:creationId xmlns:a16="http://schemas.microsoft.com/office/drawing/2014/main" id="{D09C8591-A824-49B7-A6F8-B57DA4C5FA6C}"/>
              </a:ext>
            </a:extLst>
          </p:cNvPr>
          <p:cNvSpPr txBox="1"/>
          <p:nvPr/>
        </p:nvSpPr>
        <p:spPr>
          <a:xfrm>
            <a:off x="2706780" y="3146050"/>
            <a:ext cx="20170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Headway and Travel Time Distribution</a:t>
            </a:r>
            <a:endParaRPr lang="pt-BR" sz="1600" dirty="0">
              <a:solidFill>
                <a:srgbClr val="4F4E4E"/>
              </a:solidFill>
              <a:latin typeface="Times New Roman"/>
              <a:cs typeface="Times New Roman"/>
            </a:endParaRPr>
          </a:p>
        </p:txBody>
      </p:sp>
      <p:sp>
        <p:nvSpPr>
          <p:cNvPr id="16" name="Triângulo isósceles 15">
            <a:extLst>
              <a:ext uri="{FF2B5EF4-FFF2-40B4-BE49-F238E27FC236}">
                <a16:creationId xmlns:a16="http://schemas.microsoft.com/office/drawing/2014/main" id="{8ECB4473-8D79-4123-BD19-DB09C3F54F9B}"/>
              </a:ext>
            </a:extLst>
          </p:cNvPr>
          <p:cNvSpPr/>
          <p:nvPr/>
        </p:nvSpPr>
        <p:spPr>
          <a:xfrm rot="5400000">
            <a:off x="4409199" y="2944906"/>
            <a:ext cx="1039906" cy="2510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a:extLst>
              <a:ext uri="{FF2B5EF4-FFF2-40B4-BE49-F238E27FC236}">
                <a16:creationId xmlns:a16="http://schemas.microsoft.com/office/drawing/2014/main" id="{4606594C-EE72-4B59-8158-EF23847DCBBC}"/>
              </a:ext>
            </a:extLst>
          </p:cNvPr>
          <p:cNvSpPr txBox="1"/>
          <p:nvPr/>
        </p:nvSpPr>
        <p:spPr>
          <a:xfrm>
            <a:off x="614406" y="1095860"/>
            <a:ext cx="112473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rgbClr val="4F4E4E"/>
                </a:solidFill>
                <a:latin typeface="Times New Roman"/>
                <a:ea typeface="+mn-lt"/>
                <a:cs typeface="+mn-lt"/>
              </a:rPr>
              <a:t>The original dataset was collected from </a:t>
            </a:r>
            <a:r>
              <a:rPr lang="en-US" b="1" dirty="0">
                <a:solidFill>
                  <a:srgbClr val="4F4E4E"/>
                </a:solidFill>
                <a:latin typeface="Times New Roman"/>
                <a:ea typeface="+mn-lt"/>
                <a:cs typeface="+mn-lt"/>
              </a:rPr>
              <a:t>Jan to Sep 2017</a:t>
            </a:r>
            <a:r>
              <a:rPr lang="en-US" dirty="0">
                <a:solidFill>
                  <a:srgbClr val="4F4E4E"/>
                </a:solidFill>
                <a:latin typeface="Times New Roman"/>
                <a:ea typeface="+mn-lt"/>
                <a:cs typeface="+mn-lt"/>
              </a:rPr>
              <a:t> for </a:t>
            </a:r>
            <a:r>
              <a:rPr lang="en-US" b="1" dirty="0">
                <a:solidFill>
                  <a:srgbClr val="4F4E4E"/>
                </a:solidFill>
                <a:latin typeface="Times New Roman"/>
                <a:ea typeface="+mn-lt"/>
                <a:cs typeface="+mn-lt"/>
              </a:rPr>
              <a:t>1,317 routes</a:t>
            </a:r>
            <a:r>
              <a:rPr lang="en-US" dirty="0">
                <a:solidFill>
                  <a:srgbClr val="4F4E4E"/>
                </a:solidFill>
                <a:latin typeface="Times New Roman"/>
                <a:ea typeface="+mn-lt"/>
                <a:cs typeface="+mn-lt"/>
              </a:rPr>
              <a:t>, </a:t>
            </a:r>
            <a:r>
              <a:rPr lang="en-US" b="1" dirty="0">
                <a:solidFill>
                  <a:srgbClr val="4F4E4E"/>
                </a:solidFill>
                <a:latin typeface="Times New Roman"/>
                <a:ea typeface="+mn-lt"/>
                <a:cs typeface="+mn-lt"/>
              </a:rPr>
              <a:t>14,000 bus vehicles</a:t>
            </a:r>
            <a:r>
              <a:rPr lang="en-US" dirty="0">
                <a:solidFill>
                  <a:srgbClr val="4F4E4E"/>
                </a:solidFill>
                <a:latin typeface="Times New Roman"/>
                <a:ea typeface="+mn-lt"/>
                <a:cs typeface="+mn-lt"/>
              </a:rPr>
              <a:t> every </a:t>
            </a:r>
            <a:r>
              <a:rPr lang="en-US" b="1" dirty="0">
                <a:solidFill>
                  <a:srgbClr val="4F4E4E"/>
                </a:solidFill>
                <a:latin typeface="Times New Roman"/>
                <a:ea typeface="+mn-lt"/>
                <a:cs typeface="+mn-lt"/>
              </a:rPr>
              <a:t>20 seconds</a:t>
            </a:r>
            <a:r>
              <a:rPr lang="en-US" dirty="0">
                <a:solidFill>
                  <a:srgbClr val="4F4E4E"/>
                </a:solidFill>
                <a:latin typeface="Times New Roman"/>
                <a:ea typeface="+mn-lt"/>
                <a:cs typeface="+mn-lt"/>
              </a:rPr>
              <a:t>, which comprised more than </a:t>
            </a:r>
            <a:r>
              <a:rPr lang="en-US" b="1" dirty="0">
                <a:solidFill>
                  <a:srgbClr val="4F4E4E"/>
                </a:solidFill>
                <a:latin typeface="Times New Roman"/>
                <a:ea typeface="+mn-lt"/>
                <a:cs typeface="+mn-lt"/>
              </a:rPr>
              <a:t>50 millions trips</a:t>
            </a:r>
            <a:r>
              <a:rPr lang="en-US" dirty="0">
                <a:solidFill>
                  <a:srgbClr val="4F4E4E"/>
                </a:solidFill>
                <a:latin typeface="Times New Roman"/>
                <a:ea typeface="+mn-lt"/>
                <a:cs typeface="+mn-lt"/>
              </a:rPr>
              <a:t>. Although machine learning methods are concerned about prediction, we use it as </a:t>
            </a:r>
            <a:r>
              <a:rPr lang="en-US">
                <a:solidFill>
                  <a:srgbClr val="4F4E4E"/>
                </a:solidFill>
                <a:latin typeface="Times New Roman"/>
                <a:ea typeface="+mn-lt"/>
                <a:cs typeface="+mn-lt"/>
              </a:rPr>
              <a:t>a quality validation for each model design and feature selection.</a:t>
            </a:r>
            <a:endParaRPr lang="pt-BR" dirty="0"/>
          </a:p>
        </p:txBody>
      </p:sp>
      <p:pic>
        <p:nvPicPr>
          <p:cNvPr id="20" name="Gráfico 20" descr="Alterações e ajustes com preenchimento sólido">
            <a:extLst>
              <a:ext uri="{FF2B5EF4-FFF2-40B4-BE49-F238E27FC236}">
                <a16:creationId xmlns:a16="http://schemas.microsoft.com/office/drawing/2014/main" id="{C580C1C0-229D-4643-8E53-0CE4A4EC7A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65694" y="2380129"/>
            <a:ext cx="914400" cy="914400"/>
          </a:xfrm>
          <a:prstGeom prst="rect">
            <a:avLst/>
          </a:prstGeom>
        </p:spPr>
      </p:pic>
      <p:sp>
        <p:nvSpPr>
          <p:cNvPr id="21" name="Retângulo: Cantos Arredondados 20">
            <a:extLst>
              <a:ext uri="{FF2B5EF4-FFF2-40B4-BE49-F238E27FC236}">
                <a16:creationId xmlns:a16="http://schemas.microsoft.com/office/drawing/2014/main" id="{D9176218-D0C8-4FB6-8A3B-D9CF14A9CBD9}"/>
              </a:ext>
            </a:extLst>
          </p:cNvPr>
          <p:cNvSpPr/>
          <p:nvPr/>
        </p:nvSpPr>
        <p:spPr>
          <a:xfrm>
            <a:off x="5100917" y="2433918"/>
            <a:ext cx="2043952" cy="1219200"/>
          </a:xfrm>
          <a:prstGeom prst="round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a:extLst>
              <a:ext uri="{FF2B5EF4-FFF2-40B4-BE49-F238E27FC236}">
                <a16:creationId xmlns:a16="http://schemas.microsoft.com/office/drawing/2014/main" id="{52173197-B7C7-4D2B-A69B-21E07E3B4031}"/>
              </a:ext>
            </a:extLst>
          </p:cNvPr>
          <p:cNvSpPr txBox="1"/>
          <p:nvPr/>
        </p:nvSpPr>
        <p:spPr>
          <a:xfrm>
            <a:off x="5100357" y="3146050"/>
            <a:ext cx="20170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Wait and travel time </a:t>
            </a:r>
            <a:r>
              <a:rPr lang="pt-BR" sz="1600" dirty="0">
                <a:solidFill>
                  <a:srgbClr val="4F4E4E"/>
                </a:solidFill>
                <a:latin typeface="Times New Roman"/>
                <a:cs typeface="Times New Roman"/>
              </a:rPr>
              <a:t>measures</a:t>
            </a:r>
            <a:endParaRPr lang="pt-BR" dirty="0"/>
          </a:p>
        </p:txBody>
      </p:sp>
      <p:sp>
        <p:nvSpPr>
          <p:cNvPr id="23" name="Triângulo isósceles 22">
            <a:extLst>
              <a:ext uri="{FF2B5EF4-FFF2-40B4-BE49-F238E27FC236}">
                <a16:creationId xmlns:a16="http://schemas.microsoft.com/office/drawing/2014/main" id="{6ABAD8BE-C1DF-45C2-A085-515FE995CD0D}"/>
              </a:ext>
            </a:extLst>
          </p:cNvPr>
          <p:cNvSpPr/>
          <p:nvPr/>
        </p:nvSpPr>
        <p:spPr>
          <a:xfrm rot="5400000">
            <a:off x="6829669" y="2935941"/>
            <a:ext cx="1039906" cy="2510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24" name="Gráfico 24" descr="Hierarquia com preenchimento sólido">
            <a:extLst>
              <a:ext uri="{FF2B5EF4-FFF2-40B4-BE49-F238E27FC236}">
                <a16:creationId xmlns:a16="http://schemas.microsoft.com/office/drawing/2014/main" id="{E54BA664-E2F6-4733-9686-321BC7CE34E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39954" y="2362200"/>
            <a:ext cx="914400" cy="914400"/>
          </a:xfrm>
          <a:prstGeom prst="rect">
            <a:avLst/>
          </a:prstGeom>
        </p:spPr>
      </p:pic>
      <p:sp>
        <p:nvSpPr>
          <p:cNvPr id="25" name="Retângulo: Cantos Arredondados 24">
            <a:extLst>
              <a:ext uri="{FF2B5EF4-FFF2-40B4-BE49-F238E27FC236}">
                <a16:creationId xmlns:a16="http://schemas.microsoft.com/office/drawing/2014/main" id="{5A5DBAD8-0F02-4D59-B063-F16FFF290D88}"/>
              </a:ext>
            </a:extLst>
          </p:cNvPr>
          <p:cNvSpPr/>
          <p:nvPr/>
        </p:nvSpPr>
        <p:spPr>
          <a:xfrm>
            <a:off x="7548282" y="2433918"/>
            <a:ext cx="2043952" cy="1219200"/>
          </a:xfrm>
          <a:prstGeom prst="round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a:extLst>
              <a:ext uri="{FF2B5EF4-FFF2-40B4-BE49-F238E27FC236}">
                <a16:creationId xmlns:a16="http://schemas.microsoft.com/office/drawing/2014/main" id="{0FA232A6-BA42-4388-8665-660BABD8CE65}"/>
              </a:ext>
            </a:extLst>
          </p:cNvPr>
          <p:cNvSpPr txBox="1"/>
          <p:nvPr/>
        </p:nvSpPr>
        <p:spPr>
          <a:xfrm>
            <a:off x="7565651" y="3119155"/>
            <a:ext cx="20170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Tree-based model and SHAP values</a:t>
            </a:r>
            <a:endParaRPr lang="pt-BR" sz="1600" dirty="0">
              <a:solidFill>
                <a:srgbClr val="4F4E4E"/>
              </a:solidFill>
              <a:latin typeface="Times New Roman"/>
              <a:cs typeface="Times New Roman"/>
            </a:endParaRPr>
          </a:p>
        </p:txBody>
      </p:sp>
      <p:pic>
        <p:nvPicPr>
          <p:cNvPr id="28" name="Gráfico 28" descr="Fusão com preenchimento sólido">
            <a:extLst>
              <a:ext uri="{FF2B5EF4-FFF2-40B4-BE49-F238E27FC236}">
                <a16:creationId xmlns:a16="http://schemas.microsoft.com/office/drawing/2014/main" id="{BAAE5119-BA05-489F-B7AE-3668A7A1BF1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5400000">
            <a:off x="10632141" y="2344270"/>
            <a:ext cx="914400" cy="914400"/>
          </a:xfrm>
          <a:prstGeom prst="rect">
            <a:avLst/>
          </a:prstGeom>
        </p:spPr>
      </p:pic>
      <p:sp>
        <p:nvSpPr>
          <p:cNvPr id="29" name="Triângulo isósceles 28">
            <a:extLst>
              <a:ext uri="{FF2B5EF4-FFF2-40B4-BE49-F238E27FC236}">
                <a16:creationId xmlns:a16="http://schemas.microsoft.com/office/drawing/2014/main" id="{B3CC4770-FF42-4CFA-93A6-43DC2FE245BA}"/>
              </a:ext>
            </a:extLst>
          </p:cNvPr>
          <p:cNvSpPr/>
          <p:nvPr/>
        </p:nvSpPr>
        <p:spPr>
          <a:xfrm rot="5400000">
            <a:off x="9277033" y="2918011"/>
            <a:ext cx="1039906" cy="251012"/>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0" name="Retângulo: Cantos Arredondados 29">
            <a:extLst>
              <a:ext uri="{FF2B5EF4-FFF2-40B4-BE49-F238E27FC236}">
                <a16:creationId xmlns:a16="http://schemas.microsoft.com/office/drawing/2014/main" id="{CDA84206-CF9B-4672-843A-CDCBE3EEAFF3}"/>
              </a:ext>
            </a:extLst>
          </p:cNvPr>
          <p:cNvSpPr/>
          <p:nvPr/>
        </p:nvSpPr>
        <p:spPr>
          <a:xfrm>
            <a:off x="10013576" y="2398059"/>
            <a:ext cx="2043952" cy="1219200"/>
          </a:xfrm>
          <a:prstGeom prst="roundRect">
            <a:avLst/>
          </a:pr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a:extLst>
              <a:ext uri="{FF2B5EF4-FFF2-40B4-BE49-F238E27FC236}">
                <a16:creationId xmlns:a16="http://schemas.microsoft.com/office/drawing/2014/main" id="{3084E12F-722E-42D4-9806-703A0264147A}"/>
              </a:ext>
            </a:extLst>
          </p:cNvPr>
          <p:cNvSpPr txBox="1"/>
          <p:nvPr/>
        </p:nvSpPr>
        <p:spPr>
          <a:xfrm>
            <a:off x="10111627" y="3047438"/>
            <a:ext cx="201705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SHAP values explanation</a:t>
            </a:r>
            <a:endParaRPr lang="pt-BR" sz="1600" dirty="0">
              <a:solidFill>
                <a:srgbClr val="4F4E4E"/>
              </a:solidFill>
              <a:latin typeface="Times New Roman"/>
              <a:cs typeface="Times New Roman"/>
            </a:endParaRPr>
          </a:p>
        </p:txBody>
      </p:sp>
      <p:sp>
        <p:nvSpPr>
          <p:cNvPr id="33" name="Retângulo 32">
            <a:extLst>
              <a:ext uri="{FF2B5EF4-FFF2-40B4-BE49-F238E27FC236}">
                <a16:creationId xmlns:a16="http://schemas.microsoft.com/office/drawing/2014/main" id="{4B44B0E3-FAC8-49E9-A7DC-A38625920AED}"/>
              </a:ext>
            </a:extLst>
          </p:cNvPr>
          <p:cNvSpPr/>
          <p:nvPr/>
        </p:nvSpPr>
        <p:spPr>
          <a:xfrm>
            <a:off x="268940" y="3760694"/>
            <a:ext cx="1999129" cy="163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Retângulo 33">
            <a:extLst>
              <a:ext uri="{FF2B5EF4-FFF2-40B4-BE49-F238E27FC236}">
                <a16:creationId xmlns:a16="http://schemas.microsoft.com/office/drawing/2014/main" id="{4F98C633-B943-4D4A-9475-03F491F2F272}"/>
              </a:ext>
            </a:extLst>
          </p:cNvPr>
          <p:cNvSpPr/>
          <p:nvPr/>
        </p:nvSpPr>
        <p:spPr>
          <a:xfrm>
            <a:off x="2707340" y="3814482"/>
            <a:ext cx="1999129" cy="163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Retângulo 34">
            <a:extLst>
              <a:ext uri="{FF2B5EF4-FFF2-40B4-BE49-F238E27FC236}">
                <a16:creationId xmlns:a16="http://schemas.microsoft.com/office/drawing/2014/main" id="{71CB20EA-1717-4B52-B35C-375CF7AE36E1}"/>
              </a:ext>
            </a:extLst>
          </p:cNvPr>
          <p:cNvSpPr/>
          <p:nvPr/>
        </p:nvSpPr>
        <p:spPr>
          <a:xfrm>
            <a:off x="5181599" y="3814482"/>
            <a:ext cx="1999129" cy="163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Retângulo 35">
            <a:extLst>
              <a:ext uri="{FF2B5EF4-FFF2-40B4-BE49-F238E27FC236}">
                <a16:creationId xmlns:a16="http://schemas.microsoft.com/office/drawing/2014/main" id="{8276E0B3-7E5E-4C01-B329-824A23CF3867}"/>
              </a:ext>
            </a:extLst>
          </p:cNvPr>
          <p:cNvSpPr/>
          <p:nvPr/>
        </p:nvSpPr>
        <p:spPr>
          <a:xfrm>
            <a:off x="7602069" y="3814482"/>
            <a:ext cx="1999129" cy="163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Retângulo 36">
            <a:extLst>
              <a:ext uri="{FF2B5EF4-FFF2-40B4-BE49-F238E27FC236}">
                <a16:creationId xmlns:a16="http://schemas.microsoft.com/office/drawing/2014/main" id="{90B45969-35C0-4674-A2E5-021392A38116}"/>
              </a:ext>
            </a:extLst>
          </p:cNvPr>
          <p:cNvSpPr/>
          <p:nvPr/>
        </p:nvSpPr>
        <p:spPr>
          <a:xfrm>
            <a:off x="10040469" y="3814482"/>
            <a:ext cx="1999129" cy="16315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a:extLst>
              <a:ext uri="{FF2B5EF4-FFF2-40B4-BE49-F238E27FC236}">
                <a16:creationId xmlns:a16="http://schemas.microsoft.com/office/drawing/2014/main" id="{22787F14-8EE5-431D-BA02-4C9DA1FB425C}"/>
              </a:ext>
            </a:extLst>
          </p:cNvPr>
          <p:cNvSpPr txBox="1"/>
          <p:nvPr/>
        </p:nvSpPr>
        <p:spPr>
          <a:xfrm>
            <a:off x="268941" y="3810000"/>
            <a:ext cx="199913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solidFill>
                  <a:srgbClr val="4F4E4E"/>
                </a:solidFill>
                <a:latin typeface="Times New Roman"/>
                <a:cs typeface="Arial"/>
              </a:rPr>
              <a:t>- GTFS conversion to </a:t>
            </a:r>
            <a:r>
              <a:rPr lang="pt-BR" sz="1400">
                <a:solidFill>
                  <a:srgbClr val="4F4E4E"/>
                </a:solidFill>
                <a:latin typeface="Times New Roman"/>
                <a:cs typeface="Arial"/>
              </a:rPr>
              <a:t>Graph Network [3]</a:t>
            </a:r>
          </a:p>
          <a:p>
            <a:r>
              <a:rPr lang="pt-BR" sz="1400">
                <a:solidFill>
                  <a:srgbClr val="4F4E4E"/>
                </a:solidFill>
                <a:latin typeface="Times New Roman"/>
                <a:cs typeface="Arial"/>
              </a:rPr>
              <a:t>- Travel time interpolation for each node</a:t>
            </a:r>
            <a:endParaRPr lang="pt-BR" sz="1400" dirty="0">
              <a:solidFill>
                <a:srgbClr val="4F4E4E"/>
              </a:solidFill>
              <a:latin typeface="Times New Roman"/>
              <a:cs typeface="Arial"/>
            </a:endParaRPr>
          </a:p>
          <a:p>
            <a:r>
              <a:rPr lang="pt-BR" sz="1400">
                <a:solidFill>
                  <a:srgbClr val="4F4E4E"/>
                </a:solidFill>
                <a:latin typeface="Times New Roman"/>
                <a:cs typeface="Arial"/>
              </a:rPr>
              <a:t>- Link distance</a:t>
            </a:r>
            <a:endParaRPr lang="pt-BR" sz="1400" dirty="0">
              <a:solidFill>
                <a:srgbClr val="4F4E4E"/>
              </a:solidFill>
              <a:latin typeface="Times New Roman"/>
              <a:cs typeface="Arial"/>
            </a:endParaRPr>
          </a:p>
        </p:txBody>
      </p:sp>
      <p:sp>
        <p:nvSpPr>
          <p:cNvPr id="39" name="CaixaDeTexto 38">
            <a:extLst>
              <a:ext uri="{FF2B5EF4-FFF2-40B4-BE49-F238E27FC236}">
                <a16:creationId xmlns:a16="http://schemas.microsoft.com/office/drawing/2014/main" id="{66A6EF7C-22D2-47FE-8EB3-13B0D42D9564}"/>
              </a:ext>
            </a:extLst>
          </p:cNvPr>
          <p:cNvSpPr txBox="1"/>
          <p:nvPr/>
        </p:nvSpPr>
        <p:spPr>
          <a:xfrm>
            <a:off x="2761129" y="3836894"/>
            <a:ext cx="199913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a:solidFill>
                  <a:srgbClr val="4F4E4E"/>
                </a:solidFill>
                <a:latin typeface="Times New Roman"/>
                <a:cs typeface="Arial"/>
              </a:rPr>
              <a:t>- Headway computation for the entire graph</a:t>
            </a:r>
          </a:p>
          <a:p>
            <a:r>
              <a:rPr lang="pt-BR" sz="1400">
                <a:solidFill>
                  <a:srgbClr val="4F4E4E"/>
                </a:solidFill>
                <a:latin typeface="Times New Roman"/>
                <a:cs typeface="Arial"/>
              </a:rPr>
              <a:t>- </a:t>
            </a:r>
            <a:r>
              <a:rPr lang="pt-BR" sz="1400">
                <a:solidFill>
                  <a:srgbClr val="4F4E4E"/>
                </a:solidFill>
                <a:latin typeface="Times New Roman"/>
                <a:cs typeface="Times New Roman"/>
              </a:rPr>
              <a:t>Data engineering</a:t>
            </a:r>
          </a:p>
          <a:p>
            <a:r>
              <a:rPr lang="pt-BR" sz="1400" dirty="0">
                <a:solidFill>
                  <a:srgbClr val="4F4E4E"/>
                </a:solidFill>
                <a:latin typeface="Times New Roman"/>
                <a:cs typeface="Times New Roman"/>
              </a:rPr>
              <a:t>- Spatial and temporal </a:t>
            </a:r>
            <a:r>
              <a:rPr lang="pt-BR" sz="1400">
                <a:solidFill>
                  <a:srgbClr val="4F4E4E"/>
                </a:solidFill>
                <a:latin typeface="Times New Roman"/>
                <a:cs typeface="Times New Roman"/>
              </a:rPr>
              <a:t>aggregation (daily)</a:t>
            </a:r>
          </a:p>
          <a:p>
            <a:r>
              <a:rPr lang="pt-BR" sz="1400">
                <a:solidFill>
                  <a:srgbClr val="4F4E4E"/>
                </a:solidFill>
                <a:latin typeface="Times New Roman"/>
                <a:cs typeface="Times New Roman"/>
              </a:rPr>
              <a:t>- Data enrichment</a:t>
            </a:r>
          </a:p>
          <a:p>
            <a:r>
              <a:rPr lang="pt-BR" sz="1400">
                <a:solidFill>
                  <a:srgbClr val="4F4E4E"/>
                </a:solidFill>
                <a:latin typeface="Times New Roman"/>
                <a:cs typeface="Times New Roman"/>
              </a:rPr>
              <a:t>- EDA</a:t>
            </a:r>
            <a:endParaRPr lang="pt-BR" sz="1400" dirty="0">
              <a:solidFill>
                <a:srgbClr val="4F4E4E"/>
              </a:solidFill>
              <a:latin typeface="Times New Roman"/>
              <a:cs typeface="Times New Roman"/>
            </a:endParaRPr>
          </a:p>
        </p:txBody>
      </p:sp>
      <p:sp>
        <p:nvSpPr>
          <p:cNvPr id="40" name="CaixaDeTexto 39">
            <a:extLst>
              <a:ext uri="{FF2B5EF4-FFF2-40B4-BE49-F238E27FC236}">
                <a16:creationId xmlns:a16="http://schemas.microsoft.com/office/drawing/2014/main" id="{BA43BEC5-58DB-4BC2-ACD4-18FFB9FC917C}"/>
              </a:ext>
            </a:extLst>
          </p:cNvPr>
          <p:cNvSpPr txBox="1"/>
          <p:nvPr/>
        </p:nvSpPr>
        <p:spPr>
          <a:xfrm>
            <a:off x="5181599" y="3765176"/>
            <a:ext cx="199913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dirty="0">
                <a:solidFill>
                  <a:srgbClr val="4F4E4E"/>
                </a:solidFill>
                <a:latin typeface="Times New Roman"/>
                <a:cs typeface="Arial"/>
              </a:rPr>
              <a:t>- Compute reliability measures: </a:t>
            </a:r>
            <a:r>
              <a:rPr lang="pt-BR" sz="1400" dirty="0">
                <a:solidFill>
                  <a:srgbClr val="4F4E4E"/>
                </a:solidFill>
                <a:latin typeface="Times New Roman"/>
                <a:cs typeface="Times New Roman"/>
              </a:rPr>
              <a:t>Expected wait time (E[W]), Excess wait time (EWT), 95th percentile (W</a:t>
            </a:r>
            <a:r>
              <a:rPr lang="pt-BR" sz="1400" baseline="-25000" dirty="0">
                <a:solidFill>
                  <a:srgbClr val="4F4E4E"/>
                </a:solidFill>
                <a:latin typeface="Times New Roman"/>
                <a:cs typeface="Times New Roman"/>
              </a:rPr>
              <a:t>95%</a:t>
            </a:r>
            <a:r>
              <a:rPr lang="pt-BR" sz="1400" dirty="0">
                <a:solidFill>
                  <a:srgbClr val="4F4E4E"/>
                </a:solidFill>
                <a:latin typeface="Times New Roman"/>
                <a:cs typeface="Times New Roman"/>
              </a:rPr>
              <a:t>), Potential wait time (W</a:t>
            </a:r>
            <a:r>
              <a:rPr lang="pt-BR" sz="1400" baseline="-25000" dirty="0">
                <a:solidFill>
                  <a:srgbClr val="4F4E4E"/>
                </a:solidFill>
                <a:latin typeface="Times New Roman"/>
                <a:cs typeface="Times New Roman"/>
              </a:rPr>
              <a:t>potential</a:t>
            </a:r>
            <a:r>
              <a:rPr lang="pt-BR" sz="1400">
                <a:solidFill>
                  <a:srgbClr val="4F4E4E"/>
                </a:solidFill>
                <a:latin typeface="Times New Roman"/>
                <a:cs typeface="Times New Roman"/>
              </a:rPr>
              <a:t>), RBT, TT</a:t>
            </a:r>
            <a:r>
              <a:rPr lang="pt-BR" sz="1400" baseline="-25000">
                <a:solidFill>
                  <a:srgbClr val="4F4E4E"/>
                </a:solidFill>
                <a:latin typeface="Times New Roman"/>
                <a:cs typeface="Times New Roman"/>
              </a:rPr>
              <a:t>95%</a:t>
            </a:r>
            <a:endParaRPr lang="en-US" sz="1400" baseline="-25000">
              <a:ea typeface="+mn-lt"/>
              <a:cs typeface="+mn-lt"/>
            </a:endParaRPr>
          </a:p>
        </p:txBody>
      </p:sp>
      <p:sp>
        <p:nvSpPr>
          <p:cNvPr id="41" name="CaixaDeTexto 40">
            <a:extLst>
              <a:ext uri="{FF2B5EF4-FFF2-40B4-BE49-F238E27FC236}">
                <a16:creationId xmlns:a16="http://schemas.microsoft.com/office/drawing/2014/main" id="{9FEB5E40-FD72-4759-94C5-06406B0345F0}"/>
              </a:ext>
            </a:extLst>
          </p:cNvPr>
          <p:cNvSpPr txBox="1"/>
          <p:nvPr/>
        </p:nvSpPr>
        <p:spPr>
          <a:xfrm>
            <a:off x="7566211" y="3818964"/>
            <a:ext cx="2079811"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a:solidFill>
                  <a:srgbClr val="4F4E4E"/>
                </a:solidFill>
                <a:latin typeface="Times New Roman"/>
                <a:cs typeface="Arial"/>
              </a:rPr>
              <a:t>- Spatial and frequency </a:t>
            </a:r>
            <a:r>
              <a:rPr lang="pt-BR" sz="1400" dirty="0">
                <a:solidFill>
                  <a:srgbClr val="4F4E4E"/>
                </a:solidFill>
                <a:latin typeface="Times New Roman"/>
                <a:cs typeface="Arial"/>
              </a:rPr>
              <a:t>segmentation</a:t>
            </a:r>
            <a:endParaRPr lang="pt-BR" dirty="0"/>
          </a:p>
          <a:p>
            <a:r>
              <a:rPr lang="pt-BR" sz="1400" dirty="0">
                <a:solidFill>
                  <a:srgbClr val="4F4E4E"/>
                </a:solidFill>
                <a:latin typeface="Times New Roman"/>
                <a:cs typeface="Times New Roman"/>
              </a:rPr>
              <a:t>- CatBoost regression </a:t>
            </a:r>
            <a:r>
              <a:rPr lang="pt-BR" sz="1400">
                <a:solidFill>
                  <a:srgbClr val="4F4E4E"/>
                </a:solidFill>
                <a:latin typeface="Times New Roman"/>
                <a:cs typeface="Times New Roman"/>
              </a:rPr>
              <a:t>model, RMSE and MAPE </a:t>
            </a:r>
            <a:r>
              <a:rPr lang="pt-BR" sz="1400" dirty="0">
                <a:solidFill>
                  <a:srgbClr val="4F4E4E"/>
                </a:solidFill>
                <a:latin typeface="Times New Roman"/>
                <a:cs typeface="Times New Roman"/>
              </a:rPr>
              <a:t>scores</a:t>
            </a:r>
          </a:p>
          <a:p>
            <a:r>
              <a:rPr lang="pt-BR" sz="1400">
                <a:solidFill>
                  <a:srgbClr val="4F4E4E"/>
                </a:solidFill>
                <a:latin typeface="Times New Roman"/>
                <a:cs typeface="Arial"/>
              </a:rPr>
              <a:t>- TreeSHAP values per feature and per row </a:t>
            </a:r>
          </a:p>
        </p:txBody>
      </p:sp>
      <p:sp>
        <p:nvSpPr>
          <p:cNvPr id="43" name="Espaço Reservado para Rodapé 3">
            <a:extLst>
              <a:ext uri="{FF2B5EF4-FFF2-40B4-BE49-F238E27FC236}">
                <a16:creationId xmlns:a16="http://schemas.microsoft.com/office/drawing/2014/main" id="{1246FFC5-E68A-44F2-B6F3-A65A0A068E06}"/>
              </a:ext>
            </a:extLst>
          </p:cNvPr>
          <p:cNvSpPr>
            <a:spLocks noGrp="1"/>
          </p:cNvSpPr>
          <p:nvPr>
            <p:ph type="ftr" sz="quarter" idx="11"/>
          </p:nvPr>
        </p:nvSpPr>
        <p:spPr>
          <a:xfrm>
            <a:off x="3611538" y="6313263"/>
            <a:ext cx="6461201" cy="365125"/>
          </a:xfrm>
        </p:spPr>
        <p:txBody>
          <a:bodyPr/>
          <a:lstStyle/>
          <a:p>
            <a:pPr algn="l">
              <a:spcBef>
                <a:spcPct val="0"/>
              </a:spcBef>
            </a:pPr>
            <a:r>
              <a:rPr lang="en-CA">
                <a:latin typeface="Times New Roman"/>
                <a:cs typeface="Times New Roman"/>
              </a:rPr>
              <a:t>Data-driven analysis of service reliability and its determinants: machine learning approach</a:t>
            </a:r>
            <a:endParaRPr lang="en-US">
              <a:ea typeface="+mn-lt"/>
              <a:cs typeface="+mn-lt"/>
            </a:endParaRPr>
          </a:p>
        </p:txBody>
      </p:sp>
      <p:sp>
        <p:nvSpPr>
          <p:cNvPr id="44" name="CaixaDeTexto 43">
            <a:extLst>
              <a:ext uri="{FF2B5EF4-FFF2-40B4-BE49-F238E27FC236}">
                <a16:creationId xmlns:a16="http://schemas.microsoft.com/office/drawing/2014/main" id="{54A3DBE0-D286-40C1-8E9C-61E79AB34FE5}"/>
              </a:ext>
            </a:extLst>
          </p:cNvPr>
          <p:cNvSpPr txBox="1"/>
          <p:nvPr/>
        </p:nvSpPr>
        <p:spPr>
          <a:xfrm>
            <a:off x="10040470" y="3809999"/>
            <a:ext cx="207981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400">
                <a:solidFill>
                  <a:srgbClr val="4F4E4E"/>
                </a:solidFill>
                <a:latin typeface="Times New Roman"/>
                <a:cs typeface="Arial"/>
              </a:rPr>
              <a:t>- TreeSHAP distribution to obtain mean for each feature</a:t>
            </a:r>
          </a:p>
          <a:p>
            <a:r>
              <a:rPr lang="pt-BR" sz="1400">
                <a:solidFill>
                  <a:srgbClr val="4F4E4E"/>
                </a:solidFill>
                <a:latin typeface="Times New Roman"/>
                <a:cs typeface="Arial"/>
              </a:rPr>
              <a:t>- Feature,  aggregation</a:t>
            </a:r>
          </a:p>
          <a:p>
            <a:r>
              <a:rPr lang="pt-BR" sz="1400" dirty="0">
                <a:solidFill>
                  <a:srgbClr val="4F4E4E"/>
                </a:solidFill>
                <a:latin typeface="Times New Roman"/>
                <a:cs typeface="Arial"/>
              </a:rPr>
              <a:t>- Multi-level explanation: </a:t>
            </a:r>
            <a:r>
              <a:rPr lang="pt-BR" sz="1400">
                <a:solidFill>
                  <a:srgbClr val="4F4E4E"/>
                </a:solidFill>
                <a:latin typeface="Times New Roman"/>
                <a:cs typeface="Arial"/>
              </a:rPr>
              <a:t>stop, route and system</a:t>
            </a:r>
            <a:endParaRPr lang="pt-BR">
              <a:solidFill>
                <a:srgbClr val="4C698D"/>
              </a:solidFill>
              <a:latin typeface="Arial"/>
              <a:cs typeface="Arial"/>
            </a:endParaRPr>
          </a:p>
        </p:txBody>
      </p:sp>
    </p:spTree>
    <p:extLst>
      <p:ext uri="{BB962C8B-B14F-4D97-AF65-F5344CB8AC3E}">
        <p14:creationId xmlns:p14="http://schemas.microsoft.com/office/powerpoint/2010/main" val="10790571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122258-B5DB-410C-97DD-49B24BE0FA66}"/>
              </a:ext>
            </a:extLst>
          </p:cNvPr>
          <p:cNvSpPr>
            <a:spLocks noGrp="1"/>
          </p:cNvSpPr>
          <p:nvPr>
            <p:ph type="title"/>
          </p:nvPr>
        </p:nvSpPr>
        <p:spPr/>
        <p:txBody>
          <a:bodyPr/>
          <a:lstStyle/>
          <a:p>
            <a:r>
              <a:rPr lang="pt-BR" b="1">
                <a:latin typeface="Times New Roman"/>
                <a:cs typeface="Calibri Light"/>
              </a:rPr>
              <a:t>Feature engineering and data enrichment</a:t>
            </a:r>
            <a:endParaRPr lang="pt-BR" b="1" err="1">
              <a:latin typeface="Times New Roman"/>
            </a:endParaRPr>
          </a:p>
        </p:txBody>
      </p:sp>
      <p:sp>
        <p:nvSpPr>
          <p:cNvPr id="4" name="Espaço Reservado para Rodapé 3">
            <a:extLst>
              <a:ext uri="{FF2B5EF4-FFF2-40B4-BE49-F238E27FC236}">
                <a16:creationId xmlns:a16="http://schemas.microsoft.com/office/drawing/2014/main" id="{4ECAFB72-AB36-4599-B639-A697B106CBB1}"/>
              </a:ext>
            </a:extLst>
          </p:cNvPr>
          <p:cNvSpPr>
            <a:spLocks noGrp="1"/>
          </p:cNvSpPr>
          <p:nvPr>
            <p:ph type="ftr" sz="quarter" idx="11"/>
          </p:nvPr>
        </p:nvSpPr>
        <p:spPr>
          <a:xfrm>
            <a:off x="3611538" y="6313263"/>
            <a:ext cx="6461201" cy="365125"/>
          </a:xfrm>
        </p:spPr>
        <p:txBody>
          <a:bodyPr/>
          <a:lstStyle/>
          <a:p>
            <a:pPr algn="l">
              <a:spcBef>
                <a:spcPct val="0"/>
              </a:spcBef>
            </a:pPr>
            <a:r>
              <a:rPr lang="en-CA">
                <a:latin typeface="Times New Roman"/>
                <a:cs typeface="Times New Roman"/>
              </a:rPr>
              <a:t>Data-driven analysis of service reliability and its determinants: machine learning approach</a:t>
            </a:r>
            <a:endParaRPr lang="en-US">
              <a:ea typeface="+mn-lt"/>
              <a:cs typeface="+mn-lt"/>
            </a:endParaRPr>
          </a:p>
        </p:txBody>
      </p:sp>
      <p:sp>
        <p:nvSpPr>
          <p:cNvPr id="5" name="Espaço Reservado para Número de Slide 4">
            <a:extLst>
              <a:ext uri="{FF2B5EF4-FFF2-40B4-BE49-F238E27FC236}">
                <a16:creationId xmlns:a16="http://schemas.microsoft.com/office/drawing/2014/main" id="{BDA93F79-80C7-4D5D-9071-F355D540C21E}"/>
              </a:ext>
            </a:extLst>
          </p:cNvPr>
          <p:cNvSpPr>
            <a:spLocks noGrp="1"/>
          </p:cNvSpPr>
          <p:nvPr>
            <p:ph type="sldNum" sz="quarter" idx="12"/>
          </p:nvPr>
        </p:nvSpPr>
        <p:spPr/>
        <p:txBody>
          <a:bodyPr/>
          <a:lstStyle/>
          <a:p>
            <a:fld id="{571EEB72-811A-4261-BCC2-9B67ECDAFFE5}" type="slidenum">
              <a:rPr lang="en-CA" smtClean="0"/>
              <a:t>5</a:t>
            </a:fld>
            <a:endParaRPr lang="en-CA"/>
          </a:p>
        </p:txBody>
      </p:sp>
      <p:sp>
        <p:nvSpPr>
          <p:cNvPr id="30" name="CaixaDeTexto 29">
            <a:extLst>
              <a:ext uri="{FF2B5EF4-FFF2-40B4-BE49-F238E27FC236}">
                <a16:creationId xmlns:a16="http://schemas.microsoft.com/office/drawing/2014/main" id="{AB82326F-8DFA-4557-BACC-A8B0344BD4D2}"/>
              </a:ext>
            </a:extLst>
          </p:cNvPr>
          <p:cNvSpPr txBox="1"/>
          <p:nvPr/>
        </p:nvSpPr>
        <p:spPr>
          <a:xfrm>
            <a:off x="614406" y="1095860"/>
            <a:ext cx="112473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dirty="0">
                <a:solidFill>
                  <a:srgbClr val="4F4E4E"/>
                </a:solidFill>
                <a:latin typeface="Times New Roman"/>
                <a:ea typeface="+mn-lt"/>
                <a:cs typeface="+mn-lt"/>
              </a:rPr>
              <a:t>Several data sources were used to derive the set of features describing the public transit service. The significant research effort was on data engineering/ feature selection, which provided numerous novelty techniques to work with large transit </a:t>
            </a:r>
            <a:r>
              <a:rPr lang="en-US">
                <a:solidFill>
                  <a:srgbClr val="4F4E4E"/>
                </a:solidFill>
                <a:latin typeface="Times New Roman"/>
                <a:ea typeface="+mn-lt"/>
                <a:cs typeface="+mn-lt"/>
              </a:rPr>
              <a:t>data</a:t>
            </a:r>
            <a:r>
              <a:rPr lang="en-US">
                <a:solidFill>
                  <a:srgbClr val="4F4E4E"/>
                </a:solidFill>
                <a:latin typeface="Times New Roman"/>
                <a:ea typeface="+mn-lt"/>
                <a:cs typeface="Times New Roman"/>
              </a:rPr>
              <a:t>.</a:t>
            </a:r>
            <a:endParaRPr lang="en-US">
              <a:solidFill>
                <a:srgbClr val="4F4E4E"/>
              </a:solidFill>
              <a:latin typeface="Times New Roman"/>
              <a:cs typeface="Times New Roman"/>
            </a:endParaRPr>
          </a:p>
        </p:txBody>
      </p:sp>
      <p:pic>
        <p:nvPicPr>
          <p:cNvPr id="6" name="Imagem 7" descr="Diagrama&#10;&#10;Descrição gerada automaticamente">
            <a:extLst>
              <a:ext uri="{FF2B5EF4-FFF2-40B4-BE49-F238E27FC236}">
                <a16:creationId xmlns:a16="http://schemas.microsoft.com/office/drawing/2014/main" id="{9736E939-8926-4341-B041-398862BB1D46}"/>
              </a:ext>
            </a:extLst>
          </p:cNvPr>
          <p:cNvPicPr>
            <a:picLocks noChangeAspect="1"/>
          </p:cNvPicPr>
          <p:nvPr/>
        </p:nvPicPr>
        <p:blipFill>
          <a:blip r:embed="rId2"/>
          <a:stretch>
            <a:fillRect/>
          </a:stretch>
        </p:blipFill>
        <p:spPr>
          <a:xfrm>
            <a:off x="706582" y="2080964"/>
            <a:ext cx="6205512" cy="3496781"/>
          </a:xfrm>
          <a:prstGeom prst="rect">
            <a:avLst/>
          </a:prstGeom>
        </p:spPr>
      </p:pic>
      <p:graphicFrame>
        <p:nvGraphicFramePr>
          <p:cNvPr id="7" name="Tabela 7">
            <a:extLst>
              <a:ext uri="{FF2B5EF4-FFF2-40B4-BE49-F238E27FC236}">
                <a16:creationId xmlns:a16="http://schemas.microsoft.com/office/drawing/2014/main" id="{8A5533D7-9398-4BD8-BF78-807A8C6762A5}"/>
              </a:ext>
            </a:extLst>
          </p:cNvPr>
          <p:cNvGraphicFramePr>
            <a:graphicFrameLocks noGrp="1"/>
          </p:cNvGraphicFramePr>
          <p:nvPr>
            <p:extLst>
              <p:ext uri="{D42A27DB-BD31-4B8C-83A1-F6EECF244321}">
                <p14:modId xmlns:p14="http://schemas.microsoft.com/office/powerpoint/2010/main" val="331657792"/>
              </p:ext>
            </p:extLst>
          </p:nvPr>
        </p:nvGraphicFramePr>
        <p:xfrm>
          <a:off x="7218405" y="1987378"/>
          <a:ext cx="4393210" cy="3545840"/>
        </p:xfrm>
        <a:graphic>
          <a:graphicData uri="http://schemas.openxmlformats.org/drawingml/2006/table">
            <a:tbl>
              <a:tblPr firstRow="1" bandRow="1">
                <a:tableStyleId>{5C22544A-7EE6-4342-B048-85BDC9FD1C3A}</a:tableStyleId>
              </a:tblPr>
              <a:tblGrid>
                <a:gridCol w="2203621">
                  <a:extLst>
                    <a:ext uri="{9D8B030D-6E8A-4147-A177-3AD203B41FA5}">
                      <a16:colId xmlns:a16="http://schemas.microsoft.com/office/drawing/2014/main" val="2905768409"/>
                    </a:ext>
                  </a:extLst>
                </a:gridCol>
                <a:gridCol w="2189589">
                  <a:extLst>
                    <a:ext uri="{9D8B030D-6E8A-4147-A177-3AD203B41FA5}">
                      <a16:colId xmlns:a16="http://schemas.microsoft.com/office/drawing/2014/main" val="1607454441"/>
                    </a:ext>
                  </a:extLst>
                </a:gridCol>
              </a:tblGrid>
              <a:tr h="370840">
                <a:tc>
                  <a:txBody>
                    <a:bodyPr/>
                    <a:lstStyle/>
                    <a:p>
                      <a:r>
                        <a:rPr lang="pt-BR" sz="1400">
                          <a:latin typeface="Times New Roman"/>
                        </a:rPr>
                        <a:t>Source</a:t>
                      </a:r>
                    </a:p>
                  </a:txBody>
                  <a:tcPr/>
                </a:tc>
                <a:tc>
                  <a:txBody>
                    <a:bodyPr/>
                    <a:lstStyle/>
                    <a:p>
                      <a:r>
                        <a:rPr lang="pt-BR" sz="1400">
                          <a:latin typeface="Times New Roman"/>
                        </a:rPr>
                        <a:t>Data description</a:t>
                      </a:r>
                    </a:p>
                  </a:txBody>
                  <a:tcPr/>
                </a:tc>
                <a:extLst>
                  <a:ext uri="{0D108BD9-81ED-4DB2-BD59-A6C34878D82A}">
                    <a16:rowId xmlns:a16="http://schemas.microsoft.com/office/drawing/2014/main" val="1105429200"/>
                  </a:ext>
                </a:extLst>
              </a:tr>
              <a:tr h="370840">
                <a:tc>
                  <a:txBody>
                    <a:bodyPr/>
                    <a:lstStyle/>
                    <a:p>
                      <a:r>
                        <a:rPr lang="pt-BR" sz="1400">
                          <a:latin typeface="Times New Roman"/>
                        </a:rPr>
                        <a:t>MongoDB</a:t>
                      </a:r>
                    </a:p>
                  </a:txBody>
                  <a:tcPr/>
                </a:tc>
                <a:tc>
                  <a:txBody>
                    <a:bodyPr/>
                    <a:lstStyle/>
                    <a:p>
                      <a:r>
                        <a:rPr lang="pt-BR" sz="1400">
                          <a:latin typeface="Times New Roman"/>
                        </a:rPr>
                        <a:t>AVL data from Jan to Sep 2017 of all buses and routes every 20 seconds.</a:t>
                      </a:r>
                    </a:p>
                  </a:txBody>
                  <a:tcPr/>
                </a:tc>
                <a:extLst>
                  <a:ext uri="{0D108BD9-81ED-4DB2-BD59-A6C34878D82A}">
                    <a16:rowId xmlns:a16="http://schemas.microsoft.com/office/drawing/2014/main" val="3056727204"/>
                  </a:ext>
                </a:extLst>
              </a:tr>
              <a:tr h="370840">
                <a:tc>
                  <a:txBody>
                    <a:bodyPr/>
                    <a:lstStyle/>
                    <a:p>
                      <a:r>
                        <a:rPr lang="pt-BR" sz="1400">
                          <a:latin typeface="Times New Roman"/>
                        </a:rPr>
                        <a:t>GTFS-static</a:t>
                      </a:r>
                    </a:p>
                  </a:txBody>
                  <a:tcPr/>
                </a:tc>
                <a:tc>
                  <a:txBody>
                    <a:bodyPr/>
                    <a:lstStyle/>
                    <a:p>
                      <a:r>
                        <a:rPr lang="pt-BR" sz="1400">
                          <a:latin typeface="Times New Roman"/>
                        </a:rPr>
                        <a:t>Transit Agency wesite</a:t>
                      </a:r>
                    </a:p>
                  </a:txBody>
                  <a:tcPr/>
                </a:tc>
                <a:extLst>
                  <a:ext uri="{0D108BD9-81ED-4DB2-BD59-A6C34878D82A}">
                    <a16:rowId xmlns:a16="http://schemas.microsoft.com/office/drawing/2014/main" val="1701676564"/>
                  </a:ext>
                </a:extLst>
              </a:tr>
              <a:tr h="370840">
                <a:tc>
                  <a:txBody>
                    <a:bodyPr/>
                    <a:lstStyle/>
                    <a:p>
                      <a:r>
                        <a:rPr lang="pt-BR" sz="1400">
                          <a:latin typeface="Times New Roman"/>
                        </a:rPr>
                        <a:t>Google Elevation API</a:t>
                      </a:r>
                    </a:p>
                  </a:txBody>
                  <a:tcPr/>
                </a:tc>
                <a:tc>
                  <a:txBody>
                    <a:bodyPr/>
                    <a:lstStyle/>
                    <a:p>
                      <a:r>
                        <a:rPr lang="pt-BR" sz="1400">
                          <a:latin typeface="Times New Roman"/>
                        </a:rPr>
                        <a:t>Elevation data per route segment</a:t>
                      </a:r>
                    </a:p>
                  </a:txBody>
                  <a:tcPr/>
                </a:tc>
                <a:extLst>
                  <a:ext uri="{0D108BD9-81ED-4DB2-BD59-A6C34878D82A}">
                    <a16:rowId xmlns:a16="http://schemas.microsoft.com/office/drawing/2014/main" val="2322867135"/>
                  </a:ext>
                </a:extLst>
              </a:tr>
              <a:tr h="370839">
                <a:tc>
                  <a:txBody>
                    <a:bodyPr/>
                    <a:lstStyle/>
                    <a:p>
                      <a:pPr lvl="0">
                        <a:buNone/>
                      </a:pPr>
                      <a:r>
                        <a:rPr lang="pt-BR" sz="1400">
                          <a:latin typeface="Times New Roman"/>
                        </a:rPr>
                        <a:t>National Institute of Meteorology (INMET)</a:t>
                      </a:r>
                    </a:p>
                  </a:txBody>
                  <a:tcPr/>
                </a:tc>
                <a:tc>
                  <a:txBody>
                    <a:bodyPr/>
                    <a:lstStyle/>
                    <a:p>
                      <a:pPr lvl="0">
                        <a:buNone/>
                      </a:pPr>
                      <a:r>
                        <a:rPr lang="pt-BR" sz="1400">
                          <a:latin typeface="Times New Roman"/>
                        </a:rPr>
                        <a:t>Weather data </a:t>
                      </a:r>
                      <a:r>
                        <a:rPr lang="pt-BR" sz="1400" b="0" i="0" u="none" strike="noStrike" noProof="0">
                          <a:latin typeface="Times New Roman"/>
                        </a:rPr>
                        <a:t>from Jan to Sep 2017</a:t>
                      </a:r>
                      <a:endParaRPr lang="pt-BR" sz="1400">
                        <a:latin typeface="Times New Roman"/>
                      </a:endParaRPr>
                    </a:p>
                  </a:txBody>
                  <a:tcPr/>
                </a:tc>
                <a:extLst>
                  <a:ext uri="{0D108BD9-81ED-4DB2-BD59-A6C34878D82A}">
                    <a16:rowId xmlns:a16="http://schemas.microsoft.com/office/drawing/2014/main" val="993885452"/>
                  </a:ext>
                </a:extLst>
              </a:tr>
              <a:tr h="370838">
                <a:tc>
                  <a:txBody>
                    <a:bodyPr/>
                    <a:lstStyle/>
                    <a:p>
                      <a:pPr lvl="0">
                        <a:buNone/>
                      </a:pPr>
                      <a:r>
                        <a:rPr lang="pt-BR" sz="1400">
                          <a:latin typeface="Times New Roman"/>
                        </a:rPr>
                        <a:t>São Paulo City Open Data</a:t>
                      </a:r>
                    </a:p>
                  </a:txBody>
                  <a:tcPr/>
                </a:tc>
                <a:tc>
                  <a:txBody>
                    <a:bodyPr/>
                    <a:lstStyle/>
                    <a:p>
                      <a:pPr lvl="0">
                        <a:buNone/>
                      </a:pPr>
                      <a:r>
                        <a:rPr lang="pt-BR" sz="1400" b="0" i="0" u="none" strike="noStrike" noProof="0">
                          <a:latin typeface="Times New Roman"/>
                        </a:rPr>
                        <a:t>Transit Agency operation and demand data per route</a:t>
                      </a:r>
                    </a:p>
                  </a:txBody>
                  <a:tcPr/>
                </a:tc>
                <a:extLst>
                  <a:ext uri="{0D108BD9-81ED-4DB2-BD59-A6C34878D82A}">
                    <a16:rowId xmlns:a16="http://schemas.microsoft.com/office/drawing/2014/main" val="49040013"/>
                  </a:ext>
                </a:extLst>
              </a:tr>
              <a:tr h="370838">
                <a:tc>
                  <a:txBody>
                    <a:bodyPr/>
                    <a:lstStyle/>
                    <a:p>
                      <a:pPr lvl="0">
                        <a:buNone/>
                      </a:pPr>
                      <a:r>
                        <a:rPr lang="pt-BR" sz="1400">
                          <a:latin typeface="Times New Roman"/>
                        </a:rPr>
                        <a:t>São Paulo Traffic Enginering (CET) website</a:t>
                      </a:r>
                    </a:p>
                  </a:txBody>
                  <a:tcPr/>
                </a:tc>
                <a:tc>
                  <a:txBody>
                    <a:bodyPr/>
                    <a:lstStyle/>
                    <a:p>
                      <a:pPr lvl="0">
                        <a:buNone/>
                      </a:pPr>
                      <a:r>
                        <a:rPr lang="pt-BR" sz="1400" b="0" i="0" u="none" strike="noStrike" noProof="0">
                          <a:latin typeface="Times New Roman"/>
                        </a:rPr>
                        <a:t>Congestion Index from Jan to Sep 2017</a:t>
                      </a:r>
                      <a:endParaRPr lang="pt-BR" sz="1400" b="0" i="0" u="none" strike="noStrike" noProof="0"/>
                    </a:p>
                  </a:txBody>
                  <a:tcPr/>
                </a:tc>
                <a:extLst>
                  <a:ext uri="{0D108BD9-81ED-4DB2-BD59-A6C34878D82A}">
                    <a16:rowId xmlns:a16="http://schemas.microsoft.com/office/drawing/2014/main" val="98251698"/>
                  </a:ext>
                </a:extLst>
              </a:tr>
            </a:tbl>
          </a:graphicData>
        </a:graphic>
      </p:graphicFrame>
    </p:spTree>
    <p:extLst>
      <p:ext uri="{BB962C8B-B14F-4D97-AF65-F5344CB8AC3E}">
        <p14:creationId xmlns:p14="http://schemas.microsoft.com/office/powerpoint/2010/main" val="200001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CaixaDeTexto 21">
            <a:extLst>
              <a:ext uri="{FF2B5EF4-FFF2-40B4-BE49-F238E27FC236}">
                <a16:creationId xmlns:a16="http://schemas.microsoft.com/office/drawing/2014/main" id="{2F202DB9-75CA-4F56-8634-FBCCE4111031}"/>
              </a:ext>
            </a:extLst>
          </p:cNvPr>
          <p:cNvSpPr txBox="1"/>
          <p:nvPr/>
        </p:nvSpPr>
        <p:spPr>
          <a:xfrm>
            <a:off x="10583333" y="5435600"/>
            <a:ext cx="1219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Arial"/>
              </a:rPr>
              <a:t>Sample</a:t>
            </a:r>
          </a:p>
        </p:txBody>
      </p:sp>
      <p:sp>
        <p:nvSpPr>
          <p:cNvPr id="2" name="Título 1">
            <a:extLst>
              <a:ext uri="{FF2B5EF4-FFF2-40B4-BE49-F238E27FC236}">
                <a16:creationId xmlns:a16="http://schemas.microsoft.com/office/drawing/2014/main" id="{60834FDA-D7DB-4385-A54C-F63BD1D963A6}"/>
              </a:ext>
            </a:extLst>
          </p:cNvPr>
          <p:cNvSpPr>
            <a:spLocks noGrp="1"/>
          </p:cNvSpPr>
          <p:nvPr>
            <p:ph type="title"/>
          </p:nvPr>
        </p:nvSpPr>
        <p:spPr/>
        <p:txBody>
          <a:bodyPr/>
          <a:lstStyle/>
          <a:p>
            <a:r>
              <a:rPr lang="pt-BR" b="1">
                <a:latin typeface="Times New Roman"/>
                <a:cs typeface="Calibri Light"/>
              </a:rPr>
              <a:t>Data </a:t>
            </a:r>
            <a:r>
              <a:rPr lang="pt-BR" b="1" err="1">
                <a:latin typeface="Times New Roman"/>
                <a:cs typeface="Calibri Light"/>
              </a:rPr>
              <a:t>sampling</a:t>
            </a:r>
            <a:endParaRPr lang="pt-BR" err="1"/>
          </a:p>
        </p:txBody>
      </p:sp>
      <p:sp>
        <p:nvSpPr>
          <p:cNvPr id="5" name="Espaço Reservado para Número de Slide 4">
            <a:extLst>
              <a:ext uri="{FF2B5EF4-FFF2-40B4-BE49-F238E27FC236}">
                <a16:creationId xmlns:a16="http://schemas.microsoft.com/office/drawing/2014/main" id="{FAA5BB68-7123-4638-A7CD-85DF52EE423C}"/>
              </a:ext>
            </a:extLst>
          </p:cNvPr>
          <p:cNvSpPr>
            <a:spLocks noGrp="1"/>
          </p:cNvSpPr>
          <p:nvPr>
            <p:ph type="sldNum" sz="quarter" idx="12"/>
          </p:nvPr>
        </p:nvSpPr>
        <p:spPr/>
        <p:txBody>
          <a:bodyPr/>
          <a:lstStyle/>
          <a:p>
            <a:fld id="{571EEB72-811A-4261-BCC2-9B67ECDAFFE5}" type="slidenum">
              <a:rPr lang="en-CA" smtClean="0"/>
              <a:t>6</a:t>
            </a:fld>
            <a:endParaRPr lang="en-CA"/>
          </a:p>
        </p:txBody>
      </p:sp>
      <p:sp>
        <p:nvSpPr>
          <p:cNvPr id="7" name="Footer Placeholder 3">
            <a:extLst>
              <a:ext uri="{FF2B5EF4-FFF2-40B4-BE49-F238E27FC236}">
                <a16:creationId xmlns:a16="http://schemas.microsoft.com/office/drawing/2014/main" id="{357C8194-337C-4EC5-8336-F2F05DE8BCE9}"/>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pic>
        <p:nvPicPr>
          <p:cNvPr id="8" name="Imagem 8" descr="Mapa&#10;&#10;Descrição gerada automaticamente">
            <a:extLst>
              <a:ext uri="{FF2B5EF4-FFF2-40B4-BE49-F238E27FC236}">
                <a16:creationId xmlns:a16="http://schemas.microsoft.com/office/drawing/2014/main" id="{BB71DA61-3D9F-4046-A3FE-5E2515183B5E}"/>
              </a:ext>
            </a:extLst>
          </p:cNvPr>
          <p:cNvPicPr>
            <a:picLocks noChangeAspect="1"/>
          </p:cNvPicPr>
          <p:nvPr/>
        </p:nvPicPr>
        <p:blipFill>
          <a:blip r:embed="rId2"/>
          <a:stretch>
            <a:fillRect/>
          </a:stretch>
        </p:blipFill>
        <p:spPr>
          <a:xfrm>
            <a:off x="2767541" y="2395008"/>
            <a:ext cx="1905000" cy="2647950"/>
          </a:xfrm>
          <a:prstGeom prst="rect">
            <a:avLst/>
          </a:prstGeom>
        </p:spPr>
      </p:pic>
      <p:pic>
        <p:nvPicPr>
          <p:cNvPr id="9" name="Imagem 9" descr="Mapa&#10;&#10;Descrição gerada automaticamente">
            <a:extLst>
              <a:ext uri="{FF2B5EF4-FFF2-40B4-BE49-F238E27FC236}">
                <a16:creationId xmlns:a16="http://schemas.microsoft.com/office/drawing/2014/main" id="{31CBC643-7D6C-4B07-A9F3-DD12467DBEAF}"/>
              </a:ext>
            </a:extLst>
          </p:cNvPr>
          <p:cNvPicPr>
            <a:picLocks noChangeAspect="1"/>
          </p:cNvPicPr>
          <p:nvPr/>
        </p:nvPicPr>
        <p:blipFill>
          <a:blip r:embed="rId3"/>
          <a:stretch>
            <a:fillRect/>
          </a:stretch>
        </p:blipFill>
        <p:spPr>
          <a:xfrm>
            <a:off x="632883" y="2470150"/>
            <a:ext cx="1819275" cy="2495550"/>
          </a:xfrm>
          <a:prstGeom prst="rect">
            <a:avLst/>
          </a:prstGeom>
        </p:spPr>
      </p:pic>
      <p:sp>
        <p:nvSpPr>
          <p:cNvPr id="10" name="CaixaDeTexto 9">
            <a:extLst>
              <a:ext uri="{FF2B5EF4-FFF2-40B4-BE49-F238E27FC236}">
                <a16:creationId xmlns:a16="http://schemas.microsoft.com/office/drawing/2014/main" id="{0662289B-FA64-4BE7-952E-4E6D4E85C50D}"/>
              </a:ext>
            </a:extLst>
          </p:cNvPr>
          <p:cNvSpPr txBox="1"/>
          <p:nvPr/>
        </p:nvSpPr>
        <p:spPr>
          <a:xfrm>
            <a:off x="635000" y="1075266"/>
            <a:ext cx="11226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4F4E4E"/>
                </a:solidFill>
                <a:latin typeface="Times New Roman"/>
                <a:ea typeface="+mn-lt"/>
                <a:cs typeface="+mn-lt"/>
              </a:rPr>
              <a:t>By 2017, São Paulo had 1,317 routes, and our route selection was carefully done by using several data engineering techniques to encompass the main transit service, route description, and demand characteristics. The sample comprised </a:t>
            </a:r>
            <a:r>
              <a:rPr lang="en-US" b="1">
                <a:solidFill>
                  <a:srgbClr val="4F4E4E"/>
                </a:solidFill>
                <a:latin typeface="Times New Roman"/>
                <a:ea typeface="+mn-lt"/>
                <a:cs typeface="+mn-lt"/>
              </a:rPr>
              <a:t>216 bus routes</a:t>
            </a:r>
            <a:r>
              <a:rPr lang="en-US">
                <a:solidFill>
                  <a:srgbClr val="4F4E4E"/>
                </a:solidFill>
                <a:latin typeface="Times New Roman"/>
                <a:ea typeface="+mn-lt"/>
                <a:cs typeface="+mn-lt"/>
              </a:rPr>
              <a:t> and approximately </a:t>
            </a:r>
            <a:r>
              <a:rPr lang="en-US" b="1">
                <a:solidFill>
                  <a:srgbClr val="4F4E4E"/>
                </a:solidFill>
                <a:latin typeface="Times New Roman"/>
                <a:ea typeface="+mn-lt"/>
                <a:cs typeface="+mn-lt"/>
              </a:rPr>
              <a:t>5 million trips</a:t>
            </a:r>
            <a:r>
              <a:rPr lang="en-US">
                <a:solidFill>
                  <a:srgbClr val="4F4E4E"/>
                </a:solidFill>
                <a:latin typeface="Times New Roman"/>
                <a:ea typeface="+mn-lt"/>
                <a:cs typeface="+mn-lt"/>
              </a:rPr>
              <a:t>. </a:t>
            </a:r>
            <a:endParaRPr lang="pt-BR">
              <a:latin typeface="Times New Roman"/>
            </a:endParaRPr>
          </a:p>
        </p:txBody>
      </p:sp>
      <p:pic>
        <p:nvPicPr>
          <p:cNvPr id="11" name="Imagem 11" descr="Gráfico, Gráfico de barras&#10;&#10;Descrição gerada automaticamente">
            <a:extLst>
              <a:ext uri="{FF2B5EF4-FFF2-40B4-BE49-F238E27FC236}">
                <a16:creationId xmlns:a16="http://schemas.microsoft.com/office/drawing/2014/main" id="{6C855E84-2BCE-4649-881F-354B44804387}"/>
              </a:ext>
            </a:extLst>
          </p:cNvPr>
          <p:cNvPicPr>
            <a:picLocks noChangeAspect="1"/>
          </p:cNvPicPr>
          <p:nvPr/>
        </p:nvPicPr>
        <p:blipFill>
          <a:blip r:embed="rId4"/>
          <a:stretch>
            <a:fillRect/>
          </a:stretch>
        </p:blipFill>
        <p:spPr>
          <a:xfrm>
            <a:off x="5120217" y="2815695"/>
            <a:ext cx="2019300" cy="1362075"/>
          </a:xfrm>
          <a:prstGeom prst="rect">
            <a:avLst/>
          </a:prstGeom>
        </p:spPr>
      </p:pic>
      <p:pic>
        <p:nvPicPr>
          <p:cNvPr id="12" name="Imagem 12" descr="Gráfico, Gráfico de dispersão&#10;&#10;Descrição gerada automaticamente">
            <a:extLst>
              <a:ext uri="{FF2B5EF4-FFF2-40B4-BE49-F238E27FC236}">
                <a16:creationId xmlns:a16="http://schemas.microsoft.com/office/drawing/2014/main" id="{8DF12887-497E-49AE-A990-B6FCDB6DD0C6}"/>
              </a:ext>
            </a:extLst>
          </p:cNvPr>
          <p:cNvPicPr>
            <a:picLocks noChangeAspect="1"/>
          </p:cNvPicPr>
          <p:nvPr/>
        </p:nvPicPr>
        <p:blipFill>
          <a:blip r:embed="rId5"/>
          <a:stretch>
            <a:fillRect/>
          </a:stretch>
        </p:blipFill>
        <p:spPr>
          <a:xfrm>
            <a:off x="9085543" y="2773892"/>
            <a:ext cx="2647950" cy="2647950"/>
          </a:xfrm>
          <a:prstGeom prst="rect">
            <a:avLst/>
          </a:prstGeom>
        </p:spPr>
      </p:pic>
      <p:sp>
        <p:nvSpPr>
          <p:cNvPr id="13" name="CaixaDeTexto 12">
            <a:extLst>
              <a:ext uri="{FF2B5EF4-FFF2-40B4-BE49-F238E27FC236}">
                <a16:creationId xmlns:a16="http://schemas.microsoft.com/office/drawing/2014/main" id="{4D601DB1-EB10-4CC8-8421-7BAFB9D6DEF5}"/>
              </a:ext>
            </a:extLst>
          </p:cNvPr>
          <p:cNvSpPr txBox="1"/>
          <p:nvPr/>
        </p:nvSpPr>
        <p:spPr>
          <a:xfrm>
            <a:off x="33866" y="5232400"/>
            <a:ext cx="18626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a:solidFill>
                  <a:srgbClr val="4F4E4E"/>
                </a:solidFill>
              </a:rPr>
              <a:t>Transit System</a:t>
            </a:r>
            <a:endParaRPr lang="pt-BR">
              <a:solidFill>
                <a:srgbClr val="4F4E4E"/>
              </a:solidFill>
              <a:cs typeface="Arial"/>
            </a:endParaRPr>
          </a:p>
        </p:txBody>
      </p:sp>
      <p:sp>
        <p:nvSpPr>
          <p:cNvPr id="16" name="CaixaDeTexto 15">
            <a:extLst>
              <a:ext uri="{FF2B5EF4-FFF2-40B4-BE49-F238E27FC236}">
                <a16:creationId xmlns:a16="http://schemas.microsoft.com/office/drawing/2014/main" id="{0C8D7FB2-CADD-42DA-97C9-4D1A8950D8F1}"/>
              </a:ext>
            </a:extLst>
          </p:cNvPr>
          <p:cNvSpPr txBox="1"/>
          <p:nvPr/>
        </p:nvSpPr>
        <p:spPr>
          <a:xfrm>
            <a:off x="1896534" y="5232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a:solidFill>
                  <a:srgbClr val="4F4E4E"/>
                </a:solidFill>
              </a:rPr>
              <a:t>Sample</a:t>
            </a:r>
            <a:endParaRPr lang="pt-BR"/>
          </a:p>
        </p:txBody>
      </p:sp>
      <p:sp>
        <p:nvSpPr>
          <p:cNvPr id="17" name="CaixaDeTexto 16">
            <a:extLst>
              <a:ext uri="{FF2B5EF4-FFF2-40B4-BE49-F238E27FC236}">
                <a16:creationId xmlns:a16="http://schemas.microsoft.com/office/drawing/2014/main" id="{0FF63549-75E0-40A8-969F-21850F75C182}"/>
              </a:ext>
            </a:extLst>
          </p:cNvPr>
          <p:cNvSpPr txBox="1"/>
          <p:nvPr/>
        </p:nvSpPr>
        <p:spPr>
          <a:xfrm>
            <a:off x="5122334" y="235373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b="1">
                <a:solidFill>
                  <a:srgbClr val="4F4E4E"/>
                </a:solidFill>
                <a:latin typeface="Times New Roman"/>
                <a:cs typeface="Times New Roman"/>
              </a:rPr>
              <a:t>Sample per </a:t>
            </a:r>
            <a:r>
              <a:rPr lang="pt-BR" sz="1600" b="1" err="1">
                <a:solidFill>
                  <a:srgbClr val="4F4E4E"/>
                </a:solidFill>
                <a:latin typeface="Times New Roman"/>
                <a:cs typeface="Times New Roman"/>
              </a:rPr>
              <a:t>service</a:t>
            </a:r>
            <a:r>
              <a:rPr lang="pt-BR" sz="1600" b="1">
                <a:solidFill>
                  <a:srgbClr val="4F4E4E"/>
                </a:solidFill>
                <a:latin typeface="Times New Roman"/>
                <a:cs typeface="Times New Roman"/>
              </a:rPr>
              <a:t> </a:t>
            </a:r>
            <a:r>
              <a:rPr lang="pt-BR" sz="1600" b="1" err="1">
                <a:solidFill>
                  <a:srgbClr val="4F4E4E"/>
                </a:solidFill>
                <a:latin typeface="Times New Roman"/>
                <a:cs typeface="Times New Roman"/>
              </a:rPr>
              <a:t>frequency</a:t>
            </a:r>
            <a:endParaRPr lang="pt-BR" sz="1600" b="1">
              <a:latin typeface="Times New Roman"/>
              <a:cs typeface="Times New Roman"/>
            </a:endParaRPr>
          </a:p>
        </p:txBody>
      </p:sp>
      <p:sp>
        <p:nvSpPr>
          <p:cNvPr id="18" name="CaixaDeTexto 17">
            <a:extLst>
              <a:ext uri="{FF2B5EF4-FFF2-40B4-BE49-F238E27FC236}">
                <a16:creationId xmlns:a16="http://schemas.microsoft.com/office/drawing/2014/main" id="{FDE84EB6-C9F0-4C97-8CFA-BA8E321DBFB9}"/>
              </a:ext>
            </a:extLst>
          </p:cNvPr>
          <p:cNvSpPr txBox="1"/>
          <p:nvPr/>
        </p:nvSpPr>
        <p:spPr>
          <a:xfrm>
            <a:off x="9033934" y="2353732"/>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b="1" err="1">
                <a:solidFill>
                  <a:srgbClr val="4F4E4E"/>
                </a:solidFill>
                <a:latin typeface="Times New Roman"/>
                <a:cs typeface="Times New Roman"/>
              </a:rPr>
              <a:t>Mean</a:t>
            </a:r>
            <a:r>
              <a:rPr lang="pt-BR" sz="1600" b="1">
                <a:solidFill>
                  <a:srgbClr val="4F4E4E"/>
                </a:solidFill>
                <a:latin typeface="Times New Roman"/>
                <a:cs typeface="Times New Roman"/>
              </a:rPr>
              <a:t> Pax/</a:t>
            </a:r>
            <a:r>
              <a:rPr lang="pt-BR" sz="1600" b="1" err="1">
                <a:solidFill>
                  <a:srgbClr val="4F4E4E"/>
                </a:solidFill>
                <a:latin typeface="Times New Roman"/>
                <a:cs typeface="Times New Roman"/>
              </a:rPr>
              <a:t>day</a:t>
            </a:r>
            <a:r>
              <a:rPr lang="pt-BR" sz="1600" b="1">
                <a:solidFill>
                  <a:srgbClr val="4F4E4E"/>
                </a:solidFill>
                <a:latin typeface="Times New Roman"/>
                <a:cs typeface="Times New Roman"/>
              </a:rPr>
              <a:t> per bus </a:t>
            </a:r>
            <a:r>
              <a:rPr lang="pt-BR" sz="1600" b="1" err="1">
                <a:solidFill>
                  <a:srgbClr val="4F4E4E"/>
                </a:solidFill>
                <a:latin typeface="Times New Roman"/>
                <a:cs typeface="Times New Roman"/>
              </a:rPr>
              <a:t>route</a:t>
            </a:r>
          </a:p>
        </p:txBody>
      </p:sp>
      <p:sp>
        <p:nvSpPr>
          <p:cNvPr id="19" name="Elipse 18">
            <a:extLst>
              <a:ext uri="{FF2B5EF4-FFF2-40B4-BE49-F238E27FC236}">
                <a16:creationId xmlns:a16="http://schemas.microsoft.com/office/drawing/2014/main" id="{5C185373-1622-4531-9051-DE65919377FA}"/>
              </a:ext>
            </a:extLst>
          </p:cNvPr>
          <p:cNvSpPr/>
          <p:nvPr/>
        </p:nvSpPr>
        <p:spPr>
          <a:xfrm>
            <a:off x="10659533" y="5520266"/>
            <a:ext cx="152400" cy="169334"/>
          </a:xfrm>
          <a:prstGeom prst="ellipse">
            <a:avLst/>
          </a:prstGeom>
          <a:solidFill>
            <a:srgbClr val="E686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 name="Elipse 19">
            <a:extLst>
              <a:ext uri="{FF2B5EF4-FFF2-40B4-BE49-F238E27FC236}">
                <a16:creationId xmlns:a16="http://schemas.microsoft.com/office/drawing/2014/main" id="{596458E7-6458-4322-9D45-A350A5B238EE}"/>
              </a:ext>
            </a:extLst>
          </p:cNvPr>
          <p:cNvSpPr/>
          <p:nvPr/>
        </p:nvSpPr>
        <p:spPr>
          <a:xfrm>
            <a:off x="9381066" y="5520266"/>
            <a:ext cx="152400" cy="169334"/>
          </a:xfrm>
          <a:prstGeom prst="ellipse">
            <a:avLst/>
          </a:prstGeom>
          <a:solidFill>
            <a:schemeClr val="bg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a:extLst>
              <a:ext uri="{FF2B5EF4-FFF2-40B4-BE49-F238E27FC236}">
                <a16:creationId xmlns:a16="http://schemas.microsoft.com/office/drawing/2014/main" id="{4D98049A-7AF9-4CB2-BD2E-6B0A1406BD9E}"/>
              </a:ext>
            </a:extLst>
          </p:cNvPr>
          <p:cNvSpPr txBox="1"/>
          <p:nvPr/>
        </p:nvSpPr>
        <p:spPr>
          <a:xfrm>
            <a:off x="9431867" y="5435600"/>
            <a:ext cx="1219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pt-BR" sz="1600">
                <a:solidFill>
                  <a:srgbClr val="4F4E4E"/>
                </a:solidFill>
                <a:latin typeface="Times New Roman"/>
                <a:cs typeface="Times New Roman"/>
              </a:rPr>
              <a:t>Bus </a:t>
            </a:r>
            <a:r>
              <a:rPr lang="pt-BR" sz="1600" err="1">
                <a:solidFill>
                  <a:srgbClr val="4F4E4E"/>
                </a:solidFill>
                <a:latin typeface="Times New Roman"/>
                <a:cs typeface="Times New Roman"/>
              </a:rPr>
              <a:t>routes</a:t>
            </a:r>
            <a:endParaRPr lang="pt-BR" sz="1600" err="1">
              <a:latin typeface="Times New Roman"/>
              <a:cs typeface="Times New Roman"/>
            </a:endParaRPr>
          </a:p>
        </p:txBody>
      </p:sp>
      <p:sp>
        <p:nvSpPr>
          <p:cNvPr id="23" name="Retângulo 22">
            <a:extLst>
              <a:ext uri="{FF2B5EF4-FFF2-40B4-BE49-F238E27FC236}">
                <a16:creationId xmlns:a16="http://schemas.microsoft.com/office/drawing/2014/main" id="{35AE0E51-7930-4A8A-BF28-27BF064111EC}"/>
              </a:ext>
            </a:extLst>
          </p:cNvPr>
          <p:cNvSpPr/>
          <p:nvPr/>
        </p:nvSpPr>
        <p:spPr>
          <a:xfrm>
            <a:off x="4968875" y="2225675"/>
            <a:ext cx="6807199" cy="3606800"/>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a:extLst>
              <a:ext uri="{FF2B5EF4-FFF2-40B4-BE49-F238E27FC236}">
                <a16:creationId xmlns:a16="http://schemas.microsoft.com/office/drawing/2014/main" id="{CEE249C1-3713-496A-ACEC-0948DC13F3B4}"/>
              </a:ext>
            </a:extLst>
          </p:cNvPr>
          <p:cNvSpPr/>
          <p:nvPr/>
        </p:nvSpPr>
        <p:spPr>
          <a:xfrm>
            <a:off x="2801408" y="5231342"/>
            <a:ext cx="948266" cy="330201"/>
          </a:xfrm>
          <a:prstGeom prst="rect">
            <a:avLst/>
          </a:prstGeom>
          <a:noFill/>
          <a:ln>
            <a:solidFill>
              <a:schemeClr val="bg1">
                <a:lumMod val="8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Angulado 26">
            <a:extLst>
              <a:ext uri="{FF2B5EF4-FFF2-40B4-BE49-F238E27FC236}">
                <a16:creationId xmlns:a16="http://schemas.microsoft.com/office/drawing/2014/main" id="{AFC882D2-5094-44A2-B3C6-5203DA65EDDE}"/>
              </a:ext>
            </a:extLst>
          </p:cNvPr>
          <p:cNvCxnSpPr/>
          <p:nvPr/>
        </p:nvCxnSpPr>
        <p:spPr>
          <a:xfrm flipV="1">
            <a:off x="3780367" y="4516966"/>
            <a:ext cx="1143000" cy="863600"/>
          </a:xfrm>
          <a:prstGeom prst="bentConnector3">
            <a:avLst/>
          </a:prstGeom>
          <a:ln>
            <a:solidFill>
              <a:srgbClr val="4F4E4E"/>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28" name="CaixaDeTexto 27">
            <a:extLst>
              <a:ext uri="{FF2B5EF4-FFF2-40B4-BE49-F238E27FC236}">
                <a16:creationId xmlns:a16="http://schemas.microsoft.com/office/drawing/2014/main" id="{606E0E2C-09CE-4662-AA8D-862C77C54C00}"/>
              </a:ext>
            </a:extLst>
          </p:cNvPr>
          <p:cNvSpPr txBox="1"/>
          <p:nvPr/>
        </p:nvSpPr>
        <p:spPr>
          <a:xfrm>
            <a:off x="5071535" y="4385732"/>
            <a:ext cx="3990786"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1600" b="1" err="1">
                <a:solidFill>
                  <a:srgbClr val="4F4E4E"/>
                </a:solidFill>
                <a:latin typeface="Times New Roman"/>
                <a:cs typeface="Times New Roman"/>
              </a:rPr>
              <a:t>Frequency</a:t>
            </a:r>
            <a:r>
              <a:rPr lang="pt-BR" sz="1600" b="1">
                <a:solidFill>
                  <a:srgbClr val="4F4E4E"/>
                </a:solidFill>
                <a:latin typeface="Times New Roman"/>
                <a:cs typeface="Times New Roman"/>
              </a:rPr>
              <a:t> </a:t>
            </a:r>
            <a:r>
              <a:rPr lang="pt-BR" sz="1600" b="1" err="1">
                <a:solidFill>
                  <a:srgbClr val="4F4E4E"/>
                </a:solidFill>
                <a:latin typeface="Times New Roman"/>
                <a:cs typeface="Times New Roman"/>
              </a:rPr>
              <a:t>threshold</a:t>
            </a:r>
            <a:r>
              <a:rPr lang="pt-BR" sz="1600" b="1">
                <a:solidFill>
                  <a:srgbClr val="4F4E4E"/>
                </a:solidFill>
                <a:latin typeface="Times New Roman"/>
                <a:cs typeface="Times New Roman"/>
              </a:rPr>
              <a:t>:</a:t>
            </a:r>
            <a:endParaRPr lang="pt-BR">
              <a:solidFill>
                <a:srgbClr val="4C698D"/>
              </a:solidFill>
              <a:latin typeface="Arial"/>
              <a:cs typeface="Arial"/>
            </a:endParaRPr>
          </a:p>
          <a:p>
            <a:pPr algn="ctr"/>
            <a:endParaRPr lang="pt-BR" sz="1600" b="1">
              <a:solidFill>
                <a:srgbClr val="4F4E4E"/>
              </a:solidFill>
              <a:latin typeface="Times New Roman"/>
              <a:cs typeface="Times New Roman"/>
            </a:endParaRPr>
          </a:p>
          <a:p>
            <a:r>
              <a:rPr lang="pt-BR" sz="1600" b="1">
                <a:solidFill>
                  <a:srgbClr val="4F4E4E"/>
                </a:solidFill>
                <a:latin typeface="Times New Roman"/>
                <a:cs typeface="Times New Roman"/>
              </a:rPr>
              <a:t>High-</a:t>
            </a:r>
            <a:r>
              <a:rPr lang="pt-BR" sz="1600" b="1" err="1">
                <a:solidFill>
                  <a:srgbClr val="4F4E4E"/>
                </a:solidFill>
                <a:latin typeface="Times New Roman"/>
                <a:cs typeface="Times New Roman"/>
              </a:rPr>
              <a:t>frequency</a:t>
            </a:r>
            <a:r>
              <a:rPr lang="pt-BR" sz="1600" b="1">
                <a:solidFill>
                  <a:srgbClr val="4F4E4E"/>
                </a:solidFill>
                <a:latin typeface="Times New Roman"/>
                <a:cs typeface="Times New Roman"/>
              </a:rPr>
              <a:t> (HF)</a:t>
            </a:r>
            <a:r>
              <a:rPr lang="pt-BR" sz="1600">
                <a:solidFill>
                  <a:srgbClr val="4F4E4E"/>
                </a:solidFill>
                <a:latin typeface="Times New Roman"/>
                <a:cs typeface="Times New Roman"/>
              </a:rPr>
              <a:t> ≤ 14 min</a:t>
            </a:r>
          </a:p>
          <a:p>
            <a:r>
              <a:rPr lang="pt-BR" sz="1600">
                <a:solidFill>
                  <a:srgbClr val="4F4E4E"/>
                </a:solidFill>
                <a:latin typeface="Times New Roman"/>
                <a:cs typeface="Times New Roman"/>
              </a:rPr>
              <a:t>14 min &lt; </a:t>
            </a:r>
            <a:r>
              <a:rPr lang="pt-BR" sz="1600" b="1" err="1">
                <a:solidFill>
                  <a:srgbClr val="4F4E4E"/>
                </a:solidFill>
                <a:latin typeface="Times New Roman"/>
                <a:cs typeface="Times New Roman"/>
              </a:rPr>
              <a:t>Medium-frequency</a:t>
            </a:r>
            <a:r>
              <a:rPr lang="pt-BR" sz="1600" b="1">
                <a:solidFill>
                  <a:srgbClr val="4F4E4E"/>
                </a:solidFill>
                <a:latin typeface="Times New Roman"/>
                <a:cs typeface="Times New Roman"/>
              </a:rPr>
              <a:t> (MF)</a:t>
            </a:r>
            <a:r>
              <a:rPr lang="pt-BR" sz="1600">
                <a:solidFill>
                  <a:srgbClr val="4F4E4E"/>
                </a:solidFill>
                <a:latin typeface="Times New Roman"/>
                <a:cs typeface="Times New Roman"/>
              </a:rPr>
              <a:t> ≤ 27 min</a:t>
            </a:r>
          </a:p>
          <a:p>
            <a:r>
              <a:rPr lang="pt-BR" sz="1600" b="1" err="1">
                <a:solidFill>
                  <a:srgbClr val="4F4E4E"/>
                </a:solidFill>
                <a:latin typeface="Times New Roman"/>
                <a:cs typeface="Times New Roman"/>
              </a:rPr>
              <a:t>Low-frequency</a:t>
            </a:r>
            <a:r>
              <a:rPr lang="pt-BR" sz="1600" b="1">
                <a:solidFill>
                  <a:srgbClr val="4F4E4E"/>
                </a:solidFill>
                <a:latin typeface="Times New Roman"/>
                <a:cs typeface="Times New Roman"/>
              </a:rPr>
              <a:t> (LF)</a:t>
            </a:r>
            <a:r>
              <a:rPr lang="pt-BR" sz="1600">
                <a:solidFill>
                  <a:srgbClr val="4F4E4E"/>
                </a:solidFill>
                <a:latin typeface="Times New Roman"/>
                <a:cs typeface="Times New Roman"/>
              </a:rPr>
              <a:t> &gt; 27 min</a:t>
            </a:r>
          </a:p>
        </p:txBody>
      </p:sp>
    </p:spTree>
    <p:extLst>
      <p:ext uri="{BB962C8B-B14F-4D97-AF65-F5344CB8AC3E}">
        <p14:creationId xmlns:p14="http://schemas.microsoft.com/office/powerpoint/2010/main" val="2014875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m 17" descr="Linha do tempo&#10;&#10;Descrição gerada automaticamente">
            <a:extLst>
              <a:ext uri="{FF2B5EF4-FFF2-40B4-BE49-F238E27FC236}">
                <a16:creationId xmlns:a16="http://schemas.microsoft.com/office/drawing/2014/main" id="{22768CEE-F426-4C00-8ACB-7F17BE1AFC60}"/>
              </a:ext>
            </a:extLst>
          </p:cNvPr>
          <p:cNvPicPr>
            <a:picLocks noChangeAspect="1"/>
          </p:cNvPicPr>
          <p:nvPr/>
        </p:nvPicPr>
        <p:blipFill>
          <a:blip r:embed="rId2"/>
          <a:stretch>
            <a:fillRect/>
          </a:stretch>
        </p:blipFill>
        <p:spPr>
          <a:xfrm>
            <a:off x="8204200" y="2896983"/>
            <a:ext cx="3945466" cy="2645928"/>
          </a:xfrm>
          <a:prstGeom prst="rect">
            <a:avLst/>
          </a:prstGeom>
        </p:spPr>
      </p:pic>
      <p:sp>
        <p:nvSpPr>
          <p:cNvPr id="2" name="Título 1">
            <a:extLst>
              <a:ext uri="{FF2B5EF4-FFF2-40B4-BE49-F238E27FC236}">
                <a16:creationId xmlns:a16="http://schemas.microsoft.com/office/drawing/2014/main" id="{60834FDA-D7DB-4385-A54C-F63BD1D963A6}"/>
              </a:ext>
            </a:extLst>
          </p:cNvPr>
          <p:cNvSpPr>
            <a:spLocks noGrp="1"/>
          </p:cNvSpPr>
          <p:nvPr>
            <p:ph type="title"/>
          </p:nvPr>
        </p:nvSpPr>
        <p:spPr/>
        <p:txBody>
          <a:bodyPr/>
          <a:lstStyle/>
          <a:p>
            <a:r>
              <a:rPr lang="pt-BR" b="1">
                <a:latin typeface="Times New Roman"/>
                <a:cs typeface="Calibri Light"/>
              </a:rPr>
              <a:t>Key </a:t>
            </a:r>
            <a:r>
              <a:rPr lang="pt-BR" b="1" err="1">
                <a:latin typeface="Times New Roman"/>
                <a:cs typeface="Calibri Light"/>
              </a:rPr>
              <a:t>findings</a:t>
            </a:r>
            <a:r>
              <a:rPr lang="pt-BR" b="1">
                <a:latin typeface="Times New Roman"/>
                <a:cs typeface="Calibri Light"/>
              </a:rPr>
              <a:t> </a:t>
            </a:r>
            <a:r>
              <a:rPr lang="pt-BR" b="1" err="1">
                <a:latin typeface="Times New Roman"/>
                <a:cs typeface="Calibri Light"/>
              </a:rPr>
              <a:t>and</a:t>
            </a:r>
            <a:r>
              <a:rPr lang="pt-BR" b="1">
                <a:latin typeface="Times New Roman"/>
                <a:cs typeface="Calibri Light"/>
              </a:rPr>
              <a:t> </a:t>
            </a:r>
            <a:r>
              <a:rPr lang="pt-BR" b="1" err="1">
                <a:latin typeface="Times New Roman"/>
                <a:cs typeface="Calibri Light"/>
              </a:rPr>
              <a:t>aplicability</a:t>
            </a:r>
            <a:endParaRPr lang="pt-BR" b="1">
              <a:latin typeface="Times New Roman"/>
            </a:endParaRPr>
          </a:p>
        </p:txBody>
      </p:sp>
      <p:sp>
        <p:nvSpPr>
          <p:cNvPr id="5" name="Espaço Reservado para Número de Slide 4">
            <a:extLst>
              <a:ext uri="{FF2B5EF4-FFF2-40B4-BE49-F238E27FC236}">
                <a16:creationId xmlns:a16="http://schemas.microsoft.com/office/drawing/2014/main" id="{FAA5BB68-7123-4638-A7CD-85DF52EE423C}"/>
              </a:ext>
            </a:extLst>
          </p:cNvPr>
          <p:cNvSpPr>
            <a:spLocks noGrp="1"/>
          </p:cNvSpPr>
          <p:nvPr>
            <p:ph type="sldNum" sz="quarter" idx="12"/>
          </p:nvPr>
        </p:nvSpPr>
        <p:spPr/>
        <p:txBody>
          <a:bodyPr/>
          <a:lstStyle/>
          <a:p>
            <a:fld id="{571EEB72-811A-4261-BCC2-9B67ECDAFFE5}" type="slidenum">
              <a:rPr lang="en-CA" smtClean="0"/>
              <a:t>7</a:t>
            </a:fld>
            <a:endParaRPr lang="en-CA"/>
          </a:p>
        </p:txBody>
      </p:sp>
      <p:sp>
        <p:nvSpPr>
          <p:cNvPr id="7" name="Footer Placeholder 3">
            <a:extLst>
              <a:ext uri="{FF2B5EF4-FFF2-40B4-BE49-F238E27FC236}">
                <a16:creationId xmlns:a16="http://schemas.microsoft.com/office/drawing/2014/main" id="{357C8194-337C-4EC5-8336-F2F05DE8BCE9}"/>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pic>
        <p:nvPicPr>
          <p:cNvPr id="3" name="Imagem 3" descr="Uma imagem contendo Gráfico&#10;&#10;Descrição gerada automaticamente">
            <a:extLst>
              <a:ext uri="{FF2B5EF4-FFF2-40B4-BE49-F238E27FC236}">
                <a16:creationId xmlns:a16="http://schemas.microsoft.com/office/drawing/2014/main" id="{F862AE09-F147-4BFF-994E-358342B45365}"/>
              </a:ext>
            </a:extLst>
          </p:cNvPr>
          <p:cNvPicPr>
            <a:picLocks noChangeAspect="1"/>
          </p:cNvPicPr>
          <p:nvPr/>
        </p:nvPicPr>
        <p:blipFill>
          <a:blip r:embed="rId3"/>
          <a:stretch>
            <a:fillRect/>
          </a:stretch>
        </p:blipFill>
        <p:spPr>
          <a:xfrm>
            <a:off x="245213" y="2973242"/>
            <a:ext cx="3723415" cy="2423313"/>
          </a:xfrm>
          <a:prstGeom prst="rect">
            <a:avLst/>
          </a:prstGeom>
        </p:spPr>
      </p:pic>
      <p:pic>
        <p:nvPicPr>
          <p:cNvPr id="8" name="Imagem 8" descr="Gráfico&#10;&#10;Descrição gerada automaticamente">
            <a:extLst>
              <a:ext uri="{FF2B5EF4-FFF2-40B4-BE49-F238E27FC236}">
                <a16:creationId xmlns:a16="http://schemas.microsoft.com/office/drawing/2014/main" id="{29C2CE2E-554C-42A3-AD7F-07F768E939E2}"/>
              </a:ext>
            </a:extLst>
          </p:cNvPr>
          <p:cNvPicPr>
            <a:picLocks noChangeAspect="1"/>
          </p:cNvPicPr>
          <p:nvPr/>
        </p:nvPicPr>
        <p:blipFill>
          <a:blip r:embed="rId4"/>
          <a:stretch>
            <a:fillRect/>
          </a:stretch>
        </p:blipFill>
        <p:spPr>
          <a:xfrm>
            <a:off x="4259361" y="2930932"/>
            <a:ext cx="3775001" cy="2493556"/>
          </a:xfrm>
          <a:prstGeom prst="rect">
            <a:avLst/>
          </a:prstGeom>
        </p:spPr>
      </p:pic>
      <p:sp>
        <p:nvSpPr>
          <p:cNvPr id="10" name="CaixaDeTexto 9">
            <a:extLst>
              <a:ext uri="{FF2B5EF4-FFF2-40B4-BE49-F238E27FC236}">
                <a16:creationId xmlns:a16="http://schemas.microsoft.com/office/drawing/2014/main" id="{50B98E1E-48D7-45D1-BFCB-92197151FCB1}"/>
              </a:ext>
            </a:extLst>
          </p:cNvPr>
          <p:cNvSpPr txBox="1"/>
          <p:nvPr/>
        </p:nvSpPr>
        <p:spPr>
          <a:xfrm>
            <a:off x="614406" y="1095860"/>
            <a:ext cx="1124739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4F4E4E"/>
                </a:solidFill>
                <a:latin typeface="Times New Roman"/>
                <a:ea typeface="+mn-lt"/>
                <a:cs typeface="+mn-lt"/>
              </a:rPr>
              <a:t>The reliability measures that capture wait and travel time variability had a lower performance when compared with measures that included mean, median, percentile terms on their equations (E[W], W</a:t>
            </a:r>
            <a:r>
              <a:rPr lang="en-US" baseline="-25000">
                <a:solidFill>
                  <a:srgbClr val="4F4E4E"/>
                </a:solidFill>
                <a:latin typeface="Times New Roman"/>
                <a:ea typeface="+mn-lt"/>
                <a:cs typeface="+mn-lt"/>
              </a:rPr>
              <a:t>95%</a:t>
            </a:r>
            <a:r>
              <a:rPr lang="en-US">
                <a:solidFill>
                  <a:srgbClr val="4F4E4E"/>
                </a:solidFill>
                <a:latin typeface="Times New Roman"/>
                <a:ea typeface="+mn-lt"/>
                <a:cs typeface="+mn-lt"/>
              </a:rPr>
              <a:t>, TT</a:t>
            </a:r>
            <a:r>
              <a:rPr lang="en-US" baseline="-25000">
                <a:solidFill>
                  <a:srgbClr val="4F4E4E"/>
                </a:solidFill>
                <a:latin typeface="Times New Roman"/>
                <a:ea typeface="+mn-lt"/>
                <a:cs typeface="+mn-lt"/>
              </a:rPr>
              <a:t>95%</a:t>
            </a:r>
            <a:r>
              <a:rPr lang="en-US">
                <a:solidFill>
                  <a:srgbClr val="4F4E4E"/>
                </a:solidFill>
                <a:latin typeface="Times New Roman"/>
                <a:ea typeface="+mn-lt"/>
                <a:cs typeface="+mn-lt"/>
              </a:rPr>
              <a:t>). Moreover, the prediction error showed that it varied across spatial aggregation and service frequency.</a:t>
            </a:r>
          </a:p>
        </p:txBody>
      </p:sp>
      <p:sp>
        <p:nvSpPr>
          <p:cNvPr id="4" name="CaixaDeTexto 3">
            <a:extLst>
              <a:ext uri="{FF2B5EF4-FFF2-40B4-BE49-F238E27FC236}">
                <a16:creationId xmlns:a16="http://schemas.microsoft.com/office/drawing/2014/main" id="{1EE9D298-43F0-4333-9B49-B9A7BF179455}"/>
              </a:ext>
            </a:extLst>
          </p:cNvPr>
          <p:cNvSpPr txBox="1"/>
          <p:nvPr/>
        </p:nvSpPr>
        <p:spPr>
          <a:xfrm>
            <a:off x="423333" y="2522381"/>
            <a:ext cx="4004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F4E4E"/>
                </a:solidFill>
                <a:latin typeface="Times New Roman"/>
                <a:cs typeface="Times New Roman"/>
              </a:rPr>
              <a:t>MAPE*</a:t>
            </a:r>
            <a:r>
              <a:rPr lang="en-US">
                <a:solidFill>
                  <a:srgbClr val="4F4E4E"/>
                </a:solidFill>
                <a:latin typeface="Times New Roman"/>
                <a:cs typeface="Times New Roman"/>
              </a:rPr>
              <a:t> </a:t>
            </a:r>
            <a:r>
              <a:rPr lang="en-US" b="1">
                <a:solidFill>
                  <a:srgbClr val="4F4E4E"/>
                </a:solidFill>
                <a:latin typeface="Times New Roman"/>
                <a:cs typeface="Times New Roman"/>
              </a:rPr>
              <a:t>Overall</a:t>
            </a:r>
          </a:p>
        </p:txBody>
      </p:sp>
      <p:sp>
        <p:nvSpPr>
          <p:cNvPr id="11" name="CaixaDeTexto 10">
            <a:extLst>
              <a:ext uri="{FF2B5EF4-FFF2-40B4-BE49-F238E27FC236}">
                <a16:creationId xmlns:a16="http://schemas.microsoft.com/office/drawing/2014/main" id="{3DD15D49-FE3F-4FCB-A26A-B3BCC219D7DF}"/>
              </a:ext>
            </a:extLst>
          </p:cNvPr>
          <p:cNvSpPr txBox="1"/>
          <p:nvPr/>
        </p:nvSpPr>
        <p:spPr>
          <a:xfrm>
            <a:off x="4385733" y="2522381"/>
            <a:ext cx="4004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F4E4E"/>
                </a:solidFill>
                <a:latin typeface="Times New Roman"/>
                <a:cs typeface="Times New Roman"/>
              </a:rPr>
              <a:t>MAPE High-frequency</a:t>
            </a:r>
          </a:p>
        </p:txBody>
      </p:sp>
      <p:sp>
        <p:nvSpPr>
          <p:cNvPr id="12" name="CaixaDeTexto 11">
            <a:extLst>
              <a:ext uri="{FF2B5EF4-FFF2-40B4-BE49-F238E27FC236}">
                <a16:creationId xmlns:a16="http://schemas.microsoft.com/office/drawing/2014/main" id="{1360ED82-2ACC-4BDC-829E-128FB9A5C39D}"/>
              </a:ext>
            </a:extLst>
          </p:cNvPr>
          <p:cNvSpPr txBox="1"/>
          <p:nvPr/>
        </p:nvSpPr>
        <p:spPr>
          <a:xfrm>
            <a:off x="8390466" y="2556246"/>
            <a:ext cx="4004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F4E4E"/>
                </a:solidFill>
                <a:latin typeface="Times New Roman"/>
                <a:cs typeface="Times New Roman"/>
              </a:rPr>
              <a:t>MAPE Low-frequency</a:t>
            </a:r>
          </a:p>
        </p:txBody>
      </p:sp>
      <p:cxnSp>
        <p:nvCxnSpPr>
          <p:cNvPr id="9" name="Conector de Seta Reta 8">
            <a:extLst>
              <a:ext uri="{FF2B5EF4-FFF2-40B4-BE49-F238E27FC236}">
                <a16:creationId xmlns:a16="http://schemas.microsoft.com/office/drawing/2014/main" id="{0BF162F8-98DF-413A-96E1-30E01AF9631E}"/>
              </a:ext>
            </a:extLst>
          </p:cNvPr>
          <p:cNvCxnSpPr/>
          <p:nvPr/>
        </p:nvCxnSpPr>
        <p:spPr>
          <a:xfrm flipH="1">
            <a:off x="4177992" y="2527643"/>
            <a:ext cx="1" cy="2954865"/>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473F6D94-CC69-4505-8D68-CF1F058460DB}"/>
              </a:ext>
            </a:extLst>
          </p:cNvPr>
          <p:cNvCxnSpPr>
            <a:cxnSpLocks/>
          </p:cNvCxnSpPr>
          <p:nvPr/>
        </p:nvCxnSpPr>
        <p:spPr>
          <a:xfrm flipH="1">
            <a:off x="8140391" y="2527642"/>
            <a:ext cx="1" cy="2954865"/>
          </a:xfrm>
          <a:prstGeom prst="straightConnector1">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CaixaDeTexto 15">
            <a:extLst>
              <a:ext uri="{FF2B5EF4-FFF2-40B4-BE49-F238E27FC236}">
                <a16:creationId xmlns:a16="http://schemas.microsoft.com/office/drawing/2014/main" id="{86B3AE86-2A82-40F4-8EF5-773FB0EA848F}"/>
              </a:ext>
            </a:extLst>
          </p:cNvPr>
          <p:cNvSpPr txBox="1"/>
          <p:nvPr/>
        </p:nvSpPr>
        <p:spPr>
          <a:xfrm>
            <a:off x="423333" y="5549556"/>
            <a:ext cx="5054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a:solidFill>
                  <a:srgbClr val="4F4E4E"/>
                </a:solidFill>
                <a:latin typeface="Times New Roman"/>
                <a:cs typeface="Times New Roman"/>
              </a:rPr>
              <a:t>*MAPE = Mean absolute percentage error</a:t>
            </a:r>
          </a:p>
        </p:txBody>
      </p:sp>
      <p:sp>
        <p:nvSpPr>
          <p:cNvPr id="13" name="Retângulo 12">
            <a:extLst>
              <a:ext uri="{FF2B5EF4-FFF2-40B4-BE49-F238E27FC236}">
                <a16:creationId xmlns:a16="http://schemas.microsoft.com/office/drawing/2014/main" id="{4D887759-419C-4C0D-8246-71E74AC24C4D}"/>
              </a:ext>
            </a:extLst>
          </p:cNvPr>
          <p:cNvSpPr/>
          <p:nvPr/>
        </p:nvSpPr>
        <p:spPr>
          <a:xfrm>
            <a:off x="8204199" y="4181847"/>
            <a:ext cx="3945466" cy="13631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de Seta Reta 5">
            <a:extLst>
              <a:ext uri="{FF2B5EF4-FFF2-40B4-BE49-F238E27FC236}">
                <a16:creationId xmlns:a16="http://schemas.microsoft.com/office/drawing/2014/main" id="{CD3B7390-E22F-4FE3-AA63-9528C3D4928A}"/>
              </a:ext>
            </a:extLst>
          </p:cNvPr>
          <p:cNvCxnSpPr/>
          <p:nvPr/>
        </p:nvCxnSpPr>
        <p:spPr>
          <a:xfrm>
            <a:off x="624015" y="4845907"/>
            <a:ext cx="792892" cy="144162"/>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D4E00202-C0A1-4F25-B13E-15B8F72FF3F5}"/>
              </a:ext>
            </a:extLst>
          </p:cNvPr>
          <p:cNvCxnSpPr>
            <a:cxnSpLocks/>
          </p:cNvCxnSpPr>
          <p:nvPr/>
        </p:nvCxnSpPr>
        <p:spPr>
          <a:xfrm flipV="1">
            <a:off x="2961501" y="4815015"/>
            <a:ext cx="988540" cy="247135"/>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Conector de Seta Reta 17">
            <a:extLst>
              <a:ext uri="{FF2B5EF4-FFF2-40B4-BE49-F238E27FC236}">
                <a16:creationId xmlns:a16="http://schemas.microsoft.com/office/drawing/2014/main" id="{FC26A88A-DDCD-41E6-9B22-789A7A2066A1}"/>
              </a:ext>
            </a:extLst>
          </p:cNvPr>
          <p:cNvCxnSpPr>
            <a:cxnSpLocks/>
          </p:cNvCxnSpPr>
          <p:nvPr/>
        </p:nvCxnSpPr>
        <p:spPr>
          <a:xfrm>
            <a:off x="4667097" y="4899695"/>
            <a:ext cx="792892" cy="144162"/>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D7E5F7CB-A9A4-40C7-A9F2-FF184675CFFB}"/>
              </a:ext>
            </a:extLst>
          </p:cNvPr>
          <p:cNvCxnSpPr>
            <a:cxnSpLocks/>
          </p:cNvCxnSpPr>
          <p:nvPr/>
        </p:nvCxnSpPr>
        <p:spPr>
          <a:xfrm flipV="1">
            <a:off x="7004583" y="4868803"/>
            <a:ext cx="988540" cy="247135"/>
          </a:xfrm>
          <a:prstGeom prst="straightConnector1">
            <a:avLst/>
          </a:prstGeom>
          <a:ln w="28575">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399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834FDA-D7DB-4385-A54C-F63BD1D963A6}"/>
              </a:ext>
            </a:extLst>
          </p:cNvPr>
          <p:cNvSpPr>
            <a:spLocks noGrp="1"/>
          </p:cNvSpPr>
          <p:nvPr>
            <p:ph type="title"/>
          </p:nvPr>
        </p:nvSpPr>
        <p:spPr/>
        <p:txBody>
          <a:bodyPr/>
          <a:lstStyle/>
          <a:p>
            <a:r>
              <a:rPr lang="pt-BR" b="1">
                <a:latin typeface="Times New Roman"/>
                <a:cs typeface="Calibri Light"/>
              </a:rPr>
              <a:t>Key </a:t>
            </a:r>
            <a:r>
              <a:rPr lang="pt-BR" b="1" err="1">
                <a:latin typeface="Times New Roman"/>
                <a:cs typeface="Calibri Light"/>
              </a:rPr>
              <a:t>findings</a:t>
            </a:r>
            <a:r>
              <a:rPr lang="pt-BR" b="1">
                <a:latin typeface="Times New Roman"/>
                <a:cs typeface="Calibri Light"/>
              </a:rPr>
              <a:t> </a:t>
            </a:r>
            <a:r>
              <a:rPr lang="pt-BR" b="1" err="1">
                <a:latin typeface="Times New Roman"/>
                <a:cs typeface="Calibri Light"/>
              </a:rPr>
              <a:t>and</a:t>
            </a:r>
            <a:r>
              <a:rPr lang="pt-BR" b="1">
                <a:latin typeface="Times New Roman"/>
                <a:cs typeface="Calibri Light"/>
              </a:rPr>
              <a:t> </a:t>
            </a:r>
            <a:r>
              <a:rPr lang="pt-BR" b="1" err="1">
                <a:latin typeface="Times New Roman"/>
                <a:cs typeface="Calibri Light"/>
              </a:rPr>
              <a:t>aplicability</a:t>
            </a:r>
            <a:endParaRPr lang="pt-BR" b="1">
              <a:latin typeface="Times New Roman"/>
            </a:endParaRPr>
          </a:p>
        </p:txBody>
      </p:sp>
      <p:sp>
        <p:nvSpPr>
          <p:cNvPr id="5" name="Espaço Reservado para Número de Slide 4">
            <a:extLst>
              <a:ext uri="{FF2B5EF4-FFF2-40B4-BE49-F238E27FC236}">
                <a16:creationId xmlns:a16="http://schemas.microsoft.com/office/drawing/2014/main" id="{FAA5BB68-7123-4638-A7CD-85DF52EE423C}"/>
              </a:ext>
            </a:extLst>
          </p:cNvPr>
          <p:cNvSpPr>
            <a:spLocks noGrp="1"/>
          </p:cNvSpPr>
          <p:nvPr>
            <p:ph type="sldNum" sz="quarter" idx="12"/>
          </p:nvPr>
        </p:nvSpPr>
        <p:spPr/>
        <p:txBody>
          <a:bodyPr/>
          <a:lstStyle/>
          <a:p>
            <a:fld id="{571EEB72-811A-4261-BCC2-9B67ECDAFFE5}" type="slidenum">
              <a:rPr lang="en-CA" smtClean="0"/>
              <a:t>8</a:t>
            </a:fld>
            <a:endParaRPr lang="en-CA"/>
          </a:p>
        </p:txBody>
      </p:sp>
      <p:sp>
        <p:nvSpPr>
          <p:cNvPr id="7" name="Footer Placeholder 3">
            <a:extLst>
              <a:ext uri="{FF2B5EF4-FFF2-40B4-BE49-F238E27FC236}">
                <a16:creationId xmlns:a16="http://schemas.microsoft.com/office/drawing/2014/main" id="{357C8194-337C-4EC5-8336-F2F05DE8BCE9}"/>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pic>
        <p:nvPicPr>
          <p:cNvPr id="6" name="Imagem 7" descr="Gráfico, Histograma&#10;&#10;Descrição gerada automaticamente">
            <a:extLst>
              <a:ext uri="{FF2B5EF4-FFF2-40B4-BE49-F238E27FC236}">
                <a16:creationId xmlns:a16="http://schemas.microsoft.com/office/drawing/2014/main" id="{78453F31-5A4A-47E1-9FD1-4381E4B290E7}"/>
              </a:ext>
            </a:extLst>
          </p:cNvPr>
          <p:cNvPicPr>
            <a:picLocks noChangeAspect="1"/>
          </p:cNvPicPr>
          <p:nvPr/>
        </p:nvPicPr>
        <p:blipFill>
          <a:blip r:embed="rId2"/>
          <a:stretch>
            <a:fillRect/>
          </a:stretch>
        </p:blipFill>
        <p:spPr>
          <a:xfrm>
            <a:off x="691092" y="2466244"/>
            <a:ext cx="3799417" cy="2981325"/>
          </a:xfrm>
          <a:prstGeom prst="rect">
            <a:avLst/>
          </a:prstGeom>
        </p:spPr>
      </p:pic>
      <p:sp>
        <p:nvSpPr>
          <p:cNvPr id="9" name="CaixaDeTexto 8">
            <a:extLst>
              <a:ext uri="{FF2B5EF4-FFF2-40B4-BE49-F238E27FC236}">
                <a16:creationId xmlns:a16="http://schemas.microsoft.com/office/drawing/2014/main" id="{22ECD302-D90D-4C90-98B4-A38EE6F6A8EE}"/>
              </a:ext>
            </a:extLst>
          </p:cNvPr>
          <p:cNvSpPr txBox="1"/>
          <p:nvPr/>
        </p:nvSpPr>
        <p:spPr>
          <a:xfrm>
            <a:off x="9120659" y="3319850"/>
            <a:ext cx="274320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666666"/>
                </a:solidFill>
                <a:latin typeface="Times New Roman"/>
                <a:cs typeface="Arial"/>
              </a:rPr>
              <a:t>Acronyms:</a:t>
            </a:r>
          </a:p>
          <a:p>
            <a:r>
              <a:rPr lang="en-US" sz="1400">
                <a:solidFill>
                  <a:srgbClr val="666666"/>
                </a:solidFill>
                <a:latin typeface="Times New Roman"/>
                <a:cs typeface="Arial"/>
              </a:rPr>
              <a:t>AG=Agency Service</a:t>
            </a:r>
          </a:p>
          <a:p>
            <a:r>
              <a:rPr lang="en-US" sz="1400">
                <a:solidFill>
                  <a:srgbClr val="666666"/>
                </a:solidFill>
                <a:latin typeface="Times New Roman"/>
                <a:cs typeface="Arial"/>
              </a:rPr>
              <a:t>TO=Topology</a:t>
            </a:r>
          </a:p>
          <a:p>
            <a:r>
              <a:rPr lang="en-US" sz="1400">
                <a:solidFill>
                  <a:srgbClr val="666666"/>
                </a:solidFill>
                <a:latin typeface="Times New Roman"/>
                <a:cs typeface="Arial"/>
              </a:rPr>
              <a:t>DE=Demand</a:t>
            </a:r>
          </a:p>
          <a:p>
            <a:r>
              <a:rPr lang="en-US" sz="1400">
                <a:solidFill>
                  <a:srgbClr val="666666"/>
                </a:solidFill>
                <a:latin typeface="Times New Roman"/>
                <a:cs typeface="Arial"/>
              </a:rPr>
              <a:t>WE=Weather</a:t>
            </a:r>
          </a:p>
          <a:p>
            <a:r>
              <a:rPr lang="en-US" sz="1400">
                <a:solidFill>
                  <a:srgbClr val="666666"/>
                </a:solidFill>
                <a:latin typeface="Times New Roman"/>
                <a:cs typeface="Arial"/>
              </a:rPr>
              <a:t>TR=Traffic</a:t>
            </a:r>
          </a:p>
          <a:p>
            <a:r>
              <a:rPr lang="en-US" sz="1400">
                <a:solidFill>
                  <a:srgbClr val="666666"/>
                </a:solidFill>
                <a:latin typeface="Times New Roman"/>
                <a:cs typeface="Arial"/>
              </a:rPr>
              <a:t>WD=Weekday</a:t>
            </a:r>
          </a:p>
        </p:txBody>
      </p:sp>
      <p:pic>
        <p:nvPicPr>
          <p:cNvPr id="28" name="Imagem 28" descr="Gráfico, Gráfico de barras&#10;&#10;Descrição gerada automaticamente">
            <a:extLst>
              <a:ext uri="{FF2B5EF4-FFF2-40B4-BE49-F238E27FC236}">
                <a16:creationId xmlns:a16="http://schemas.microsoft.com/office/drawing/2014/main" id="{37F50C86-3C51-416B-99F5-B2CF08822879}"/>
              </a:ext>
            </a:extLst>
          </p:cNvPr>
          <p:cNvPicPr>
            <a:picLocks noChangeAspect="1"/>
          </p:cNvPicPr>
          <p:nvPr/>
        </p:nvPicPr>
        <p:blipFill>
          <a:blip r:embed="rId3"/>
          <a:stretch>
            <a:fillRect/>
          </a:stretch>
        </p:blipFill>
        <p:spPr>
          <a:xfrm>
            <a:off x="4859868" y="2460094"/>
            <a:ext cx="3598333" cy="2976692"/>
          </a:xfrm>
          <a:prstGeom prst="rect">
            <a:avLst/>
          </a:prstGeom>
        </p:spPr>
      </p:pic>
      <p:sp>
        <p:nvSpPr>
          <p:cNvPr id="30" name="CaixaDeTexto 29">
            <a:extLst>
              <a:ext uri="{FF2B5EF4-FFF2-40B4-BE49-F238E27FC236}">
                <a16:creationId xmlns:a16="http://schemas.microsoft.com/office/drawing/2014/main" id="{4ED5922B-E178-4239-8A4B-4781A0899361}"/>
              </a:ext>
            </a:extLst>
          </p:cNvPr>
          <p:cNvSpPr txBox="1"/>
          <p:nvPr/>
        </p:nvSpPr>
        <p:spPr>
          <a:xfrm>
            <a:off x="635000" y="1075266"/>
            <a:ext cx="112268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a:solidFill>
                  <a:srgbClr val="4F4E4E"/>
                </a:solidFill>
                <a:latin typeface="Times New Roman"/>
                <a:ea typeface="+mn-lt"/>
                <a:cs typeface="+mn-lt"/>
              </a:rPr>
              <a:t>Once we calculated the TreeSHAP for each feature and prediction row in our cross-validation dataset, it was possible to observe the TreeSHAP distribution. For each spatial aggregation and service frequency we calculated the mean and computed the relative (%) effect on wait and travel time prediction and grouped features into six categories.</a:t>
            </a:r>
            <a:endParaRPr lang="en-US">
              <a:cs typeface="Arial"/>
            </a:endParaRPr>
          </a:p>
        </p:txBody>
      </p:sp>
      <p:sp>
        <p:nvSpPr>
          <p:cNvPr id="32" name="CaixaDeTexto 31">
            <a:extLst>
              <a:ext uri="{FF2B5EF4-FFF2-40B4-BE49-F238E27FC236}">
                <a16:creationId xmlns:a16="http://schemas.microsoft.com/office/drawing/2014/main" id="{FCB1D1A8-18FA-422C-A4B7-74AADE9587E5}"/>
              </a:ext>
            </a:extLst>
          </p:cNvPr>
          <p:cNvSpPr txBox="1"/>
          <p:nvPr/>
        </p:nvSpPr>
        <p:spPr>
          <a:xfrm>
            <a:off x="592666" y="2128108"/>
            <a:ext cx="4004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F4E4E"/>
                </a:solidFill>
                <a:latin typeface="Times New Roman"/>
                <a:cs typeface="Times New Roman"/>
              </a:rPr>
              <a:t>Overall result (%) by category</a:t>
            </a:r>
          </a:p>
        </p:txBody>
      </p:sp>
      <p:sp>
        <p:nvSpPr>
          <p:cNvPr id="33" name="CaixaDeTexto 32">
            <a:extLst>
              <a:ext uri="{FF2B5EF4-FFF2-40B4-BE49-F238E27FC236}">
                <a16:creationId xmlns:a16="http://schemas.microsoft.com/office/drawing/2014/main" id="{E6C4AD72-CAA1-42E8-B9EB-71B0D41CCA03}"/>
              </a:ext>
            </a:extLst>
          </p:cNvPr>
          <p:cNvSpPr txBox="1"/>
          <p:nvPr/>
        </p:nvSpPr>
        <p:spPr>
          <a:xfrm>
            <a:off x="5088465" y="2136575"/>
            <a:ext cx="42587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4F4E4E"/>
                </a:solidFill>
                <a:latin typeface="Times New Roman"/>
                <a:cs typeface="Times New Roman"/>
              </a:rPr>
              <a:t>Service Frequency result (%) by category</a:t>
            </a:r>
          </a:p>
        </p:txBody>
      </p:sp>
      <p:sp>
        <p:nvSpPr>
          <p:cNvPr id="3" name="CaixaDeTexto 2">
            <a:extLst>
              <a:ext uri="{FF2B5EF4-FFF2-40B4-BE49-F238E27FC236}">
                <a16:creationId xmlns:a16="http://schemas.microsoft.com/office/drawing/2014/main" id="{13795FB3-39D7-4252-B8CC-95A0227D8115}"/>
              </a:ext>
            </a:extLst>
          </p:cNvPr>
          <p:cNvSpPr txBox="1"/>
          <p:nvPr/>
        </p:nvSpPr>
        <p:spPr>
          <a:xfrm>
            <a:off x="186267" y="5469467"/>
            <a:ext cx="1188719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595959"/>
                </a:solidFill>
                <a:latin typeface="Times New Roman"/>
                <a:cs typeface="Times New Roman"/>
              </a:rPr>
              <a:t>[4] Lundberg, S. M., Erion, G. G., Chen, H., DeGrave, A., </a:t>
            </a:r>
            <a:r>
              <a:rPr lang="en-US" sz="1200" err="1">
                <a:solidFill>
                  <a:srgbClr val="595959"/>
                </a:solidFill>
                <a:latin typeface="Times New Roman"/>
                <a:cs typeface="Times New Roman"/>
              </a:rPr>
              <a:t>Prutkin</a:t>
            </a:r>
            <a:r>
              <a:rPr lang="en-US" sz="1200">
                <a:solidFill>
                  <a:srgbClr val="595959"/>
                </a:solidFill>
                <a:latin typeface="Times New Roman"/>
                <a:cs typeface="Times New Roman"/>
              </a:rPr>
              <a:t>, J. M., Nair, </a:t>
            </a:r>
            <a:r>
              <a:rPr lang="en-US" sz="1200" err="1">
                <a:solidFill>
                  <a:srgbClr val="595959"/>
                </a:solidFill>
                <a:latin typeface="Times New Roman"/>
                <a:cs typeface="Times New Roman"/>
              </a:rPr>
              <a:t>B.,Katz</a:t>
            </a:r>
            <a:r>
              <a:rPr lang="en-US" sz="1200">
                <a:solidFill>
                  <a:srgbClr val="595959"/>
                </a:solidFill>
                <a:latin typeface="Times New Roman"/>
                <a:cs typeface="Times New Roman"/>
              </a:rPr>
              <a:t>, R., Himmelfarb, J., Bansal, N., and Lee, S. (2019). Explainable AI for </a:t>
            </a:r>
            <a:r>
              <a:rPr lang="en-US" sz="1200" err="1">
                <a:solidFill>
                  <a:srgbClr val="595959"/>
                </a:solidFill>
                <a:latin typeface="Times New Roman"/>
                <a:cs typeface="Times New Roman"/>
              </a:rPr>
              <a:t>trees:From</a:t>
            </a:r>
            <a:r>
              <a:rPr lang="en-US" sz="1200">
                <a:solidFill>
                  <a:srgbClr val="595959"/>
                </a:solidFill>
                <a:latin typeface="Times New Roman"/>
                <a:cs typeface="Times New Roman"/>
              </a:rPr>
              <a:t> local explanations to global understanding.CoRR, abs/1905.04610.</a:t>
            </a:r>
            <a:endParaRPr lang="en-US" sz="1200">
              <a:latin typeface="Times New Roman"/>
              <a:cs typeface="Times New Roman"/>
            </a:endParaRPr>
          </a:p>
        </p:txBody>
      </p:sp>
      <p:sp>
        <p:nvSpPr>
          <p:cNvPr id="4" name="Retângulo 3">
            <a:extLst>
              <a:ext uri="{FF2B5EF4-FFF2-40B4-BE49-F238E27FC236}">
                <a16:creationId xmlns:a16="http://schemas.microsoft.com/office/drawing/2014/main" id="{5D623A4C-529D-4885-9F51-00945D5D5377}"/>
              </a:ext>
            </a:extLst>
          </p:cNvPr>
          <p:cNvSpPr/>
          <p:nvPr/>
        </p:nvSpPr>
        <p:spPr>
          <a:xfrm>
            <a:off x="1032933" y="2610708"/>
            <a:ext cx="160866" cy="12022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Retângulo 12">
            <a:extLst>
              <a:ext uri="{FF2B5EF4-FFF2-40B4-BE49-F238E27FC236}">
                <a16:creationId xmlns:a16="http://schemas.microsoft.com/office/drawing/2014/main" id="{CF1A9D91-5A16-4CB4-B84D-8AB2A5F850B4}"/>
              </a:ext>
            </a:extLst>
          </p:cNvPr>
          <p:cNvSpPr/>
          <p:nvPr/>
        </p:nvSpPr>
        <p:spPr>
          <a:xfrm>
            <a:off x="1032933" y="4236308"/>
            <a:ext cx="160866" cy="931333"/>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Retângulo 13">
            <a:extLst>
              <a:ext uri="{FF2B5EF4-FFF2-40B4-BE49-F238E27FC236}">
                <a16:creationId xmlns:a16="http://schemas.microsoft.com/office/drawing/2014/main" id="{B865FC86-B1A9-480E-910B-552BFCBBB48E}"/>
              </a:ext>
            </a:extLst>
          </p:cNvPr>
          <p:cNvSpPr/>
          <p:nvPr/>
        </p:nvSpPr>
        <p:spPr>
          <a:xfrm>
            <a:off x="2269066" y="2576841"/>
            <a:ext cx="160866" cy="1202266"/>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250D17AE-EE08-4607-818D-DD1B0D9341A8}"/>
              </a:ext>
            </a:extLst>
          </p:cNvPr>
          <p:cNvSpPr/>
          <p:nvPr/>
        </p:nvSpPr>
        <p:spPr>
          <a:xfrm>
            <a:off x="2269066" y="3948442"/>
            <a:ext cx="160866" cy="1219199"/>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D9533535-0849-4161-B0B2-E6B5ECACF289}"/>
              </a:ext>
            </a:extLst>
          </p:cNvPr>
          <p:cNvSpPr/>
          <p:nvPr/>
        </p:nvSpPr>
        <p:spPr>
          <a:xfrm>
            <a:off x="7670799" y="4337908"/>
            <a:ext cx="745066" cy="872067"/>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Retângulo 16">
            <a:extLst>
              <a:ext uri="{FF2B5EF4-FFF2-40B4-BE49-F238E27FC236}">
                <a16:creationId xmlns:a16="http://schemas.microsoft.com/office/drawing/2014/main" id="{5B71FC71-2669-4AF2-8CE8-2DC9291C2490}"/>
              </a:ext>
            </a:extLst>
          </p:cNvPr>
          <p:cNvSpPr/>
          <p:nvPr/>
        </p:nvSpPr>
        <p:spPr>
          <a:xfrm>
            <a:off x="5325532" y="4558041"/>
            <a:ext cx="745066" cy="65193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606362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839CEB-5864-4AE4-974A-E010C5E1509B}"/>
              </a:ext>
            </a:extLst>
          </p:cNvPr>
          <p:cNvSpPr>
            <a:spLocks noGrp="1"/>
          </p:cNvSpPr>
          <p:nvPr>
            <p:ph type="title"/>
          </p:nvPr>
        </p:nvSpPr>
        <p:spPr/>
        <p:txBody>
          <a:bodyPr/>
          <a:lstStyle/>
          <a:p>
            <a:r>
              <a:rPr lang="pt-BR" b="1" err="1">
                <a:latin typeface="Times New Roman"/>
                <a:cs typeface="Calibri Light"/>
              </a:rPr>
              <a:t>Lessons</a:t>
            </a:r>
            <a:r>
              <a:rPr lang="pt-BR" b="1">
                <a:latin typeface="Times New Roman"/>
                <a:cs typeface="Calibri Light"/>
              </a:rPr>
              <a:t> </a:t>
            </a:r>
            <a:r>
              <a:rPr lang="pt-BR" b="1" err="1">
                <a:latin typeface="Times New Roman"/>
                <a:cs typeface="Calibri Light"/>
              </a:rPr>
              <a:t>learned</a:t>
            </a:r>
            <a:r>
              <a:rPr lang="pt-BR" b="1">
                <a:latin typeface="Times New Roman"/>
                <a:cs typeface="Calibri Light"/>
              </a:rPr>
              <a:t> </a:t>
            </a:r>
            <a:r>
              <a:rPr lang="pt-BR" b="1" err="1">
                <a:latin typeface="Times New Roman"/>
                <a:cs typeface="Calibri Light"/>
              </a:rPr>
              <a:t>and</a:t>
            </a:r>
            <a:r>
              <a:rPr lang="pt-BR" b="1">
                <a:latin typeface="Times New Roman"/>
                <a:cs typeface="Calibri Light"/>
              </a:rPr>
              <a:t> future </a:t>
            </a:r>
            <a:r>
              <a:rPr lang="pt-BR" b="1" err="1">
                <a:latin typeface="Times New Roman"/>
                <a:cs typeface="Calibri Light"/>
              </a:rPr>
              <a:t>directions</a:t>
            </a:r>
            <a:endParaRPr lang="pt-BR" b="1">
              <a:latin typeface="Times New Roman"/>
            </a:endParaRPr>
          </a:p>
        </p:txBody>
      </p:sp>
      <p:sp>
        <p:nvSpPr>
          <p:cNvPr id="5" name="Espaço Reservado para Número de Slide 4">
            <a:extLst>
              <a:ext uri="{FF2B5EF4-FFF2-40B4-BE49-F238E27FC236}">
                <a16:creationId xmlns:a16="http://schemas.microsoft.com/office/drawing/2014/main" id="{E6604ADC-815A-4954-8071-9B5DAE0A9A28}"/>
              </a:ext>
            </a:extLst>
          </p:cNvPr>
          <p:cNvSpPr>
            <a:spLocks noGrp="1"/>
          </p:cNvSpPr>
          <p:nvPr>
            <p:ph type="sldNum" sz="quarter" idx="12"/>
          </p:nvPr>
        </p:nvSpPr>
        <p:spPr/>
        <p:txBody>
          <a:bodyPr/>
          <a:lstStyle/>
          <a:p>
            <a:fld id="{571EEB72-811A-4261-BCC2-9B67ECDAFFE5}" type="slidenum">
              <a:rPr lang="en-CA" smtClean="0"/>
              <a:t>9</a:t>
            </a:fld>
            <a:endParaRPr lang="en-CA"/>
          </a:p>
        </p:txBody>
      </p:sp>
      <p:sp>
        <p:nvSpPr>
          <p:cNvPr id="7" name="Footer Placeholder 3">
            <a:extLst>
              <a:ext uri="{FF2B5EF4-FFF2-40B4-BE49-F238E27FC236}">
                <a16:creationId xmlns:a16="http://schemas.microsoft.com/office/drawing/2014/main" id="{C81DC342-AA34-41DE-AD73-EB9BDA709DD4}"/>
              </a:ext>
            </a:extLst>
          </p:cNvPr>
          <p:cNvSpPr>
            <a:spLocks noGrp="1"/>
          </p:cNvSpPr>
          <p:nvPr>
            <p:ph type="ftr" sz="quarter" idx="11"/>
          </p:nvPr>
        </p:nvSpPr>
        <p:spPr>
          <a:xfrm>
            <a:off x="3611538" y="6313263"/>
            <a:ext cx="6969201" cy="365125"/>
          </a:xfrm>
        </p:spPr>
        <p:txBody>
          <a:bodyPr/>
          <a:lstStyle/>
          <a:p>
            <a:pPr algn="l">
              <a:spcBef>
                <a:spcPct val="0"/>
              </a:spcBef>
            </a:pPr>
            <a:r>
              <a:rPr lang="en-CA" sz="1400">
                <a:latin typeface="Times New Roman"/>
                <a:cs typeface="Times New Roman"/>
              </a:rPr>
              <a:t>Data-driven analysis of service reliability and its determinants: machine learning approach</a:t>
            </a:r>
            <a:endParaRPr lang="en-US" sz="1400">
              <a:latin typeface="Times New Roman"/>
              <a:ea typeface="+mn-lt"/>
              <a:cs typeface="Times New Roman"/>
            </a:endParaRPr>
          </a:p>
          <a:p>
            <a:endParaRPr lang="en-CA" sz="1400">
              <a:latin typeface="Times New Roman"/>
              <a:cs typeface="Times New Roman"/>
            </a:endParaRPr>
          </a:p>
        </p:txBody>
      </p:sp>
      <p:sp>
        <p:nvSpPr>
          <p:cNvPr id="3" name="CaixaDeTexto 2">
            <a:extLst>
              <a:ext uri="{FF2B5EF4-FFF2-40B4-BE49-F238E27FC236}">
                <a16:creationId xmlns:a16="http://schemas.microsoft.com/office/drawing/2014/main" id="{E03B4955-5EB1-42DF-9303-2ED74A3E51C9}"/>
              </a:ext>
            </a:extLst>
          </p:cNvPr>
          <p:cNvSpPr txBox="1"/>
          <p:nvPr/>
        </p:nvSpPr>
        <p:spPr>
          <a:xfrm>
            <a:off x="613261" y="1232701"/>
            <a:ext cx="1123824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Arial"/>
              <a:buChar char="•"/>
            </a:pPr>
            <a:r>
              <a:rPr lang="en-US" sz="1600">
                <a:solidFill>
                  <a:srgbClr val="4F4E4E"/>
                </a:solidFill>
                <a:latin typeface="Times New Roman"/>
                <a:ea typeface="+mn-lt"/>
                <a:cs typeface="+mn-lt"/>
              </a:rPr>
              <a:t>Previous studies on service reliability relied on small datasets, representative samples, and models with low performance and poor generalization.</a:t>
            </a:r>
            <a:r>
              <a:rPr lang="en-US" sz="1600">
                <a:solidFill>
                  <a:srgbClr val="4F4E4E"/>
                </a:solidFill>
                <a:latin typeface="Times New Roman"/>
                <a:cs typeface="Times New Roman"/>
              </a:rPr>
              <a:t> </a:t>
            </a:r>
          </a:p>
          <a:p>
            <a:pPr marL="285750" indent="-285750" algn="just">
              <a:buFont typeface="Arial"/>
              <a:buChar char="•"/>
            </a:pPr>
            <a:endParaRPr lang="en-US" sz="1600">
              <a:solidFill>
                <a:srgbClr val="4F4E4E"/>
              </a:solidFill>
              <a:latin typeface="Times New Roman"/>
              <a:cs typeface="Times New Roman"/>
            </a:endParaRPr>
          </a:p>
          <a:p>
            <a:pPr marL="285750" indent="-285750" algn="just">
              <a:buFont typeface="Arial"/>
              <a:buChar char="•"/>
            </a:pPr>
            <a:r>
              <a:rPr lang="en-US" sz="1600">
                <a:solidFill>
                  <a:srgbClr val="4F4E4E"/>
                </a:solidFill>
                <a:latin typeface="Times New Roman"/>
                <a:cs typeface="Times New Roman"/>
              </a:rPr>
              <a:t>New perspective and insights to deal with service reliability and transit data at scale.</a:t>
            </a:r>
          </a:p>
          <a:p>
            <a:pPr marL="285750" indent="-285750" algn="just">
              <a:buFont typeface="Arial"/>
              <a:buChar char="•"/>
            </a:pPr>
            <a:endParaRPr lang="en-US" sz="1600">
              <a:solidFill>
                <a:srgbClr val="4F4E4E"/>
              </a:solidFill>
              <a:latin typeface="Times New Roman"/>
              <a:cs typeface="Times New Roman"/>
            </a:endParaRPr>
          </a:p>
          <a:p>
            <a:pPr marL="285750" indent="-285750" algn="just">
              <a:buFont typeface="Arial"/>
              <a:buChar char="•"/>
            </a:pPr>
            <a:r>
              <a:rPr lang="en-US" sz="1600">
                <a:solidFill>
                  <a:srgbClr val="4F4E4E"/>
                </a:solidFill>
                <a:latin typeface="Times New Roman"/>
                <a:cs typeface="Times New Roman"/>
              </a:rPr>
              <a:t>In São Paulo,  the whole system is frequency-based and the framework could distinguish high-frequency and low-frequency patterns. </a:t>
            </a:r>
          </a:p>
          <a:p>
            <a:pPr marL="285750" indent="-285750" algn="just">
              <a:buFont typeface="Arial"/>
              <a:buChar char="•"/>
            </a:pPr>
            <a:endParaRPr lang="en-US" sz="1600">
              <a:solidFill>
                <a:srgbClr val="4F4E4E"/>
              </a:solidFill>
              <a:latin typeface="Times New Roman"/>
              <a:ea typeface="+mn-lt"/>
              <a:cs typeface="Times New Roman"/>
            </a:endParaRPr>
          </a:p>
          <a:p>
            <a:pPr marL="285750" indent="-285750" algn="just">
              <a:buFont typeface="Arial"/>
              <a:buChar char="•"/>
            </a:pPr>
            <a:r>
              <a:rPr lang="en-US" sz="1600">
                <a:solidFill>
                  <a:srgbClr val="4F4E4E"/>
                </a:solidFill>
                <a:latin typeface="Times New Roman"/>
                <a:ea typeface="+mn-lt"/>
                <a:cs typeface="Times New Roman"/>
              </a:rPr>
              <a:t>Although the expected impact of Agency Service category on service reliability, we could also observe that exogenous categories had at least 40% influence on the wait and travel time variability.</a:t>
            </a:r>
          </a:p>
          <a:p>
            <a:pPr marL="285750" indent="-285750" algn="just">
              <a:buFont typeface="Arial"/>
              <a:buChar char="•"/>
            </a:pPr>
            <a:endParaRPr lang="en-US" sz="1600">
              <a:solidFill>
                <a:srgbClr val="4F4E4E"/>
              </a:solidFill>
              <a:latin typeface="Times New Roman"/>
              <a:ea typeface="+mn-lt"/>
              <a:cs typeface="Times New Roman"/>
            </a:endParaRPr>
          </a:p>
          <a:p>
            <a:pPr marL="285750" indent="-285750" algn="just">
              <a:buFont typeface="Arial,Sans-Serif"/>
              <a:buChar char="•"/>
            </a:pPr>
            <a:r>
              <a:rPr lang="en-US" sz="1600">
                <a:solidFill>
                  <a:srgbClr val="4F4E4E"/>
                </a:solidFill>
                <a:latin typeface="Times New Roman"/>
                <a:ea typeface="+mn-lt"/>
                <a:cs typeface="Times New Roman"/>
              </a:rPr>
              <a:t>Transit agencies can add more features and apply the framework to evaluate different service reliability measures performance.</a:t>
            </a:r>
            <a:endParaRPr lang="en-US" sz="1600">
              <a:ea typeface="+mn-lt"/>
              <a:cs typeface="+mn-lt"/>
            </a:endParaRPr>
          </a:p>
          <a:p>
            <a:pPr marL="285750" indent="-285750" algn="just">
              <a:buFont typeface="Arial,Sans-Serif"/>
              <a:buChar char="•"/>
            </a:pPr>
            <a:endParaRPr lang="en-US" sz="1600">
              <a:ea typeface="+mn-lt"/>
              <a:cs typeface="+mn-lt"/>
            </a:endParaRPr>
          </a:p>
          <a:p>
            <a:pPr marL="285750" indent="-285750" algn="just">
              <a:buFont typeface="Arial,Sans-Serif"/>
              <a:buChar char="•"/>
            </a:pPr>
            <a:r>
              <a:rPr lang="en-US" sz="1600">
                <a:solidFill>
                  <a:srgbClr val="4F4E4E"/>
                </a:solidFill>
                <a:latin typeface="Times New Roman"/>
                <a:ea typeface="+mn-lt"/>
                <a:cs typeface="Times New Roman"/>
              </a:rPr>
              <a:t>Agencies can also use the patterns identified on spatial aggregation and frequency segmentation for quality service decision-making.</a:t>
            </a:r>
          </a:p>
          <a:p>
            <a:pPr marL="285750" indent="-285750" algn="just">
              <a:buFont typeface="Arial,Sans-Serif"/>
              <a:buChar char="•"/>
            </a:pPr>
            <a:endParaRPr lang="en-US" sz="1600">
              <a:solidFill>
                <a:srgbClr val="4F4E4E"/>
              </a:solidFill>
              <a:latin typeface="Times New Roman"/>
              <a:ea typeface="+mn-lt"/>
              <a:cs typeface="Times New Roman"/>
            </a:endParaRPr>
          </a:p>
          <a:p>
            <a:pPr marL="285750" indent="-285750" algn="just">
              <a:buFont typeface="Arial,Sans-Serif"/>
              <a:buChar char="•"/>
            </a:pPr>
            <a:r>
              <a:rPr lang="en-US" sz="1600">
                <a:solidFill>
                  <a:srgbClr val="4F4E4E"/>
                </a:solidFill>
                <a:latin typeface="Times New Roman"/>
                <a:ea typeface="+mn-lt"/>
                <a:cs typeface="Times New Roman"/>
              </a:rPr>
              <a:t>The next feasible step is city comparison and aggregate new features to evaluate model stability.</a:t>
            </a:r>
          </a:p>
        </p:txBody>
      </p:sp>
    </p:spTree>
    <p:extLst>
      <p:ext uri="{BB962C8B-B14F-4D97-AF65-F5344CB8AC3E}">
        <p14:creationId xmlns:p14="http://schemas.microsoft.com/office/powerpoint/2010/main" val="4276278713"/>
      </p:ext>
    </p:extLst>
  </p:cSld>
  <p:clrMapOvr>
    <a:masterClrMapping/>
  </p:clrMapOvr>
</p:sld>
</file>

<file path=ppt/theme/theme1.xml><?xml version="1.0" encoding="utf-8"?>
<a:theme xmlns:a="http://schemas.openxmlformats.org/drawingml/2006/main" name="ThemeUttri">
  <a:themeElements>
    <a:clrScheme name="UofT">
      <a:dk1>
        <a:srgbClr val="4C698D"/>
      </a:dk1>
      <a:lt1>
        <a:srgbClr val="FFFFFF"/>
      </a:lt1>
      <a:dk2>
        <a:srgbClr val="001937"/>
      </a:dk2>
      <a:lt2>
        <a:srgbClr val="002A5C"/>
      </a:lt2>
      <a:accent1>
        <a:srgbClr val="0D9DBF"/>
      </a:accent1>
      <a:accent2>
        <a:srgbClr val="A2BC1A"/>
      </a:accent2>
      <a:accent3>
        <a:srgbClr val="564EC2"/>
      </a:accent3>
      <a:accent4>
        <a:srgbClr val="7F94AD"/>
      </a:accent4>
      <a:accent5>
        <a:srgbClr val="A3B2C4"/>
      </a:accent5>
      <a:accent6>
        <a:srgbClr val="FFFFFF"/>
      </a:accent6>
      <a:hlink>
        <a:srgbClr val="333366"/>
      </a:hlink>
      <a:folHlink>
        <a:srgbClr val="2472FF"/>
      </a:folHlink>
    </a:clrScheme>
    <a:fontScheme name="Uof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Uttri" id="{3E4AEFFC-B27F-4C65-8143-1FCD20FFD26C}" vid="{247247F5-4594-4BD2-9404-0F70D36946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0FDC5544767D341BE7DB56CC180383E" ma:contentTypeVersion="13" ma:contentTypeDescription="Create a new document." ma:contentTypeScope="" ma:versionID="6de2f7259156d27114792e78794bf332">
  <xsd:schema xmlns:xsd="http://www.w3.org/2001/XMLSchema" xmlns:xs="http://www.w3.org/2001/XMLSchema" xmlns:p="http://schemas.microsoft.com/office/2006/metadata/properties" xmlns:ns3="8c5efa50-7afa-4e65-8af9-b2e6ede95571" xmlns:ns4="ad7780c0-aaa5-4abf-b224-3dc571241438" targetNamespace="http://schemas.microsoft.com/office/2006/metadata/properties" ma:root="true" ma:fieldsID="38173c022909e49d291a7811feb75b7f" ns3:_="" ns4:_="">
    <xsd:import namespace="8c5efa50-7afa-4e65-8af9-b2e6ede95571"/>
    <xsd:import namespace="ad7780c0-aaa5-4abf-b224-3dc57124143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5efa50-7afa-4e65-8af9-b2e6ede955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d7780c0-aaa5-4abf-b224-3dc57124143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A979B25-07F8-4715-B7E8-5EA5C8B3E431}">
  <ds:schemaRefs>
    <ds:schemaRef ds:uri="http://schemas.microsoft.com/sharepoint/v3/contenttype/forms"/>
  </ds:schemaRefs>
</ds:datastoreItem>
</file>

<file path=customXml/itemProps2.xml><?xml version="1.0" encoding="utf-8"?>
<ds:datastoreItem xmlns:ds="http://schemas.openxmlformats.org/officeDocument/2006/customXml" ds:itemID="{A73E86F4-1093-43F9-ABCF-CC8BB5477864}">
  <ds:schemaRefs>
    <ds:schemaRef ds:uri="8c5efa50-7afa-4e65-8af9-b2e6ede95571"/>
    <ds:schemaRef ds:uri="ad7780c0-aaa5-4abf-b224-3dc5712414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77835CB-8696-4836-B8E4-0498556C0893}">
  <ds:schemaRefs>
    <ds:schemaRef ds:uri="8c5efa50-7afa-4e65-8af9-b2e6ede95571"/>
    <ds:schemaRef ds:uri="ad7780c0-aaa5-4abf-b224-3dc57124143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Notes>
  <HiddenSlides>0</HiddenSlides>
  <ScaleCrop>false</ScaleCrop>
  <HeadingPairs>
    <vt:vector size="4" baseType="variant">
      <vt:variant>
        <vt:lpstr>Tema</vt:lpstr>
      </vt:variant>
      <vt:variant>
        <vt:i4>1</vt:i4>
      </vt:variant>
      <vt:variant>
        <vt:lpstr>Títulos de slides</vt:lpstr>
      </vt:variant>
      <vt:variant>
        <vt:i4>10</vt:i4>
      </vt:variant>
    </vt:vector>
  </HeadingPairs>
  <TitlesOfParts>
    <vt:vector size="11" baseType="lpstr">
      <vt:lpstr>ThemeUttri</vt:lpstr>
      <vt:lpstr>Data-driven analysis of service reliability and its determinants: machine learning approach</vt:lpstr>
      <vt:lpstr>Focus and objective</vt:lpstr>
      <vt:lpstr>São Paulo - Brazil</vt:lpstr>
      <vt:lpstr>Method</vt:lpstr>
      <vt:lpstr>Feature engineering and data enrichment</vt:lpstr>
      <vt:lpstr>Data sampling</vt:lpstr>
      <vt:lpstr>Key findings and aplicability</vt:lpstr>
      <vt:lpstr>Key findings and aplicability</vt:lpstr>
      <vt:lpstr>Lessons learned and future directions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Demand Responsive Transit: Review of Research Literature and Practice</dc:title>
  <dc:creator>Alaa Itani</dc:creator>
  <cp:revision>291</cp:revision>
  <dcterms:created xsi:type="dcterms:W3CDTF">2020-06-03T04:01:18Z</dcterms:created>
  <dcterms:modified xsi:type="dcterms:W3CDTF">2021-07-06T00:57:58Z</dcterms:modified>
</cp:coreProperties>
</file>