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27"/>
  </p:notesMasterIdLst>
  <p:sldIdLst>
    <p:sldId id="256" r:id="rId6"/>
    <p:sldId id="257" r:id="rId7"/>
    <p:sldId id="786" r:id="rId8"/>
    <p:sldId id="727" r:id="rId9"/>
    <p:sldId id="775" r:id="rId10"/>
    <p:sldId id="738" r:id="rId11"/>
    <p:sldId id="730" r:id="rId12"/>
    <p:sldId id="776" r:id="rId13"/>
    <p:sldId id="780" r:id="rId14"/>
    <p:sldId id="745" r:id="rId15"/>
    <p:sldId id="268" r:id="rId16"/>
    <p:sldId id="275" r:id="rId17"/>
    <p:sldId id="277" r:id="rId18"/>
    <p:sldId id="787" r:id="rId19"/>
    <p:sldId id="753" r:id="rId20"/>
    <p:sldId id="774" r:id="rId21"/>
    <p:sldId id="754" r:id="rId22"/>
    <p:sldId id="778" r:id="rId23"/>
    <p:sldId id="777" r:id="rId24"/>
    <p:sldId id="785"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SLab" initials="I" lastIdx="8" clrIdx="0">
    <p:extLst>
      <p:ext uri="{19B8F6BF-5375-455C-9EA6-DF929625EA0E}">
        <p15:presenceInfo xmlns:p15="http://schemas.microsoft.com/office/powerpoint/2012/main" userId="ITSLab" providerId="None"/>
      </p:ext>
    </p:extLst>
  </p:cmAuthor>
  <p:cmAuthor id="2" name="Amer Shalaby" initials="AS" lastIdx="9" clrIdx="1">
    <p:extLst>
      <p:ext uri="{19B8F6BF-5375-455C-9EA6-DF929625EA0E}">
        <p15:presenceInfo xmlns:p15="http://schemas.microsoft.com/office/powerpoint/2012/main" userId="6278d7c25986c1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4EC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F7A372-3EA5-48C0-BF66-2312279C4803}" v="9" dt="2021-07-05T14:27:38.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906" autoAdjust="0"/>
  </p:normalViewPr>
  <p:slideViewPr>
    <p:cSldViewPr snapToGrid="0">
      <p:cViewPr varScale="1">
        <p:scale>
          <a:sx n="73" d="100"/>
          <a:sy n="73" d="100"/>
        </p:scale>
        <p:origin x="1042"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6" d="100"/>
          <a:sy n="46" d="100"/>
        </p:scale>
        <p:origin x="272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a Itani" userId="ae7cdbf7-db99-4f1a-917a-8c61885d63ef" providerId="ADAL" clId="{D9F7A372-3EA5-48C0-BF66-2312279C4803}"/>
    <pc:docChg chg="undo custSel delSld modSld">
      <pc:chgData name="Alaa Itani" userId="ae7cdbf7-db99-4f1a-917a-8c61885d63ef" providerId="ADAL" clId="{D9F7A372-3EA5-48C0-BF66-2312279C4803}" dt="2021-07-05T14:29:33.099" v="197" actId="20577"/>
      <pc:docMkLst>
        <pc:docMk/>
      </pc:docMkLst>
      <pc:sldChg chg="modSp mod">
        <pc:chgData name="Alaa Itani" userId="ae7cdbf7-db99-4f1a-917a-8c61885d63ef" providerId="ADAL" clId="{D9F7A372-3EA5-48C0-BF66-2312279C4803}" dt="2021-07-05T14:00:12.822" v="71" actId="20577"/>
        <pc:sldMkLst>
          <pc:docMk/>
          <pc:sldMk cId="2555689092" sldId="256"/>
        </pc:sldMkLst>
        <pc:spChg chg="mod">
          <ac:chgData name="Alaa Itani" userId="ae7cdbf7-db99-4f1a-917a-8c61885d63ef" providerId="ADAL" clId="{D9F7A372-3EA5-48C0-BF66-2312279C4803}" dt="2021-07-05T14:00:12.822" v="71" actId="20577"/>
          <ac:spMkLst>
            <pc:docMk/>
            <pc:sldMk cId="2555689092" sldId="256"/>
            <ac:spMk id="3" creationId="{DB96E0E4-69A4-4618-AF20-F135019BBB7D}"/>
          </ac:spMkLst>
        </pc:spChg>
      </pc:sldChg>
      <pc:sldChg chg="modSp mod">
        <pc:chgData name="Alaa Itani" userId="ae7cdbf7-db99-4f1a-917a-8c61885d63ef" providerId="ADAL" clId="{D9F7A372-3EA5-48C0-BF66-2312279C4803}" dt="2021-07-05T14:29:33.099" v="197" actId="20577"/>
        <pc:sldMkLst>
          <pc:docMk/>
          <pc:sldMk cId="344896784" sldId="257"/>
        </pc:sldMkLst>
        <pc:spChg chg="mod">
          <ac:chgData name="Alaa Itani" userId="ae7cdbf7-db99-4f1a-917a-8c61885d63ef" providerId="ADAL" clId="{D9F7A372-3EA5-48C0-BF66-2312279C4803}" dt="2021-07-05T14:29:33.099" v="197" actId="20577"/>
          <ac:spMkLst>
            <pc:docMk/>
            <pc:sldMk cId="344896784" sldId="257"/>
            <ac:spMk id="3" creationId="{664D090B-4722-4B7C-93DE-2B8EFD9BBE48}"/>
          </ac:spMkLst>
        </pc:spChg>
      </pc:sldChg>
      <pc:sldChg chg="modNotesTx">
        <pc:chgData name="Alaa Itani" userId="ae7cdbf7-db99-4f1a-917a-8c61885d63ef" providerId="ADAL" clId="{D9F7A372-3EA5-48C0-BF66-2312279C4803}" dt="2021-07-05T14:01:25.479" v="79" actId="20577"/>
        <pc:sldMkLst>
          <pc:docMk/>
          <pc:sldMk cId="3154212823" sldId="738"/>
        </pc:sldMkLst>
      </pc:sldChg>
      <pc:sldChg chg="modSp mod">
        <pc:chgData name="Alaa Itani" userId="ae7cdbf7-db99-4f1a-917a-8c61885d63ef" providerId="ADAL" clId="{D9F7A372-3EA5-48C0-BF66-2312279C4803}" dt="2021-07-05T14:07:55.387" v="142" actId="1076"/>
        <pc:sldMkLst>
          <pc:docMk/>
          <pc:sldMk cId="2084999643" sldId="745"/>
        </pc:sldMkLst>
        <pc:spChg chg="mod">
          <ac:chgData name="Alaa Itani" userId="ae7cdbf7-db99-4f1a-917a-8c61885d63ef" providerId="ADAL" clId="{D9F7A372-3EA5-48C0-BF66-2312279C4803}" dt="2021-07-05T14:03:03.151" v="115" actId="1076"/>
          <ac:spMkLst>
            <pc:docMk/>
            <pc:sldMk cId="2084999643" sldId="745"/>
            <ac:spMk id="2" creationId="{B50FD2C5-16B3-4B86-8A82-DDB48669EF28}"/>
          </ac:spMkLst>
        </pc:spChg>
        <pc:spChg chg="mod">
          <ac:chgData name="Alaa Itani" userId="ae7cdbf7-db99-4f1a-917a-8c61885d63ef" providerId="ADAL" clId="{D9F7A372-3EA5-48C0-BF66-2312279C4803}" dt="2021-07-05T14:04:00.893" v="116" actId="1076"/>
          <ac:spMkLst>
            <pc:docMk/>
            <pc:sldMk cId="2084999643" sldId="745"/>
            <ac:spMk id="88" creationId="{25841D76-8621-48CB-90F3-FB5C941663E7}"/>
          </ac:spMkLst>
        </pc:spChg>
        <pc:spChg chg="mod">
          <ac:chgData name="Alaa Itani" userId="ae7cdbf7-db99-4f1a-917a-8c61885d63ef" providerId="ADAL" clId="{D9F7A372-3EA5-48C0-BF66-2312279C4803}" dt="2021-07-05T14:04:24.904" v="117" actId="1076"/>
          <ac:spMkLst>
            <pc:docMk/>
            <pc:sldMk cId="2084999643" sldId="745"/>
            <ac:spMk id="89" creationId="{D67F6AD6-5E87-42B7-8981-86F52F2ADE32}"/>
          </ac:spMkLst>
        </pc:spChg>
        <pc:spChg chg="mod">
          <ac:chgData name="Alaa Itani" userId="ae7cdbf7-db99-4f1a-917a-8c61885d63ef" providerId="ADAL" clId="{D9F7A372-3EA5-48C0-BF66-2312279C4803}" dt="2021-07-05T14:06:47.191" v="132" actId="1076"/>
          <ac:spMkLst>
            <pc:docMk/>
            <pc:sldMk cId="2084999643" sldId="745"/>
            <ac:spMk id="90" creationId="{0D49F474-47E9-4E89-8092-1E5C4F1B44DF}"/>
          </ac:spMkLst>
        </pc:spChg>
        <pc:spChg chg="mod">
          <ac:chgData name="Alaa Itani" userId="ae7cdbf7-db99-4f1a-917a-8c61885d63ef" providerId="ADAL" clId="{D9F7A372-3EA5-48C0-BF66-2312279C4803}" dt="2021-07-05T14:06:58.423" v="134" actId="1076"/>
          <ac:spMkLst>
            <pc:docMk/>
            <pc:sldMk cId="2084999643" sldId="745"/>
            <ac:spMk id="91" creationId="{20EDE4A6-C961-4F7C-86B3-01FF63FE00B0}"/>
          </ac:spMkLst>
        </pc:spChg>
        <pc:spChg chg="mod">
          <ac:chgData name="Alaa Itani" userId="ae7cdbf7-db99-4f1a-917a-8c61885d63ef" providerId="ADAL" clId="{D9F7A372-3EA5-48C0-BF66-2312279C4803}" dt="2021-07-05T14:07:14.279" v="135" actId="1076"/>
          <ac:spMkLst>
            <pc:docMk/>
            <pc:sldMk cId="2084999643" sldId="745"/>
            <ac:spMk id="92" creationId="{2AE5F6A7-22EC-4F2A-8F7F-63DF2AC6E54E}"/>
          </ac:spMkLst>
        </pc:spChg>
        <pc:spChg chg="mod">
          <ac:chgData name="Alaa Itani" userId="ae7cdbf7-db99-4f1a-917a-8c61885d63ef" providerId="ADAL" clId="{D9F7A372-3EA5-48C0-BF66-2312279C4803}" dt="2021-07-05T14:07:30.903" v="137" actId="1076"/>
          <ac:spMkLst>
            <pc:docMk/>
            <pc:sldMk cId="2084999643" sldId="745"/>
            <ac:spMk id="93" creationId="{B31B9AFE-67BC-43AA-8995-4528238263EE}"/>
          </ac:spMkLst>
        </pc:spChg>
        <pc:spChg chg="mod">
          <ac:chgData name="Alaa Itani" userId="ae7cdbf7-db99-4f1a-917a-8c61885d63ef" providerId="ADAL" clId="{D9F7A372-3EA5-48C0-BF66-2312279C4803}" dt="2021-07-05T14:07:55.387" v="142" actId="1076"/>
          <ac:spMkLst>
            <pc:docMk/>
            <pc:sldMk cId="2084999643" sldId="745"/>
            <ac:spMk id="94" creationId="{D6663428-4C34-44B9-A8D3-35F09C076FB8}"/>
          </ac:spMkLst>
        </pc:spChg>
        <pc:spChg chg="mod">
          <ac:chgData name="Alaa Itani" userId="ae7cdbf7-db99-4f1a-917a-8c61885d63ef" providerId="ADAL" clId="{D9F7A372-3EA5-48C0-BF66-2312279C4803}" dt="2021-07-05T14:04:00.893" v="116" actId="1076"/>
          <ac:spMkLst>
            <pc:docMk/>
            <pc:sldMk cId="2084999643" sldId="745"/>
            <ac:spMk id="95" creationId="{DC6DE47C-588E-4D7A-84B9-685488866040}"/>
          </ac:spMkLst>
        </pc:spChg>
        <pc:spChg chg="mod">
          <ac:chgData name="Alaa Itani" userId="ae7cdbf7-db99-4f1a-917a-8c61885d63ef" providerId="ADAL" clId="{D9F7A372-3EA5-48C0-BF66-2312279C4803}" dt="2021-07-05T14:04:24.904" v="117" actId="1076"/>
          <ac:spMkLst>
            <pc:docMk/>
            <pc:sldMk cId="2084999643" sldId="745"/>
            <ac:spMk id="96" creationId="{94D775D0-986C-4C36-B531-DED3093F4745}"/>
          </ac:spMkLst>
        </pc:spChg>
        <pc:spChg chg="mod">
          <ac:chgData name="Alaa Itani" userId="ae7cdbf7-db99-4f1a-917a-8c61885d63ef" providerId="ADAL" clId="{D9F7A372-3EA5-48C0-BF66-2312279C4803}" dt="2021-07-05T14:06:52.687" v="133" actId="1076"/>
          <ac:spMkLst>
            <pc:docMk/>
            <pc:sldMk cId="2084999643" sldId="745"/>
            <ac:spMk id="97" creationId="{28592F87-A058-4D52-BA35-AE16EBE64F2E}"/>
          </ac:spMkLst>
        </pc:spChg>
        <pc:spChg chg="mod">
          <ac:chgData name="Alaa Itani" userId="ae7cdbf7-db99-4f1a-917a-8c61885d63ef" providerId="ADAL" clId="{D9F7A372-3EA5-48C0-BF66-2312279C4803}" dt="2021-07-05T14:06:58.423" v="134" actId="1076"/>
          <ac:spMkLst>
            <pc:docMk/>
            <pc:sldMk cId="2084999643" sldId="745"/>
            <ac:spMk id="98" creationId="{509A2DCE-EAC4-41A7-80AC-75DB1AFDCAA6}"/>
          </ac:spMkLst>
        </pc:spChg>
        <pc:spChg chg="mod">
          <ac:chgData name="Alaa Itani" userId="ae7cdbf7-db99-4f1a-917a-8c61885d63ef" providerId="ADAL" clId="{D9F7A372-3EA5-48C0-BF66-2312279C4803}" dt="2021-07-05T14:07:20.455" v="136" actId="1076"/>
          <ac:spMkLst>
            <pc:docMk/>
            <pc:sldMk cId="2084999643" sldId="745"/>
            <ac:spMk id="100" creationId="{4733DE5E-C2CB-4F06-BEC1-8A6B4F281330}"/>
          </ac:spMkLst>
        </pc:spChg>
        <pc:spChg chg="mod">
          <ac:chgData name="Alaa Itani" userId="ae7cdbf7-db99-4f1a-917a-8c61885d63ef" providerId="ADAL" clId="{D9F7A372-3EA5-48C0-BF66-2312279C4803}" dt="2021-07-05T14:07:30.903" v="137" actId="1076"/>
          <ac:spMkLst>
            <pc:docMk/>
            <pc:sldMk cId="2084999643" sldId="745"/>
            <ac:spMk id="101" creationId="{F59CD28F-42BB-48C3-B5E8-92384A286B2D}"/>
          </ac:spMkLst>
        </pc:spChg>
        <pc:spChg chg="mod">
          <ac:chgData name="Alaa Itani" userId="ae7cdbf7-db99-4f1a-917a-8c61885d63ef" providerId="ADAL" clId="{D9F7A372-3EA5-48C0-BF66-2312279C4803}" dt="2021-07-05T14:07:47.167" v="140" actId="1076"/>
          <ac:spMkLst>
            <pc:docMk/>
            <pc:sldMk cId="2084999643" sldId="745"/>
            <ac:spMk id="102" creationId="{2B94C948-EB7E-418D-B801-BE969DA55F5D}"/>
          </ac:spMkLst>
        </pc:spChg>
        <pc:spChg chg="mod">
          <ac:chgData name="Alaa Itani" userId="ae7cdbf7-db99-4f1a-917a-8c61885d63ef" providerId="ADAL" clId="{D9F7A372-3EA5-48C0-BF66-2312279C4803}" dt="2021-07-05T14:06:29.572" v="131" actId="1076"/>
          <ac:spMkLst>
            <pc:docMk/>
            <pc:sldMk cId="2084999643" sldId="745"/>
            <ac:spMk id="105" creationId="{0C79ECA6-3D77-4AF3-998B-D99FCE29B981}"/>
          </ac:spMkLst>
        </pc:spChg>
        <pc:spChg chg="mod">
          <ac:chgData name="Alaa Itani" userId="ae7cdbf7-db99-4f1a-917a-8c61885d63ef" providerId="ADAL" clId="{D9F7A372-3EA5-48C0-BF66-2312279C4803}" dt="2021-07-05T14:06:29.572" v="131" actId="1076"/>
          <ac:spMkLst>
            <pc:docMk/>
            <pc:sldMk cId="2084999643" sldId="745"/>
            <ac:spMk id="106" creationId="{CA4281F4-BABC-43AB-A503-21BA7ABFABD6}"/>
          </ac:spMkLst>
        </pc:spChg>
        <pc:spChg chg="mod">
          <ac:chgData name="Alaa Itani" userId="ae7cdbf7-db99-4f1a-917a-8c61885d63ef" providerId="ADAL" clId="{D9F7A372-3EA5-48C0-BF66-2312279C4803}" dt="2021-07-05T14:06:29.572" v="131" actId="1076"/>
          <ac:spMkLst>
            <pc:docMk/>
            <pc:sldMk cId="2084999643" sldId="745"/>
            <ac:spMk id="107" creationId="{D393204B-93EB-490F-825D-D9B9DE748AE5}"/>
          </ac:spMkLst>
        </pc:spChg>
        <pc:spChg chg="mod">
          <ac:chgData name="Alaa Itani" userId="ae7cdbf7-db99-4f1a-917a-8c61885d63ef" providerId="ADAL" clId="{D9F7A372-3EA5-48C0-BF66-2312279C4803}" dt="2021-07-05T14:06:58.423" v="134" actId="1076"/>
          <ac:spMkLst>
            <pc:docMk/>
            <pc:sldMk cId="2084999643" sldId="745"/>
            <ac:spMk id="108" creationId="{E8F46C31-74FE-4E3E-A904-D72DF93B9FB8}"/>
          </ac:spMkLst>
        </pc:spChg>
        <pc:spChg chg="mod">
          <ac:chgData name="Alaa Itani" userId="ae7cdbf7-db99-4f1a-917a-8c61885d63ef" providerId="ADAL" clId="{D9F7A372-3EA5-48C0-BF66-2312279C4803}" dt="2021-07-05T14:05:57.155" v="126" actId="1076"/>
          <ac:spMkLst>
            <pc:docMk/>
            <pc:sldMk cId="2084999643" sldId="745"/>
            <ac:spMk id="112" creationId="{0D35493E-C58B-419F-BE29-7CFF01B71EC2}"/>
          </ac:spMkLst>
        </pc:spChg>
        <pc:picChg chg="mod">
          <ac:chgData name="Alaa Itani" userId="ae7cdbf7-db99-4f1a-917a-8c61885d63ef" providerId="ADAL" clId="{D9F7A372-3EA5-48C0-BF66-2312279C4803}" dt="2021-07-05T14:04:24.904" v="117" actId="1076"/>
          <ac:picMkLst>
            <pc:docMk/>
            <pc:sldMk cId="2084999643" sldId="745"/>
            <ac:picMk id="99" creationId="{7E9EDC55-730B-4AC6-92FD-0DAB8955260E}"/>
          </ac:picMkLst>
        </pc:picChg>
        <pc:picChg chg="mod">
          <ac:chgData name="Alaa Itani" userId="ae7cdbf7-db99-4f1a-917a-8c61885d63ef" providerId="ADAL" clId="{D9F7A372-3EA5-48C0-BF66-2312279C4803}" dt="2021-07-05T14:04:00.893" v="116" actId="1076"/>
          <ac:picMkLst>
            <pc:docMk/>
            <pc:sldMk cId="2084999643" sldId="745"/>
            <ac:picMk id="103" creationId="{B40AFEDD-5989-4464-8AEC-FCDBEFDEABD9}"/>
          </ac:picMkLst>
        </pc:picChg>
        <pc:picChg chg="mod">
          <ac:chgData name="Alaa Itani" userId="ae7cdbf7-db99-4f1a-917a-8c61885d63ef" providerId="ADAL" clId="{D9F7A372-3EA5-48C0-BF66-2312279C4803}" dt="2021-07-05T14:06:47.191" v="132" actId="1076"/>
          <ac:picMkLst>
            <pc:docMk/>
            <pc:sldMk cId="2084999643" sldId="745"/>
            <ac:picMk id="104" creationId="{0229324B-0E64-4281-A226-1B46DCE1A440}"/>
          </ac:picMkLst>
        </pc:picChg>
        <pc:picChg chg="mod">
          <ac:chgData name="Alaa Itani" userId="ae7cdbf7-db99-4f1a-917a-8c61885d63ef" providerId="ADAL" clId="{D9F7A372-3EA5-48C0-BF66-2312279C4803}" dt="2021-07-05T14:07:14.279" v="135" actId="1076"/>
          <ac:picMkLst>
            <pc:docMk/>
            <pc:sldMk cId="2084999643" sldId="745"/>
            <ac:picMk id="109" creationId="{AAB354DE-0B3A-4E32-A33D-52EDCA0D92B9}"/>
          </ac:picMkLst>
        </pc:picChg>
        <pc:picChg chg="mod">
          <ac:chgData name="Alaa Itani" userId="ae7cdbf7-db99-4f1a-917a-8c61885d63ef" providerId="ADAL" clId="{D9F7A372-3EA5-48C0-BF66-2312279C4803}" dt="2021-07-05T14:07:52.943" v="141" actId="1076"/>
          <ac:picMkLst>
            <pc:docMk/>
            <pc:sldMk cId="2084999643" sldId="745"/>
            <ac:picMk id="110" creationId="{83A55167-AC60-47C1-B349-0F8D45A13BC9}"/>
          </ac:picMkLst>
        </pc:picChg>
        <pc:picChg chg="mod">
          <ac:chgData name="Alaa Itani" userId="ae7cdbf7-db99-4f1a-917a-8c61885d63ef" providerId="ADAL" clId="{D9F7A372-3EA5-48C0-BF66-2312279C4803}" dt="2021-07-05T14:07:34.071" v="138" actId="1076"/>
          <ac:picMkLst>
            <pc:docMk/>
            <pc:sldMk cId="2084999643" sldId="745"/>
            <ac:picMk id="111" creationId="{1C32F1B1-96E6-4565-9D3B-F0581C4D8189}"/>
          </ac:picMkLst>
        </pc:picChg>
      </pc:sldChg>
      <pc:sldChg chg="modSp mod">
        <pc:chgData name="Alaa Itani" userId="ae7cdbf7-db99-4f1a-917a-8c61885d63ef" providerId="ADAL" clId="{D9F7A372-3EA5-48C0-BF66-2312279C4803}" dt="2021-07-05T14:08:28.184" v="182" actId="20577"/>
        <pc:sldMkLst>
          <pc:docMk/>
          <pc:sldMk cId="4023180518" sldId="753"/>
        </pc:sldMkLst>
        <pc:spChg chg="mod">
          <ac:chgData name="Alaa Itani" userId="ae7cdbf7-db99-4f1a-917a-8c61885d63ef" providerId="ADAL" clId="{D9F7A372-3EA5-48C0-BF66-2312279C4803}" dt="2021-07-05T14:08:28.184" v="182" actId="20577"/>
          <ac:spMkLst>
            <pc:docMk/>
            <pc:sldMk cId="4023180518" sldId="753"/>
            <ac:spMk id="2" creationId="{B50FD2C5-16B3-4B86-8A82-DDB48669EF28}"/>
          </ac:spMkLst>
        </pc:spChg>
      </pc:sldChg>
      <pc:sldChg chg="modNotesTx">
        <pc:chgData name="Alaa Itani" userId="ae7cdbf7-db99-4f1a-917a-8c61885d63ef" providerId="ADAL" clId="{D9F7A372-3EA5-48C0-BF66-2312279C4803}" dt="2021-07-05T14:01:38.070" v="82"/>
        <pc:sldMkLst>
          <pc:docMk/>
          <pc:sldMk cId="2313061864" sldId="776"/>
        </pc:sldMkLst>
      </pc:sldChg>
      <pc:sldChg chg="modSp mod modAnim">
        <pc:chgData name="Alaa Itani" userId="ae7cdbf7-db99-4f1a-917a-8c61885d63ef" providerId="ADAL" clId="{D9F7A372-3EA5-48C0-BF66-2312279C4803}" dt="2021-07-05T14:27:55.343" v="195" actId="1076"/>
        <pc:sldMkLst>
          <pc:docMk/>
          <pc:sldMk cId="3575168134" sldId="777"/>
        </pc:sldMkLst>
        <pc:spChg chg="mod">
          <ac:chgData name="Alaa Itani" userId="ae7cdbf7-db99-4f1a-917a-8c61885d63ef" providerId="ADAL" clId="{D9F7A372-3EA5-48C0-BF66-2312279C4803}" dt="2021-07-05T14:27:46.584" v="193" actId="1076"/>
          <ac:spMkLst>
            <pc:docMk/>
            <pc:sldMk cId="3575168134" sldId="777"/>
            <ac:spMk id="2" creationId="{9300E43B-DE91-4DEF-9AEC-1CABA45A7E67}"/>
          </ac:spMkLst>
        </pc:spChg>
        <pc:spChg chg="mod">
          <ac:chgData name="Alaa Itani" userId="ae7cdbf7-db99-4f1a-917a-8c61885d63ef" providerId="ADAL" clId="{D9F7A372-3EA5-48C0-BF66-2312279C4803}" dt="2021-07-05T14:27:48.663" v="194" actId="1076"/>
          <ac:spMkLst>
            <pc:docMk/>
            <pc:sldMk cId="3575168134" sldId="777"/>
            <ac:spMk id="3" creationId="{027E2CC3-335B-464E-BC44-43A440CFFA6E}"/>
          </ac:spMkLst>
        </pc:spChg>
        <pc:spChg chg="mod">
          <ac:chgData name="Alaa Itani" userId="ae7cdbf7-db99-4f1a-917a-8c61885d63ef" providerId="ADAL" clId="{D9F7A372-3EA5-48C0-BF66-2312279C4803}" dt="2021-07-05T14:27:55.343" v="195" actId="1076"/>
          <ac:spMkLst>
            <pc:docMk/>
            <pc:sldMk cId="3575168134" sldId="777"/>
            <ac:spMk id="5" creationId="{8FB7424E-43DB-4EAD-A8AB-20B92400282E}"/>
          </ac:spMkLst>
        </pc:spChg>
      </pc:sldChg>
      <pc:sldChg chg="del">
        <pc:chgData name="Alaa Itani" userId="ae7cdbf7-db99-4f1a-917a-8c61885d63ef" providerId="ADAL" clId="{D9F7A372-3EA5-48C0-BF66-2312279C4803}" dt="2021-07-05T14:00:19.292" v="72" actId="47"/>
        <pc:sldMkLst>
          <pc:docMk/>
          <pc:sldMk cId="4077916153" sldId="782"/>
        </pc:sldMkLst>
      </pc:sldChg>
      <pc:sldChg chg="modSp">
        <pc:chgData name="Alaa Itani" userId="ae7cdbf7-db99-4f1a-917a-8c61885d63ef" providerId="ADAL" clId="{D9F7A372-3EA5-48C0-BF66-2312279C4803}" dt="2021-07-05T14:00:25.099" v="73"/>
        <pc:sldMkLst>
          <pc:docMk/>
          <pc:sldMk cId="518508488" sldId="786"/>
        </pc:sldMkLst>
        <pc:graphicFrameChg chg="mod">
          <ac:chgData name="Alaa Itani" userId="ae7cdbf7-db99-4f1a-917a-8c61885d63ef" providerId="ADAL" clId="{D9F7A372-3EA5-48C0-BF66-2312279C4803}" dt="2021-07-05T14:00:25.099" v="73"/>
          <ac:graphicFrameMkLst>
            <pc:docMk/>
            <pc:sldMk cId="518508488" sldId="786"/>
            <ac:graphicFrameMk id="12" creationId="{3D3DD651-9A0C-43D6-947B-33B3569F65A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er-Pc\Desktop\University%20of%20Toronto\Research\Bus-Bridging\Delay%20Calculator\Calculator_Outpt\Updated_Output_May17\001EglintonToBloor\001_Updated.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toronto-my.sharepoint.com/personal/alaa_itani_mail_utoronto_ca/Documents/University%20of%20Toronto/Research/MASc/Bus-Bridging/TrapezeConference_2019/Preparing_Scenario/Bloor_Eglint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utoronto-my.sharepoint.com/personal/alaa_itani_mail_utoronto_ca/Documents/University%20of%20Toronto/Research/Bus-Bridging/Presentation/TTC%20Presentation/CaseStudy-KiplingKee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toronto-my.sharepoint.com/personal/alaa_itani_mail_utoronto_ca/Documents/University%20of%20Toronto/Research/Bus-Bridging/Presentation/TTC%20Presentation/CaseStudy-KiplingKee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toronto-my.sharepoint.com/personal/alaa_itani_mail_utoronto_ca/Documents/University%20of%20Toronto/Research/Bus-Bridging/Presentation/TTC%20Presentation/CaseStudy-KiplingKeel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397808726897372E-2"/>
          <c:y val="3.1291276990966295E-2"/>
          <c:w val="0.85606374416319586"/>
          <c:h val="0.93741744601806742"/>
        </c:manualLayout>
      </c:layout>
      <c:barChart>
        <c:barDir val="bar"/>
        <c:grouping val="stacked"/>
        <c:varyColors val="0"/>
        <c:ser>
          <c:idx val="1"/>
          <c:order val="1"/>
          <c:tx>
            <c:v>Subway Passengers' Delay</c:v>
          </c:tx>
          <c:spPr>
            <a:solidFill>
              <a:srgbClr val="44546A">
                <a:lumMod val="75000"/>
              </a:srgbClr>
            </a:solidFill>
            <a:ln>
              <a:noFill/>
            </a:ln>
            <a:effectLst/>
          </c:spPr>
          <c:invertIfNegative val="0"/>
          <c:cat>
            <c:strRef>
              <c:f>Graphs!$D$2:$D$8</c:f>
              <c:strCache>
                <c:ptCount val="6"/>
                <c:pt idx="0">
                  <c:v>Bloor-Yonge</c:v>
                </c:pt>
                <c:pt idx="1">
                  <c:v>Rosdale</c:v>
                </c:pt>
                <c:pt idx="2">
                  <c:v>Summerhill</c:v>
                </c:pt>
                <c:pt idx="3">
                  <c:v>St. Clair</c:v>
                </c:pt>
                <c:pt idx="4">
                  <c:v>Davisville</c:v>
                </c:pt>
                <c:pt idx="5">
                  <c:v>Eglinton</c:v>
                </c:pt>
              </c:strCache>
            </c:strRef>
          </c:cat>
          <c:val>
            <c:numRef>
              <c:f>Graphs!$C$2:$C$7</c:f>
              <c:numCache>
                <c:formatCode>General</c:formatCode>
                <c:ptCount val="6"/>
                <c:pt idx="0">
                  <c:v>44089.666020643301</c:v>
                </c:pt>
                <c:pt idx="1">
                  <c:v>330.11559755933303</c:v>
                </c:pt>
                <c:pt idx="2">
                  <c:v>396.52479372192499</c:v>
                </c:pt>
                <c:pt idx="3">
                  <c:v>3432.9926968782702</c:v>
                </c:pt>
                <c:pt idx="4">
                  <c:v>1137.0008718393799</c:v>
                </c:pt>
                <c:pt idx="5">
                  <c:v>0</c:v>
                </c:pt>
              </c:numCache>
            </c:numRef>
          </c:val>
          <c:extLst>
            <c:ext xmlns:c16="http://schemas.microsoft.com/office/drawing/2014/chart" uri="{C3380CC4-5D6E-409C-BE32-E72D297353CC}">
              <c16:uniqueId val="{00000000-F3BC-46FC-BFAF-F049C741FAD7}"/>
            </c:ext>
          </c:extLst>
        </c:ser>
        <c:ser>
          <c:idx val="3"/>
          <c:order val="3"/>
          <c:tx>
            <c:v>Delays-Direction2</c:v>
          </c:tx>
          <c:spPr>
            <a:solidFill>
              <a:srgbClr val="44546A">
                <a:lumMod val="40000"/>
                <a:lumOff val="60000"/>
              </a:srgbClr>
            </a:solidFill>
            <a:ln>
              <a:noFill/>
            </a:ln>
            <a:effectLst/>
          </c:spPr>
          <c:invertIfNegative val="0"/>
          <c:cat>
            <c:strRef>
              <c:f>Graphs!$D$2:$D$8</c:f>
              <c:strCache>
                <c:ptCount val="6"/>
                <c:pt idx="0">
                  <c:v>Bloor-Yonge</c:v>
                </c:pt>
                <c:pt idx="1">
                  <c:v>Rosdale</c:v>
                </c:pt>
                <c:pt idx="2">
                  <c:v>Summerhill</c:v>
                </c:pt>
                <c:pt idx="3">
                  <c:v>St. Clair</c:v>
                </c:pt>
                <c:pt idx="4">
                  <c:v>Davisville</c:v>
                </c:pt>
                <c:pt idx="5">
                  <c:v>Eglinton</c:v>
                </c:pt>
              </c:strCache>
            </c:strRef>
          </c:cat>
          <c:val>
            <c:numRef>
              <c:f>Graphs!$C$8:$C$13</c:f>
              <c:numCache>
                <c:formatCode>General</c:formatCode>
                <c:ptCount val="6"/>
                <c:pt idx="0">
                  <c:v>0</c:v>
                </c:pt>
                <c:pt idx="1">
                  <c:v>-1224.6754987115501</c:v>
                </c:pt>
                <c:pt idx="2">
                  <c:v>-1349.9678764749999</c:v>
                </c:pt>
                <c:pt idx="3">
                  <c:v>-4635.40179626997</c:v>
                </c:pt>
                <c:pt idx="4">
                  <c:v>-5660.7284389032002</c:v>
                </c:pt>
                <c:pt idx="5">
                  <c:v>-103742.86668258</c:v>
                </c:pt>
              </c:numCache>
            </c:numRef>
          </c:val>
          <c:extLst>
            <c:ext xmlns:c16="http://schemas.microsoft.com/office/drawing/2014/chart" uri="{C3380CC4-5D6E-409C-BE32-E72D297353CC}">
              <c16:uniqueId val="{00000001-F3BC-46FC-BFAF-F049C741FAD7}"/>
            </c:ext>
          </c:extLst>
        </c:ser>
        <c:dLbls>
          <c:showLegendKey val="0"/>
          <c:showVal val="0"/>
          <c:showCatName val="0"/>
          <c:showSerName val="0"/>
          <c:showPercent val="0"/>
          <c:showBubbleSize val="0"/>
        </c:dLbls>
        <c:gapWidth val="150"/>
        <c:overlap val="100"/>
        <c:axId val="544570480"/>
        <c:axId val="544569824"/>
        <c:extLst>
          <c:ext xmlns:c15="http://schemas.microsoft.com/office/drawing/2012/chart" uri="{02D57815-91ED-43cb-92C2-25804820EDAC}">
            <c15:filteredBarSeries>
              <c15:ser>
                <c:idx val="0"/>
                <c:order val="0"/>
                <c:tx>
                  <c:v>Original waiting time-Direction1</c:v>
                </c:tx>
                <c:spPr>
                  <a:solidFill>
                    <a:schemeClr val="accent1"/>
                  </a:solidFill>
                  <a:ln>
                    <a:noFill/>
                  </a:ln>
                  <a:effectLst/>
                </c:spPr>
                <c:invertIfNegative val="0"/>
                <c:cat>
                  <c:strRef>
                    <c:extLst>
                      <c:ext uri="{02D57815-91ED-43cb-92C2-25804820EDAC}">
                        <c15:formulaRef>
                          <c15:sqref>Graphs!$D$2:$D$8</c15:sqref>
                        </c15:formulaRef>
                      </c:ext>
                    </c:extLst>
                    <c:strCache>
                      <c:ptCount val="6"/>
                      <c:pt idx="0">
                        <c:v>Bloor-Yonge</c:v>
                      </c:pt>
                      <c:pt idx="1">
                        <c:v>Rosdale</c:v>
                      </c:pt>
                      <c:pt idx="2">
                        <c:v>Summerhill</c:v>
                      </c:pt>
                      <c:pt idx="3">
                        <c:v>St. Clair</c:v>
                      </c:pt>
                      <c:pt idx="4">
                        <c:v>Davisville</c:v>
                      </c:pt>
                      <c:pt idx="5">
                        <c:v>Eglinton</c:v>
                      </c:pt>
                    </c:strCache>
                  </c:strRef>
                </c:cat>
                <c:val>
                  <c:numRef>
                    <c:extLst>
                      <c:ext uri="{02D57815-91ED-43cb-92C2-25804820EDAC}">
                        <c15:formulaRef>
                          <c15:sqref>Graphs!$B$2:$B$7</c15:sqref>
                        </c15:formulaRef>
                      </c:ext>
                    </c:extLst>
                    <c:numCache>
                      <c:formatCode>General</c:formatCode>
                      <c:ptCount val="6"/>
                      <c:pt idx="0">
                        <c:v>2126.0833332299999</c:v>
                      </c:pt>
                      <c:pt idx="1">
                        <c:v>41.591666646</c:v>
                      </c:pt>
                      <c:pt idx="2">
                        <c:v>52.183333322999999</c:v>
                      </c:pt>
                      <c:pt idx="3">
                        <c:v>371.48333333850002</c:v>
                      </c:pt>
                      <c:pt idx="4">
                        <c:v>122.191666677</c:v>
                      </c:pt>
                      <c:pt idx="5">
                        <c:v>0</c:v>
                      </c:pt>
                    </c:numCache>
                  </c:numRef>
                </c:val>
                <c:extLst>
                  <c:ext xmlns:c16="http://schemas.microsoft.com/office/drawing/2014/chart" uri="{C3380CC4-5D6E-409C-BE32-E72D297353CC}">
                    <c16:uniqueId val="{00000002-F3BC-46FC-BFAF-F049C741FAD7}"/>
                  </c:ext>
                </c:extLst>
              </c15:ser>
            </c15:filteredBarSeries>
            <c15:filteredBarSeries>
              <c15:ser>
                <c:idx val="2"/>
                <c:order val="2"/>
                <c:tx>
                  <c:v>Original waiting time-Direction2</c:v>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Graphs!$D$2:$D$8</c15:sqref>
                        </c15:formulaRef>
                      </c:ext>
                    </c:extLst>
                    <c:strCache>
                      <c:ptCount val="6"/>
                      <c:pt idx="0">
                        <c:v>Bloor-Yonge</c:v>
                      </c:pt>
                      <c:pt idx="1">
                        <c:v>Rosdale</c:v>
                      </c:pt>
                      <c:pt idx="2">
                        <c:v>Summerhill</c:v>
                      </c:pt>
                      <c:pt idx="3">
                        <c:v>St. Clair</c:v>
                      </c:pt>
                      <c:pt idx="4">
                        <c:v>Davisville</c:v>
                      </c:pt>
                      <c:pt idx="5">
                        <c:v>Eglinton</c:v>
                      </c:pt>
                    </c:strCache>
                  </c:strRef>
                </c:cat>
                <c:val>
                  <c:numRef>
                    <c:extLst xmlns:c15="http://schemas.microsoft.com/office/drawing/2012/chart">
                      <c:ext xmlns:c15="http://schemas.microsoft.com/office/drawing/2012/chart" uri="{02D57815-91ED-43cb-92C2-25804820EDAC}">
                        <c15:formulaRef>
                          <c15:sqref>Graphs!$B$8:$B$13</c15:sqref>
                        </c15:formulaRef>
                      </c:ext>
                    </c:extLst>
                    <c:numCache>
                      <c:formatCode>General</c:formatCode>
                      <c:ptCount val="6"/>
                      <c:pt idx="0">
                        <c:v>0</c:v>
                      </c:pt>
                      <c:pt idx="1">
                        <c:v>-134.85</c:v>
                      </c:pt>
                      <c:pt idx="2">
                        <c:v>-151.90000001550001</c:v>
                      </c:pt>
                      <c:pt idx="3">
                        <c:v>-504.78333354</c:v>
                      </c:pt>
                      <c:pt idx="4">
                        <c:v>-621.29166661500005</c:v>
                      </c:pt>
                      <c:pt idx="5">
                        <c:v>-1877.56666677</c:v>
                      </c:pt>
                    </c:numCache>
                  </c:numRef>
                </c:val>
                <c:extLst xmlns:c15="http://schemas.microsoft.com/office/drawing/2012/chart">
                  <c:ext xmlns:c16="http://schemas.microsoft.com/office/drawing/2014/chart" uri="{C3380CC4-5D6E-409C-BE32-E72D297353CC}">
                    <c16:uniqueId val="{00000003-F3BC-46FC-BFAF-F049C741FAD7}"/>
                  </c:ext>
                </c:extLst>
              </c15:ser>
            </c15:filteredBarSeries>
          </c:ext>
        </c:extLst>
      </c:barChart>
      <c:catAx>
        <c:axId val="544570480"/>
        <c:scaling>
          <c:orientation val="minMax"/>
        </c:scaling>
        <c:delete val="0"/>
        <c:axPos val="l"/>
        <c:numFmt formatCode="General" sourceLinked="1"/>
        <c:majorTickMark val="none"/>
        <c:minorTickMark val="none"/>
        <c:tickLblPos val="nextTo"/>
        <c:spPr>
          <a:solidFill>
            <a:sysClr val="window" lastClr="FFFFFF"/>
          </a:solidFill>
          <a:ln w="50800" cap="flat" cmpd="sng" algn="ctr">
            <a:solidFill>
              <a:schemeClr val="tx2"/>
            </a:solidFill>
            <a:round/>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544569824"/>
        <c:crosses val="autoZero"/>
        <c:auto val="1"/>
        <c:lblAlgn val="ctr"/>
        <c:lblOffset val="300"/>
        <c:noMultiLvlLbl val="0"/>
      </c:catAx>
      <c:valAx>
        <c:axId val="544569824"/>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544570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5.7447722672893817E-2"/>
          <c:y val="0.11318778915239558"/>
          <c:w val="0.66759609928708341"/>
          <c:h val="0.64814055061086406"/>
        </c:manualLayout>
      </c:layout>
      <c:doughnutChart>
        <c:varyColors val="1"/>
        <c:ser>
          <c:idx val="0"/>
          <c:order val="0"/>
          <c:tx>
            <c:strRef>
              <c:f>Sheet1!$B$1</c:f>
              <c:strCache>
                <c:ptCount val="1"/>
                <c:pt idx="0">
                  <c:v>Buses</c:v>
                </c:pt>
              </c:strCache>
            </c:strRef>
          </c:tx>
          <c:explosion val="9"/>
          <c:dPt>
            <c:idx val="0"/>
            <c:bubble3D val="0"/>
            <c:spPr>
              <a:solidFill>
                <a:schemeClr val="dk1">
                  <a:tint val="88500"/>
                </a:schemeClr>
              </a:solidFill>
              <a:ln>
                <a:noFill/>
              </a:ln>
              <a:effectLst/>
            </c:spPr>
            <c:extLst>
              <c:ext xmlns:c16="http://schemas.microsoft.com/office/drawing/2014/chart" uri="{C3380CC4-5D6E-409C-BE32-E72D297353CC}">
                <c16:uniqueId val="{00000001-143F-4A00-9E29-8ACAD1D1E704}"/>
              </c:ext>
            </c:extLst>
          </c:dPt>
          <c:dPt>
            <c:idx val="1"/>
            <c:bubble3D val="0"/>
            <c:spPr>
              <a:solidFill>
                <a:schemeClr val="dk1">
                  <a:tint val="55000"/>
                </a:schemeClr>
              </a:solidFill>
              <a:ln>
                <a:noFill/>
              </a:ln>
              <a:effectLst/>
            </c:spPr>
            <c:extLst>
              <c:ext xmlns:c16="http://schemas.microsoft.com/office/drawing/2014/chart" uri="{C3380CC4-5D6E-409C-BE32-E72D297353CC}">
                <c16:uniqueId val="{00000003-143F-4A00-9E29-8ACAD1D1E70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ln>
                      <a:solidFill>
                        <a:schemeClr val="bg1"/>
                      </a:solidFill>
                    </a:ln>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Couldn't Serve</c:v>
                </c:pt>
                <c:pt idx="1">
                  <c:v>Served</c:v>
                </c:pt>
              </c:strCache>
            </c:strRef>
          </c:cat>
          <c:val>
            <c:numRef>
              <c:f>Sheet1!$B$2:$B$3</c:f>
              <c:numCache>
                <c:formatCode>General</c:formatCode>
                <c:ptCount val="2"/>
                <c:pt idx="0">
                  <c:v>8</c:v>
                </c:pt>
                <c:pt idx="1">
                  <c:v>15</c:v>
                </c:pt>
              </c:numCache>
            </c:numRef>
          </c:val>
          <c:extLst>
            <c:ext xmlns:c16="http://schemas.microsoft.com/office/drawing/2014/chart" uri="{C3380CC4-5D6E-409C-BE32-E72D297353CC}">
              <c16:uniqueId val="{00000004-143F-4A00-9E29-8ACAD1D1E704}"/>
            </c:ext>
          </c:extLst>
        </c:ser>
        <c:dLbls>
          <c:showLegendKey val="0"/>
          <c:showVal val="1"/>
          <c:showCatName val="0"/>
          <c:showSerName val="0"/>
          <c:showPercent val="0"/>
          <c:showBubbleSize val="0"/>
          <c:showLeaderLines val="0"/>
        </c:dLbls>
        <c:firstSliceAng val="7"/>
        <c:holeSize val="57"/>
      </c:doughnutChart>
      <c:spPr>
        <a:noFill/>
        <a:ln>
          <a:noFill/>
        </a:ln>
        <a:effectLst/>
      </c:spPr>
    </c:plotArea>
    <c:legend>
      <c:legendPos val="b"/>
      <c:layout>
        <c:manualLayout>
          <c:xMode val="edge"/>
          <c:yMode val="edge"/>
          <c:x val="6.6212057590674778E-2"/>
          <c:y val="0.77100341190338217"/>
          <c:w val="0.86683070170665211"/>
          <c:h val="0.204970484270507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400" b="1" dirty="0"/>
              <a:t>Deadhead Time</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234368431218827E-2"/>
          <c:y val="0.19225166279243006"/>
          <c:w val="0.93692436172751137"/>
          <c:h val="0.57878809524295438"/>
        </c:manualLayout>
      </c:layout>
      <c:barChart>
        <c:barDir val="col"/>
        <c:grouping val="clustered"/>
        <c:varyColors val="0"/>
        <c:ser>
          <c:idx val="0"/>
          <c:order val="0"/>
          <c:tx>
            <c:v>Deadhead Time</c:v>
          </c:tx>
          <c:spPr>
            <a:solidFill>
              <a:schemeClr val="accent1"/>
            </a:solidFill>
            <a:ln>
              <a:noFill/>
            </a:ln>
            <a:effectLst/>
          </c:spPr>
          <c:invertIfNegative val="0"/>
          <c:cat>
            <c:numRef>
              <c:f>'BusRiders''Delay'!$E$1:$E$23</c:f>
              <c:numCache>
                <c:formatCode>General</c:formatCode>
                <c:ptCount val="23"/>
                <c:pt idx="0">
                  <c:v>48</c:v>
                </c:pt>
                <c:pt idx="1">
                  <c:v>83</c:v>
                </c:pt>
                <c:pt idx="2">
                  <c:v>26</c:v>
                </c:pt>
                <c:pt idx="3">
                  <c:v>11</c:v>
                </c:pt>
                <c:pt idx="4">
                  <c:v>24</c:v>
                </c:pt>
                <c:pt idx="5">
                  <c:v>73</c:v>
                </c:pt>
                <c:pt idx="6">
                  <c:v>137</c:v>
                </c:pt>
                <c:pt idx="7">
                  <c:v>91</c:v>
                </c:pt>
                <c:pt idx="8">
                  <c:v>72</c:v>
                </c:pt>
                <c:pt idx="9">
                  <c:v>125</c:v>
                </c:pt>
                <c:pt idx="10">
                  <c:v>87</c:v>
                </c:pt>
                <c:pt idx="11">
                  <c:v>75</c:v>
                </c:pt>
                <c:pt idx="12">
                  <c:v>69</c:v>
                </c:pt>
                <c:pt idx="13">
                  <c:v>86</c:v>
                </c:pt>
                <c:pt idx="14">
                  <c:v>24</c:v>
                </c:pt>
                <c:pt idx="15">
                  <c:v>24</c:v>
                </c:pt>
                <c:pt idx="16">
                  <c:v>44</c:v>
                </c:pt>
                <c:pt idx="17">
                  <c:v>44</c:v>
                </c:pt>
                <c:pt idx="18">
                  <c:v>82</c:v>
                </c:pt>
                <c:pt idx="19">
                  <c:v>29</c:v>
                </c:pt>
                <c:pt idx="20">
                  <c:v>43</c:v>
                </c:pt>
                <c:pt idx="21">
                  <c:v>63</c:v>
                </c:pt>
                <c:pt idx="22">
                  <c:v>103</c:v>
                </c:pt>
              </c:numCache>
            </c:numRef>
          </c:cat>
          <c:val>
            <c:numRef>
              <c:f>'BusRiders''Delay'!$AN$1:$AN$23</c:f>
              <c:numCache>
                <c:formatCode>General</c:formatCode>
                <c:ptCount val="23"/>
                <c:pt idx="0">
                  <c:v>44.233333333333299</c:v>
                </c:pt>
                <c:pt idx="1">
                  <c:v>52.366666666666703</c:v>
                </c:pt>
                <c:pt idx="2">
                  <c:v>61.033333333333303</c:v>
                </c:pt>
                <c:pt idx="3">
                  <c:v>53.433333333333302</c:v>
                </c:pt>
                <c:pt idx="4">
                  <c:v>21.6666666666667</c:v>
                </c:pt>
                <c:pt idx="5">
                  <c:v>53.7</c:v>
                </c:pt>
                <c:pt idx="6">
                  <c:v>64.8</c:v>
                </c:pt>
                <c:pt idx="7">
                  <c:v>46.966666666666697</c:v>
                </c:pt>
                <c:pt idx="8">
                  <c:v>32.733333333333299</c:v>
                </c:pt>
                <c:pt idx="9">
                  <c:v>22.3</c:v>
                </c:pt>
                <c:pt idx="10">
                  <c:v>43.2</c:v>
                </c:pt>
                <c:pt idx="11">
                  <c:v>28.6666666666667</c:v>
                </c:pt>
                <c:pt idx="12">
                  <c:v>22.233333333333299</c:v>
                </c:pt>
                <c:pt idx="13">
                  <c:v>2.8333333333333299</c:v>
                </c:pt>
                <c:pt idx="14">
                  <c:v>21.6666666666667</c:v>
                </c:pt>
                <c:pt idx="15">
                  <c:v>0</c:v>
                </c:pt>
                <c:pt idx="16">
                  <c:v>0.3</c:v>
                </c:pt>
                <c:pt idx="17">
                  <c:v>21.3</c:v>
                </c:pt>
                <c:pt idx="18">
                  <c:v>22.466666666666701</c:v>
                </c:pt>
                <c:pt idx="19">
                  <c:v>44.233333333333299</c:v>
                </c:pt>
                <c:pt idx="20">
                  <c:v>42.6666666666667</c:v>
                </c:pt>
                <c:pt idx="21">
                  <c:v>21.566666666666698</c:v>
                </c:pt>
                <c:pt idx="22">
                  <c:v>22.433333333333302</c:v>
                </c:pt>
              </c:numCache>
            </c:numRef>
          </c:val>
          <c:extLst>
            <c:ext xmlns:c16="http://schemas.microsoft.com/office/drawing/2014/chart" uri="{C3380CC4-5D6E-409C-BE32-E72D297353CC}">
              <c16:uniqueId val="{00000000-4A91-4F9A-8CAD-A38324059D0E}"/>
            </c:ext>
          </c:extLst>
        </c:ser>
        <c:dLbls>
          <c:showLegendKey val="0"/>
          <c:showVal val="0"/>
          <c:showCatName val="0"/>
          <c:showSerName val="0"/>
          <c:showPercent val="0"/>
          <c:showBubbleSize val="0"/>
        </c:dLbls>
        <c:gapWidth val="219"/>
        <c:overlap val="-27"/>
        <c:axId val="639566688"/>
        <c:axId val="639569312"/>
      </c:barChart>
      <c:catAx>
        <c:axId val="63956668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CA" dirty="0"/>
                  <a:t>Bus</a:t>
                </a:r>
                <a:r>
                  <a:rPr lang="en-CA" baseline="0" dirty="0"/>
                  <a:t> Route </a:t>
                </a:r>
                <a:endParaRPr lang="en-CA"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9569312"/>
        <c:crosses val="autoZero"/>
        <c:auto val="1"/>
        <c:lblAlgn val="ctr"/>
        <c:lblOffset val="100"/>
        <c:noMultiLvlLbl val="0"/>
      </c:catAx>
      <c:valAx>
        <c:axId val="639569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CA" dirty="0"/>
                  <a:t>Minutes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9566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60" b="1" i="0" u="none" strike="noStrike" kern="1200" cap="none" spc="0" normalizeH="0" baseline="0">
                <a:solidFill>
                  <a:schemeClr val="dk1">
                    <a:lumMod val="50000"/>
                    <a:lumOff val="50000"/>
                  </a:schemeClr>
                </a:solidFill>
                <a:latin typeface="+mj-lt"/>
                <a:ea typeface="+mj-ea"/>
                <a:cs typeface="+mj-cs"/>
              </a:defRPr>
            </a:pPr>
            <a:r>
              <a:rPr lang="en-CA" dirty="0"/>
              <a:t>Shuttle Buses Performance Metrics</a:t>
            </a:r>
          </a:p>
        </c:rich>
      </c:tx>
      <c:overlay val="0"/>
      <c:spPr>
        <a:noFill/>
        <a:ln>
          <a:noFill/>
        </a:ln>
        <a:effectLst/>
      </c:spPr>
      <c:txPr>
        <a:bodyPr rot="0" spcFirstLastPara="1" vertOverflow="ellipsis" vert="horz" wrap="square" anchor="ctr" anchorCtr="1"/>
        <a:lstStyle/>
        <a:p>
          <a:pPr>
            <a:defRPr sz="126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8.9654932325219122E-2"/>
          <c:y val="0.11628047224329549"/>
          <c:w val="0.91034506767478085"/>
          <c:h val="0.6947179842608876"/>
        </c:manualLayout>
      </c:layout>
      <c:barChart>
        <c:barDir val="col"/>
        <c:grouping val="clustered"/>
        <c:varyColors val="0"/>
        <c:ser>
          <c:idx val="0"/>
          <c:order val="0"/>
          <c:tx>
            <c:strRef>
              <c:f>CASPT_Graphs!$A$2</c:f>
              <c:strCache>
                <c:ptCount val="1"/>
                <c:pt idx="0">
                  <c:v>Sc0: Baseline Scenario</c:v>
                </c:pt>
              </c:strCache>
            </c:strRef>
          </c:tx>
          <c:spPr>
            <a:solidFill>
              <a:schemeClr val="accent2">
                <a:shade val="76000"/>
              </a:schemeClr>
            </a:solidFill>
            <a:ln>
              <a:noFill/>
            </a:ln>
            <a:effectLst/>
          </c:spPr>
          <c:invertIfNegative val="0"/>
          <c:dLbls>
            <c:delete val="1"/>
          </c:dLbls>
          <c:cat>
            <c:strRef>
              <c:f>CASPT_Graphs!$C$1:$F$1</c:f>
              <c:strCache>
                <c:ptCount val="4"/>
                <c:pt idx="0">
                  <c:v>Bus out-of-original-service time</c:v>
                </c:pt>
                <c:pt idx="1">
                  <c:v>Buses dead-head time </c:v>
                </c:pt>
                <c:pt idx="2">
                  <c:v>Bus-on-shuttle-service time</c:v>
                </c:pt>
                <c:pt idx="3">
                  <c:v>Buses 'waste' time</c:v>
                </c:pt>
              </c:strCache>
            </c:strRef>
          </c:cat>
          <c:val>
            <c:numRef>
              <c:f>CASPT_Graphs!$C$2:$F$2</c:f>
              <c:numCache>
                <c:formatCode>0.0</c:formatCode>
                <c:ptCount val="4"/>
                <c:pt idx="0">
                  <c:v>14.67558333333333</c:v>
                </c:pt>
                <c:pt idx="1">
                  <c:v>11.500499999999999</c:v>
                </c:pt>
                <c:pt idx="2">
                  <c:v>3.1750833333333315</c:v>
                </c:pt>
                <c:pt idx="3">
                  <c:v>5.6904999999999992</c:v>
                </c:pt>
              </c:numCache>
            </c:numRef>
          </c:val>
          <c:extLst>
            <c:ext xmlns:c16="http://schemas.microsoft.com/office/drawing/2014/chart" uri="{C3380CC4-5D6E-409C-BE32-E72D297353CC}">
              <c16:uniqueId val="{00000000-136D-4E35-8DC5-0B4008F76C26}"/>
            </c:ext>
          </c:extLst>
        </c:ser>
        <c:ser>
          <c:idx val="1"/>
          <c:order val="1"/>
          <c:tx>
            <c:strRef>
              <c:f>CASPT_Graphs!$A$7</c:f>
              <c:strCache>
                <c:ptCount val="1"/>
                <c:pt idx="0">
                  <c:v>Sc5: Different Routes</c:v>
                </c:pt>
              </c:strCache>
            </c:strRef>
          </c:tx>
          <c:spPr>
            <a:solidFill>
              <a:schemeClr val="accent2">
                <a:tint val="77000"/>
              </a:schemeClr>
            </a:solidFill>
            <a:ln>
              <a:noFill/>
            </a:ln>
            <a:effectLst/>
          </c:spPr>
          <c:invertIfNegative val="0"/>
          <c:dLbls>
            <c:delete val="1"/>
          </c:dLbls>
          <c:cat>
            <c:strRef>
              <c:f>CASPT_Graphs!$C$1:$F$1</c:f>
              <c:strCache>
                <c:ptCount val="4"/>
                <c:pt idx="0">
                  <c:v>Bus out-of-original-service time</c:v>
                </c:pt>
                <c:pt idx="1">
                  <c:v>Buses dead-head time </c:v>
                </c:pt>
                <c:pt idx="2">
                  <c:v>Bus-on-shuttle-service time</c:v>
                </c:pt>
                <c:pt idx="3">
                  <c:v>Buses 'waste' time</c:v>
                </c:pt>
              </c:strCache>
            </c:strRef>
          </c:cat>
          <c:val>
            <c:numRef>
              <c:f>CASPT_Graphs!$C$7:$F$7</c:f>
              <c:numCache>
                <c:formatCode>0.0</c:formatCode>
                <c:ptCount val="4"/>
                <c:pt idx="0">
                  <c:v>12.79566666666666</c:v>
                </c:pt>
                <c:pt idx="1">
                  <c:v>7.35111111111111</c:v>
                </c:pt>
                <c:pt idx="2">
                  <c:v>5.4445555555555512</c:v>
                </c:pt>
                <c:pt idx="3">
                  <c:v>0</c:v>
                </c:pt>
              </c:numCache>
            </c:numRef>
          </c:val>
          <c:extLst>
            <c:ext xmlns:c16="http://schemas.microsoft.com/office/drawing/2014/chart" uri="{C3380CC4-5D6E-409C-BE32-E72D297353CC}">
              <c16:uniqueId val="{00000001-136D-4E35-8DC5-0B4008F76C26}"/>
            </c:ext>
          </c:extLst>
        </c:ser>
        <c:dLbls>
          <c:dLblPos val="outEnd"/>
          <c:showLegendKey val="0"/>
          <c:showVal val="1"/>
          <c:showCatName val="0"/>
          <c:showSerName val="0"/>
          <c:showPercent val="0"/>
          <c:showBubbleSize val="0"/>
        </c:dLbls>
        <c:gapWidth val="267"/>
        <c:overlap val="-43"/>
        <c:axId val="913459960"/>
        <c:axId val="913460288"/>
      </c:barChart>
      <c:catAx>
        <c:axId val="9134599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dk1">
                    <a:lumMod val="65000"/>
                    <a:lumOff val="35000"/>
                  </a:schemeClr>
                </a:solidFill>
                <a:latin typeface="+mn-lt"/>
                <a:ea typeface="+mn-ea"/>
                <a:cs typeface="+mn-cs"/>
              </a:defRPr>
            </a:pPr>
            <a:endParaRPr lang="en-US"/>
          </a:p>
        </c:txPr>
        <c:crossAx val="913460288"/>
        <c:crosses val="autoZero"/>
        <c:auto val="1"/>
        <c:lblAlgn val="ctr"/>
        <c:lblOffset val="100"/>
        <c:noMultiLvlLbl val="0"/>
      </c:catAx>
      <c:valAx>
        <c:axId val="913460288"/>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lumMod val="65000"/>
                    <a:lumOff val="35000"/>
                  </a:schemeClr>
                </a:solidFill>
                <a:latin typeface="+mn-lt"/>
                <a:ea typeface="+mn-ea"/>
                <a:cs typeface="+mn-cs"/>
              </a:defRPr>
            </a:pPr>
            <a:endParaRPr lang="en-US"/>
          </a:p>
        </c:txPr>
        <c:crossAx val="91345996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2343842158183666"/>
          <c:y val="0.93773292980176404"/>
          <c:w val="0.56127620953666424"/>
          <c:h val="6.226707019823599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05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CA" dirty="0"/>
              <a:t>Change in Users Delays</a:t>
            </a:r>
            <a:r>
              <a:rPr lang="en-CA" baseline="0" dirty="0"/>
              <a:t> (</a:t>
            </a:r>
            <a:r>
              <a:rPr lang="en-CA" baseline="0" dirty="0" err="1"/>
              <a:t>Prs</a:t>
            </a:r>
            <a:r>
              <a:rPr lang="en-CA" baseline="0" dirty="0"/>
              <a:t>-hr)</a:t>
            </a:r>
            <a:endParaRPr lang="en-CA" dirty="0"/>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Lit>
              <c:ptCount val="1"/>
              <c:pt idx="0">
                <c:v>Delays</c:v>
              </c:pt>
            </c:strLit>
          </c:cat>
          <c:val>
            <c:numRef>
              <c:f>Summary!$B$4:$C$4</c:f>
              <c:numCache>
                <c:formatCode>General</c:formatCode>
                <c:ptCount val="2"/>
                <c:pt idx="0">
                  <c:v>-395</c:v>
                </c:pt>
                <c:pt idx="1">
                  <c:v>31</c:v>
                </c:pt>
              </c:numCache>
            </c:numRef>
          </c:val>
          <c:extLst>
            <c:ext xmlns:c16="http://schemas.microsoft.com/office/drawing/2014/chart" uri="{C3380CC4-5D6E-409C-BE32-E72D297353CC}">
              <c16:uniqueId val="{00000000-D569-4D11-B85F-EE6F396239F6}"/>
            </c:ext>
          </c:extLst>
        </c:ser>
        <c:dLbls>
          <c:dLblPos val="outEnd"/>
          <c:showLegendKey val="0"/>
          <c:showVal val="1"/>
          <c:showCatName val="0"/>
          <c:showSerName val="0"/>
          <c:showPercent val="0"/>
          <c:showBubbleSize val="0"/>
        </c:dLbls>
        <c:gapWidth val="267"/>
        <c:overlap val="-43"/>
        <c:axId val="735053256"/>
        <c:axId val="735055224"/>
      </c:barChart>
      <c:catAx>
        <c:axId val="735053256"/>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735055224"/>
        <c:crosses val="autoZero"/>
        <c:auto val="1"/>
        <c:lblAlgn val="ctr"/>
        <c:lblOffset val="100"/>
        <c:noMultiLvlLbl val="0"/>
      </c:catAx>
      <c:valAx>
        <c:axId val="73505522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73505325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Calibri" panose="020F0502020204030204" pitchFamily="34" charset="0"/>
                <a:ea typeface="+mn-ea"/>
                <a:cs typeface="Calibri" panose="020F0502020204030204" pitchFamily="34" charset="0"/>
              </a:defRPr>
            </a:pPr>
            <a:r>
              <a:rPr lang="en-CA"/>
              <a:t>Current Plan</a:t>
            </a:r>
          </a:p>
        </c:rich>
      </c:tx>
      <c:layout>
        <c:manualLayout>
          <c:xMode val="edge"/>
          <c:yMode val="edge"/>
          <c:x val="4.7222222222222221E-2"/>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3832020997375316E-2"/>
          <c:y val="0.26219925634295715"/>
          <c:w val="0.3784472878390201"/>
          <c:h val="0.63074547973170025"/>
        </c:manualLayout>
      </c:layout>
      <c:pieChart>
        <c:varyColors val="1"/>
        <c:ser>
          <c:idx val="0"/>
          <c:order val="0"/>
          <c:dPt>
            <c:idx val="0"/>
            <c:bubble3D val="0"/>
            <c:spPr>
              <a:solidFill>
                <a:schemeClr val="tx2">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F61-4123-8536-39375E55A440}"/>
              </c:ext>
            </c:extLst>
          </c:dPt>
          <c:dPt>
            <c:idx val="1"/>
            <c:bubble3D val="0"/>
            <c:spPr>
              <a:solidFill>
                <a:schemeClr val="tx2">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F61-4123-8536-39375E55A440}"/>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'Shuttle buses measures'!$O$32:$O$33</c:f>
              <c:strCache>
                <c:ptCount val="2"/>
                <c:pt idx="0">
                  <c:v>Deadhead time</c:v>
                </c:pt>
                <c:pt idx="1">
                  <c:v>On-shuttle Time</c:v>
                </c:pt>
              </c:strCache>
            </c:strRef>
          </c:cat>
          <c:val>
            <c:numRef>
              <c:f>'Shuttle buses measures'!$O$29:$P$29</c:f>
              <c:numCache>
                <c:formatCode>0%</c:formatCode>
                <c:ptCount val="2"/>
                <c:pt idx="0">
                  <c:v>0.51816328914933774</c:v>
                </c:pt>
                <c:pt idx="1">
                  <c:v>0.48183671085066232</c:v>
                </c:pt>
              </c:numCache>
            </c:numRef>
          </c:val>
          <c:extLst>
            <c:ext xmlns:c16="http://schemas.microsoft.com/office/drawing/2014/chart" uri="{C3380CC4-5D6E-409C-BE32-E72D297353CC}">
              <c16:uniqueId val="{00000004-2F6E-412E-832C-9BF6C7B7303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Calibri" panose="020F0502020204030204" pitchFamily="34" charset="0"/>
                <a:ea typeface="+mn-ea"/>
                <a:cs typeface="Calibri" panose="020F0502020204030204" pitchFamily="34" charset="0"/>
              </a:defRPr>
            </a:pPr>
            <a:r>
              <a:rPr lang="en-CA"/>
              <a:t>Optimal Plan</a:t>
            </a:r>
          </a:p>
        </c:rich>
      </c:tx>
      <c:layout>
        <c:manualLayout>
          <c:xMode val="edge"/>
          <c:yMode val="edge"/>
          <c:x val="0.3727224037011802"/>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32644686133380313"/>
          <c:y val="0.29476606465910782"/>
          <c:w val="0.38955839895013122"/>
          <c:h val="0.64926399825021874"/>
        </c:manualLayout>
      </c:layout>
      <c:pieChart>
        <c:varyColors val="1"/>
        <c:ser>
          <c:idx val="0"/>
          <c:order val="0"/>
          <c:dPt>
            <c:idx val="0"/>
            <c:bubble3D val="0"/>
            <c:spPr>
              <a:solidFill>
                <a:schemeClr val="tx2">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D8EB-4FA8-8CF2-C0B08B44AF19}"/>
              </c:ext>
            </c:extLst>
          </c:dPt>
          <c:dPt>
            <c:idx val="1"/>
            <c:bubble3D val="0"/>
            <c:spPr>
              <a:solidFill>
                <a:schemeClr val="tx2">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D8EB-4FA8-8CF2-C0B08B44AF1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'Shuttle buses measures'!$O$32:$O$33</c:f>
              <c:strCache>
                <c:ptCount val="2"/>
                <c:pt idx="0">
                  <c:v>Deadhead time</c:v>
                </c:pt>
                <c:pt idx="1">
                  <c:v>On-shuttle Time</c:v>
                </c:pt>
              </c:strCache>
            </c:strRef>
          </c:cat>
          <c:val>
            <c:numRef>
              <c:f>'Shuttle buses measures'!$X$29:$Y$29</c:f>
              <c:numCache>
                <c:formatCode>0%</c:formatCode>
                <c:ptCount val="2"/>
                <c:pt idx="0">
                  <c:v>8.97347414800721E-2</c:v>
                </c:pt>
                <c:pt idx="1">
                  <c:v>0.91026525851992779</c:v>
                </c:pt>
              </c:numCache>
            </c:numRef>
          </c:val>
          <c:extLst>
            <c:ext xmlns:c16="http://schemas.microsoft.com/office/drawing/2014/chart" uri="{C3380CC4-5D6E-409C-BE32-E72D297353CC}">
              <c16:uniqueId val="{00000004-0239-4874-8996-55525C9CCCB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59379578982967862"/>
          <c:y val="0.37091529705070225"/>
          <c:w val="0.40313127260969572"/>
          <c:h val="0.2985718815537983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Calibri" panose="020F0502020204030204" pitchFamily="34" charset="0"/>
                <a:ea typeface="+mn-ea"/>
                <a:cs typeface="Calibri" panose="020F0502020204030204" pitchFamily="34" charset="0"/>
              </a:defRPr>
            </a:pPr>
            <a:r>
              <a:rPr lang="en-CA">
                <a:latin typeface="Calibri" panose="020F0502020204030204" pitchFamily="34" charset="0"/>
                <a:cs typeface="Calibri" panose="020F0502020204030204" pitchFamily="34" charset="0"/>
              </a:rPr>
              <a:t>Average Deadhead Time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v>Current Plan</c:v>
          </c:tx>
          <c:spPr>
            <a:solidFill>
              <a:schemeClr val="tx2">
                <a:lumMod val="60000"/>
                <a:lumOff val="40000"/>
              </a:schemeClr>
            </a:solidFill>
            <a:ln>
              <a:noFill/>
            </a:ln>
            <a:effectLst>
              <a:outerShdw blurRad="40000" dist="23000" dir="5400000" rotWithShape="0">
                <a:srgbClr val="000000">
                  <a:alpha val="35000"/>
                </a:srgbClr>
              </a:outerShdw>
            </a:effectLst>
          </c:spPr>
          <c:invertIfNegative val="0"/>
          <c:val>
            <c:numRef>
              <c:f>'Shuttle buses measures'!$Q$30</c:f>
              <c:numCache>
                <c:formatCode>General</c:formatCode>
                <c:ptCount val="1"/>
                <c:pt idx="0">
                  <c:v>17.064666666666682</c:v>
                </c:pt>
              </c:numCache>
            </c:numRef>
          </c:val>
          <c:extLst>
            <c:ext xmlns:c16="http://schemas.microsoft.com/office/drawing/2014/chart" uri="{C3380CC4-5D6E-409C-BE32-E72D297353CC}">
              <c16:uniqueId val="{00000000-6E4B-418C-A470-8998377D3B4B}"/>
            </c:ext>
          </c:extLst>
        </c:ser>
        <c:ser>
          <c:idx val="1"/>
          <c:order val="1"/>
          <c:tx>
            <c:v>Optimal Plan</c:v>
          </c:tx>
          <c:spPr>
            <a:solidFill>
              <a:schemeClr val="tx2"/>
            </a:solidFill>
            <a:ln>
              <a:noFill/>
            </a:ln>
            <a:effectLst>
              <a:outerShdw blurRad="40000" dist="23000" dir="5400000" rotWithShape="0">
                <a:srgbClr val="000000">
                  <a:alpha val="35000"/>
                </a:srgbClr>
              </a:outerShdw>
            </a:effectLst>
          </c:spPr>
          <c:invertIfNegative val="0"/>
          <c:val>
            <c:numRef>
              <c:f>'Shuttle buses measures'!$Z$30</c:f>
              <c:numCache>
                <c:formatCode>General</c:formatCode>
                <c:ptCount val="1"/>
                <c:pt idx="0">
                  <c:v>2.2406666666666673</c:v>
                </c:pt>
              </c:numCache>
            </c:numRef>
          </c:val>
          <c:extLst>
            <c:ext xmlns:c16="http://schemas.microsoft.com/office/drawing/2014/chart" uri="{C3380CC4-5D6E-409C-BE32-E72D297353CC}">
              <c16:uniqueId val="{00000001-6E4B-418C-A470-8998377D3B4B}"/>
            </c:ext>
          </c:extLst>
        </c:ser>
        <c:dLbls>
          <c:showLegendKey val="0"/>
          <c:showVal val="0"/>
          <c:showCatName val="0"/>
          <c:showSerName val="0"/>
          <c:showPercent val="0"/>
          <c:showBubbleSize val="0"/>
        </c:dLbls>
        <c:gapWidth val="100"/>
        <c:overlap val="-24"/>
        <c:axId val="702113512"/>
        <c:axId val="702113840"/>
      </c:barChart>
      <c:catAx>
        <c:axId val="702113512"/>
        <c:scaling>
          <c:orientation val="minMax"/>
        </c:scaling>
        <c:delete val="1"/>
        <c:axPos val="b"/>
        <c:majorTickMark val="none"/>
        <c:minorTickMark val="none"/>
        <c:tickLblPos val="nextTo"/>
        <c:crossAx val="702113840"/>
        <c:crosses val="autoZero"/>
        <c:auto val="1"/>
        <c:lblAlgn val="ctr"/>
        <c:lblOffset val="100"/>
        <c:noMultiLvlLbl val="0"/>
      </c:catAx>
      <c:valAx>
        <c:axId val="70211384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CA"/>
                  <a:t>Minutes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021135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C7D78-7967-475F-8177-4A465194464F}"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541C2DA3-4C77-4B7C-B5C7-BC022624E0E8}">
      <dgm:prSet custT="1"/>
      <dgm:spPr/>
      <dgm:t>
        <a:bodyPr/>
        <a:lstStyle/>
        <a:p>
          <a:pPr>
            <a:lnSpc>
              <a:spcPct val="100000"/>
            </a:lnSpc>
          </a:pPr>
          <a:r>
            <a:rPr lang="en-CA" sz="2000" b="0" dirty="0">
              <a:latin typeface="Times New Roman" panose="02020603050405020304" pitchFamily="18" charset="0"/>
              <a:cs typeface="Times New Roman" panose="02020603050405020304" pitchFamily="18" charset="0"/>
            </a:rPr>
            <a:t>144 unplanned subway closures in 2015</a:t>
          </a:r>
          <a:endParaRPr lang="en-US" sz="2000" b="0" dirty="0">
            <a:latin typeface="Times New Roman" panose="02020603050405020304" pitchFamily="18" charset="0"/>
            <a:cs typeface="Times New Roman" panose="02020603050405020304" pitchFamily="18" charset="0"/>
          </a:endParaRPr>
        </a:p>
      </dgm:t>
    </dgm:pt>
    <dgm:pt modelId="{BDC13A2B-7984-407D-93CA-6EAB537360A3}" type="parTrans" cxnId="{480868EA-16E5-45C5-B630-57CAEBC4166D}">
      <dgm:prSet/>
      <dgm:spPr/>
      <dgm:t>
        <a:bodyPr/>
        <a:lstStyle/>
        <a:p>
          <a:endParaRPr lang="en-US" sz="2800"/>
        </a:p>
      </dgm:t>
    </dgm:pt>
    <dgm:pt modelId="{4F049A29-FF71-4158-BD7D-82D238407F42}" type="sibTrans" cxnId="{480868EA-16E5-45C5-B630-57CAEBC4166D}">
      <dgm:prSet/>
      <dgm:spPr/>
      <dgm:t>
        <a:bodyPr/>
        <a:lstStyle/>
        <a:p>
          <a:endParaRPr lang="en-US" sz="2800"/>
        </a:p>
      </dgm:t>
    </dgm:pt>
    <dgm:pt modelId="{74339314-B283-4A77-BCA8-EE3ED49EFFAC}">
      <dgm:prSet custT="1"/>
      <dgm:spPr/>
      <dgm:t>
        <a:bodyPr/>
        <a:lstStyle/>
        <a:p>
          <a:pPr>
            <a:lnSpc>
              <a:spcPct val="100000"/>
            </a:lnSpc>
          </a:pPr>
          <a:r>
            <a:rPr lang="en-US" sz="2000" dirty="0">
              <a:latin typeface="Times New Roman" panose="02020603050405020304" pitchFamily="18" charset="0"/>
              <a:cs typeface="Times New Roman" panose="02020603050405020304" pitchFamily="18" charset="0"/>
            </a:rPr>
            <a:t>A</a:t>
          </a:r>
          <a:r>
            <a:rPr lang="en-US" sz="2000" baseline="0" dirty="0">
              <a:latin typeface="Times New Roman" panose="02020603050405020304" pitchFamily="18" charset="0"/>
              <a:cs typeface="Times New Roman" panose="02020603050405020304" pitchFamily="18" charset="0"/>
            </a:rPr>
            <a:t> Total of 6,500 buses were requested</a:t>
          </a:r>
          <a:endParaRPr lang="en-US" sz="2000" dirty="0">
            <a:latin typeface="Times New Roman" panose="02020603050405020304" pitchFamily="18" charset="0"/>
            <a:cs typeface="Times New Roman" panose="02020603050405020304" pitchFamily="18" charset="0"/>
          </a:endParaRPr>
        </a:p>
      </dgm:t>
    </dgm:pt>
    <dgm:pt modelId="{A41ABDA0-C20E-4ADF-B5DA-CC90B697F7B4}" type="parTrans" cxnId="{B9037AC4-EE49-4F5B-9A07-CE3CA39A30EB}">
      <dgm:prSet/>
      <dgm:spPr/>
      <dgm:t>
        <a:bodyPr/>
        <a:lstStyle/>
        <a:p>
          <a:endParaRPr lang="en-US" sz="2800"/>
        </a:p>
      </dgm:t>
    </dgm:pt>
    <dgm:pt modelId="{3DB5A971-6210-4A5B-8119-038CFF9CCAE3}" type="sibTrans" cxnId="{B9037AC4-EE49-4F5B-9A07-CE3CA39A30EB}">
      <dgm:prSet/>
      <dgm:spPr/>
      <dgm:t>
        <a:bodyPr/>
        <a:lstStyle/>
        <a:p>
          <a:endParaRPr lang="en-US" sz="2800"/>
        </a:p>
      </dgm:t>
    </dgm:pt>
    <dgm:pt modelId="{3887F340-EFE4-44D0-BF4E-46526A2A8DBA}">
      <dgm:prSet custT="1"/>
      <dgm:spPr/>
      <dgm:t>
        <a:bodyPr/>
        <a:lstStyle/>
        <a:p>
          <a:pPr>
            <a:lnSpc>
              <a:spcPct val="100000"/>
            </a:lnSpc>
          </a:pPr>
          <a:r>
            <a:rPr lang="en-CA" sz="2000" dirty="0">
              <a:latin typeface="Times New Roman" panose="02020603050405020304" pitchFamily="18" charset="0"/>
              <a:cs typeface="Times New Roman" panose="02020603050405020304" pitchFamily="18" charset="0"/>
            </a:rPr>
            <a:t>70% of the requested buses were from operational bus routes</a:t>
          </a:r>
          <a:endParaRPr lang="en-US" sz="2000" dirty="0">
            <a:latin typeface="Times New Roman" panose="02020603050405020304" pitchFamily="18" charset="0"/>
            <a:cs typeface="Times New Roman" panose="02020603050405020304" pitchFamily="18" charset="0"/>
          </a:endParaRPr>
        </a:p>
      </dgm:t>
    </dgm:pt>
    <dgm:pt modelId="{05D7D5FD-CB97-47B7-9C8D-866DD97F338D}" type="parTrans" cxnId="{ACBCEACD-C180-4776-8401-70BA117C3EAC}">
      <dgm:prSet/>
      <dgm:spPr/>
      <dgm:t>
        <a:bodyPr/>
        <a:lstStyle/>
        <a:p>
          <a:endParaRPr lang="en-US" sz="2800"/>
        </a:p>
      </dgm:t>
    </dgm:pt>
    <dgm:pt modelId="{EDE4C041-F47D-4146-8981-CFCEF42FDF31}" type="sibTrans" cxnId="{ACBCEACD-C180-4776-8401-70BA117C3EAC}">
      <dgm:prSet/>
      <dgm:spPr/>
      <dgm:t>
        <a:bodyPr/>
        <a:lstStyle/>
        <a:p>
          <a:endParaRPr lang="en-US" sz="2800"/>
        </a:p>
      </dgm:t>
    </dgm:pt>
    <dgm:pt modelId="{B761CD3C-5A04-46C2-9361-E66FA4612E1F}">
      <dgm:prSet custT="1"/>
      <dgm:spPr/>
      <dgm:t>
        <a:bodyPr/>
        <a:lstStyle/>
        <a:p>
          <a:pPr>
            <a:lnSpc>
              <a:spcPct val="100000"/>
            </a:lnSpc>
          </a:pPr>
          <a:r>
            <a:rPr lang="en-CA" sz="2000" dirty="0">
              <a:latin typeface="Times New Roman" panose="02020603050405020304" pitchFamily="18" charset="0"/>
              <a:cs typeface="Times New Roman" panose="02020603050405020304" pitchFamily="18" charset="0"/>
            </a:rPr>
            <a:t>Economic cost of </a:t>
          </a:r>
          <a:r>
            <a:rPr lang="en-CA" sz="2000" b="1" dirty="0">
              <a:latin typeface="Times New Roman" panose="02020603050405020304" pitchFamily="18" charset="0"/>
              <a:cs typeface="Times New Roman" panose="02020603050405020304" pitchFamily="18" charset="0"/>
            </a:rPr>
            <a:t>m</a:t>
          </a:r>
          <a:r>
            <a:rPr lang="en-CA" sz="2000" b="1" i="1" dirty="0">
              <a:latin typeface="Times New Roman" panose="02020603050405020304" pitchFamily="18" charset="0"/>
              <a:cs typeface="Times New Roman" panose="02020603050405020304" pitchFamily="18" charset="0"/>
            </a:rPr>
            <a:t>ajor</a:t>
          </a:r>
          <a:r>
            <a:rPr lang="en-CA" sz="2000" dirty="0">
              <a:latin typeface="Times New Roman" panose="02020603050405020304" pitchFamily="18" charset="0"/>
              <a:cs typeface="Times New Roman" panose="02020603050405020304" pitchFamily="18" charset="0"/>
            </a:rPr>
            <a:t> subway passengers’ delay in New York City ~ $389 million annually</a:t>
          </a:r>
          <a:endParaRPr lang="en-US" sz="2000" dirty="0">
            <a:latin typeface="Times New Roman" panose="02020603050405020304" pitchFamily="18" charset="0"/>
            <a:cs typeface="Times New Roman" panose="02020603050405020304" pitchFamily="18" charset="0"/>
          </a:endParaRPr>
        </a:p>
      </dgm:t>
    </dgm:pt>
    <dgm:pt modelId="{E69DE0F6-A682-4AAE-AAFB-853B15C00488}" type="parTrans" cxnId="{7DDF1B77-2A2F-454C-954E-A765EEF56850}">
      <dgm:prSet/>
      <dgm:spPr/>
      <dgm:t>
        <a:bodyPr/>
        <a:lstStyle/>
        <a:p>
          <a:endParaRPr lang="en-CA" sz="2000"/>
        </a:p>
      </dgm:t>
    </dgm:pt>
    <dgm:pt modelId="{7A16B24D-2FA8-4561-9DF0-B9B93E22E12F}" type="sibTrans" cxnId="{7DDF1B77-2A2F-454C-954E-A765EEF56850}">
      <dgm:prSet/>
      <dgm:spPr/>
      <dgm:t>
        <a:bodyPr/>
        <a:lstStyle/>
        <a:p>
          <a:endParaRPr lang="en-CA" sz="2000"/>
        </a:p>
      </dgm:t>
    </dgm:pt>
    <dgm:pt modelId="{FEA2DECB-3FE5-4539-99D2-2D982FC5C1B7}" type="pres">
      <dgm:prSet presAssocID="{EDAC7D78-7967-475F-8177-4A465194464F}" presName="root" presStyleCnt="0">
        <dgm:presLayoutVars>
          <dgm:dir/>
          <dgm:resizeHandles val="exact"/>
        </dgm:presLayoutVars>
      </dgm:prSet>
      <dgm:spPr/>
    </dgm:pt>
    <dgm:pt modelId="{2E81B7E5-98EC-48E4-B11F-52F024466E70}" type="pres">
      <dgm:prSet presAssocID="{541C2DA3-4C77-4B7C-B5C7-BC022624E0E8}" presName="compNode" presStyleCnt="0"/>
      <dgm:spPr/>
    </dgm:pt>
    <dgm:pt modelId="{6F455DB9-B0B4-4C2D-9829-140FB1D5BC34}" type="pres">
      <dgm:prSet presAssocID="{541C2DA3-4C77-4B7C-B5C7-BC022624E0E8}" presName="iconRect" presStyleLbl="node1" presStyleIdx="0" presStyleCnt="4" custLinFactNeighborX="44866" custLinFactNeighborY="-144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struction Barricade"/>
        </a:ext>
      </dgm:extLst>
    </dgm:pt>
    <dgm:pt modelId="{FE45F5EE-CF8D-4C5C-8210-7D7C63E20C73}" type="pres">
      <dgm:prSet presAssocID="{541C2DA3-4C77-4B7C-B5C7-BC022624E0E8}" presName="spaceRect" presStyleCnt="0"/>
      <dgm:spPr/>
    </dgm:pt>
    <dgm:pt modelId="{7BFA5129-7D59-4A14-A265-6C1ACBD09E2F}" type="pres">
      <dgm:prSet presAssocID="{541C2DA3-4C77-4B7C-B5C7-BC022624E0E8}" presName="textRect" presStyleLbl="revTx" presStyleIdx="0" presStyleCnt="4" custLinFactNeighborX="20190" custLinFactNeighborY="-1241">
        <dgm:presLayoutVars>
          <dgm:chMax val="1"/>
          <dgm:chPref val="1"/>
        </dgm:presLayoutVars>
      </dgm:prSet>
      <dgm:spPr/>
    </dgm:pt>
    <dgm:pt modelId="{0D59D4DC-FE8B-42A1-AADF-B59A1E2775D4}" type="pres">
      <dgm:prSet presAssocID="{4F049A29-FF71-4158-BD7D-82D238407F42}" presName="sibTrans" presStyleCnt="0"/>
      <dgm:spPr/>
    </dgm:pt>
    <dgm:pt modelId="{285FA94F-B732-4963-B3CF-55B43B61C5EB}" type="pres">
      <dgm:prSet presAssocID="{74339314-B283-4A77-BCA8-EE3ED49EFFAC}" presName="compNode" presStyleCnt="0"/>
      <dgm:spPr/>
    </dgm:pt>
    <dgm:pt modelId="{0507EB6B-1703-456C-A00A-9B9B8EE51BC5}" type="pres">
      <dgm:prSet presAssocID="{74339314-B283-4A77-BCA8-EE3ED49EFFAC}" presName="iconRect" presStyleLbl="node1" presStyleIdx="1" presStyleCnt="4" custLinFactX="56243" custLinFactNeighborX="100000" custLinFactNeighborY="-1193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
        </a:ext>
      </dgm:extLst>
    </dgm:pt>
    <dgm:pt modelId="{E0E6457A-7906-47C4-AAF0-92821EE244EB}" type="pres">
      <dgm:prSet presAssocID="{74339314-B283-4A77-BCA8-EE3ED49EFFAC}" presName="spaceRect" presStyleCnt="0"/>
      <dgm:spPr/>
    </dgm:pt>
    <dgm:pt modelId="{7DE04B5E-B1EF-4F84-8CBC-A719D11B0080}" type="pres">
      <dgm:prSet presAssocID="{74339314-B283-4A77-BCA8-EE3ED49EFFAC}" presName="textRect" presStyleLbl="revTx" presStyleIdx="1" presStyleCnt="4" custLinFactNeighborX="70309" custLinFactNeighborY="-10076">
        <dgm:presLayoutVars>
          <dgm:chMax val="1"/>
          <dgm:chPref val="1"/>
        </dgm:presLayoutVars>
      </dgm:prSet>
      <dgm:spPr/>
    </dgm:pt>
    <dgm:pt modelId="{CB4A9B3D-7D7D-46CD-8561-7B86B3A2D89F}" type="pres">
      <dgm:prSet presAssocID="{3DB5A971-6210-4A5B-8119-038CFF9CCAE3}" presName="sibTrans" presStyleCnt="0"/>
      <dgm:spPr/>
    </dgm:pt>
    <dgm:pt modelId="{7BD0DB0F-5A9E-4167-9594-F8A625C064A3}" type="pres">
      <dgm:prSet presAssocID="{3887F340-EFE4-44D0-BF4E-46526A2A8DBA}" presName="compNode" presStyleCnt="0"/>
      <dgm:spPr/>
    </dgm:pt>
    <dgm:pt modelId="{A8F24D38-8B59-460D-8E6A-6A71AED450AB}" type="pres">
      <dgm:prSet presAssocID="{3887F340-EFE4-44D0-BF4E-46526A2A8DBA}" presName="iconRect" presStyleLbl="node1" presStyleIdx="2" presStyleCnt="4" custLinFactX="100000" custLinFactNeighborX="157618" custLinFactNeighborY="-5789"/>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rvey Balls 70%"/>
        </a:ext>
      </dgm:extLst>
    </dgm:pt>
    <dgm:pt modelId="{C19F1D50-6A71-4B3D-BD0E-EAC27DF5BF4D}" type="pres">
      <dgm:prSet presAssocID="{3887F340-EFE4-44D0-BF4E-46526A2A8DBA}" presName="spaceRect" presStyleCnt="0"/>
      <dgm:spPr/>
    </dgm:pt>
    <dgm:pt modelId="{66F9D601-48CE-490C-ACD6-4AF260D10993}" type="pres">
      <dgm:prSet presAssocID="{3887F340-EFE4-44D0-BF4E-46526A2A8DBA}" presName="textRect" presStyleLbl="revTx" presStyleIdx="2" presStyleCnt="4" custLinFactX="15928" custLinFactNeighborX="100000" custLinFactNeighborY="-4962">
        <dgm:presLayoutVars>
          <dgm:chMax val="1"/>
          <dgm:chPref val="1"/>
        </dgm:presLayoutVars>
      </dgm:prSet>
      <dgm:spPr/>
    </dgm:pt>
    <dgm:pt modelId="{9D6C12A2-0079-4D2B-9FD2-0E70FF5BE7D7}" type="pres">
      <dgm:prSet presAssocID="{EDE4C041-F47D-4146-8981-CFCEF42FDF31}" presName="sibTrans" presStyleCnt="0"/>
      <dgm:spPr/>
    </dgm:pt>
    <dgm:pt modelId="{5CDBCE17-768E-41E3-AF63-DD6B179951FD}" type="pres">
      <dgm:prSet presAssocID="{B761CD3C-5A04-46C2-9361-E66FA4612E1F}" presName="compNode" presStyleCnt="0"/>
      <dgm:spPr/>
    </dgm:pt>
    <dgm:pt modelId="{84AB574B-D7AC-47C8-A618-31BD0CF8A329}" type="pres">
      <dgm:prSet presAssocID="{B761CD3C-5A04-46C2-9361-E66FA4612E1F}" presName="iconRect" presStyleLbl="node1" presStyleIdx="3" presStyleCnt="4" custLinFactX="-393296" custLinFactY="141575" custLinFactNeighborX="-400000" custLinFactNeighborY="2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llar"/>
        </a:ext>
      </dgm:extLst>
    </dgm:pt>
    <dgm:pt modelId="{6D22F098-1224-4911-918B-1A50CDF6B0B9}" type="pres">
      <dgm:prSet presAssocID="{B761CD3C-5A04-46C2-9361-E66FA4612E1F}" presName="spaceRect" presStyleCnt="0"/>
      <dgm:spPr/>
    </dgm:pt>
    <dgm:pt modelId="{DD5817E7-B616-458C-9B34-8E63FA85E729}" type="pres">
      <dgm:prSet presAssocID="{B761CD3C-5A04-46C2-9361-E66FA4612E1F}" presName="textRect" presStyleLbl="revTx" presStyleIdx="3" presStyleCnt="4" custScaleX="230481" custScaleY="79483" custLinFactX="-100000" custLinFactY="95422" custLinFactNeighborX="-121039" custLinFactNeighborY="100000">
        <dgm:presLayoutVars>
          <dgm:chMax val="1"/>
          <dgm:chPref val="1"/>
        </dgm:presLayoutVars>
      </dgm:prSet>
      <dgm:spPr/>
    </dgm:pt>
  </dgm:ptLst>
  <dgm:cxnLst>
    <dgm:cxn modelId="{24979921-45D6-4B90-992F-E0F469D94208}" type="presOf" srcId="{541C2DA3-4C77-4B7C-B5C7-BC022624E0E8}" destId="{7BFA5129-7D59-4A14-A265-6C1ACBD09E2F}" srcOrd="0" destOrd="0" presId="urn:microsoft.com/office/officeart/2018/2/layout/IconLabelList"/>
    <dgm:cxn modelId="{19E17A51-551C-4E42-8D28-726C57881EAB}" type="presOf" srcId="{74339314-B283-4A77-BCA8-EE3ED49EFFAC}" destId="{7DE04B5E-B1EF-4F84-8CBC-A719D11B0080}" srcOrd="0" destOrd="0" presId="urn:microsoft.com/office/officeart/2018/2/layout/IconLabelList"/>
    <dgm:cxn modelId="{7DDF1B77-2A2F-454C-954E-A765EEF56850}" srcId="{EDAC7D78-7967-475F-8177-4A465194464F}" destId="{B761CD3C-5A04-46C2-9361-E66FA4612E1F}" srcOrd="3" destOrd="0" parTransId="{E69DE0F6-A682-4AAE-AAFB-853B15C00488}" sibTransId="{7A16B24D-2FA8-4561-9DF0-B9B93E22E12F}"/>
    <dgm:cxn modelId="{B76FF2C2-BD69-4BFE-A059-8C27AB68C6BF}" type="presOf" srcId="{EDAC7D78-7967-475F-8177-4A465194464F}" destId="{FEA2DECB-3FE5-4539-99D2-2D982FC5C1B7}" srcOrd="0" destOrd="0" presId="urn:microsoft.com/office/officeart/2018/2/layout/IconLabelList"/>
    <dgm:cxn modelId="{B9037AC4-EE49-4F5B-9A07-CE3CA39A30EB}" srcId="{EDAC7D78-7967-475F-8177-4A465194464F}" destId="{74339314-B283-4A77-BCA8-EE3ED49EFFAC}" srcOrd="1" destOrd="0" parTransId="{A41ABDA0-C20E-4ADF-B5DA-CC90B697F7B4}" sibTransId="{3DB5A971-6210-4A5B-8119-038CFF9CCAE3}"/>
    <dgm:cxn modelId="{ACBCEACD-C180-4776-8401-70BA117C3EAC}" srcId="{EDAC7D78-7967-475F-8177-4A465194464F}" destId="{3887F340-EFE4-44D0-BF4E-46526A2A8DBA}" srcOrd="2" destOrd="0" parTransId="{05D7D5FD-CB97-47B7-9C8D-866DD97F338D}" sibTransId="{EDE4C041-F47D-4146-8981-CFCEF42FDF31}"/>
    <dgm:cxn modelId="{501E8FD7-8374-408A-89CF-7F31448A8D4C}" type="presOf" srcId="{B761CD3C-5A04-46C2-9361-E66FA4612E1F}" destId="{DD5817E7-B616-458C-9B34-8E63FA85E729}" srcOrd="0" destOrd="0" presId="urn:microsoft.com/office/officeart/2018/2/layout/IconLabelList"/>
    <dgm:cxn modelId="{710E05E7-5C81-48A8-B3D9-9D64CEF4D4D0}" type="presOf" srcId="{3887F340-EFE4-44D0-BF4E-46526A2A8DBA}" destId="{66F9D601-48CE-490C-ACD6-4AF260D10993}" srcOrd="0" destOrd="0" presId="urn:microsoft.com/office/officeart/2018/2/layout/IconLabelList"/>
    <dgm:cxn modelId="{480868EA-16E5-45C5-B630-57CAEBC4166D}" srcId="{EDAC7D78-7967-475F-8177-4A465194464F}" destId="{541C2DA3-4C77-4B7C-B5C7-BC022624E0E8}" srcOrd="0" destOrd="0" parTransId="{BDC13A2B-7984-407D-93CA-6EAB537360A3}" sibTransId="{4F049A29-FF71-4158-BD7D-82D238407F42}"/>
    <dgm:cxn modelId="{3D208369-B729-4AF4-A7F1-12844D06EC8A}" type="presParOf" srcId="{FEA2DECB-3FE5-4539-99D2-2D982FC5C1B7}" destId="{2E81B7E5-98EC-48E4-B11F-52F024466E70}" srcOrd="0" destOrd="0" presId="urn:microsoft.com/office/officeart/2018/2/layout/IconLabelList"/>
    <dgm:cxn modelId="{C87B8462-FAEA-4932-BC18-11D45D26B03F}" type="presParOf" srcId="{2E81B7E5-98EC-48E4-B11F-52F024466E70}" destId="{6F455DB9-B0B4-4C2D-9829-140FB1D5BC34}" srcOrd="0" destOrd="0" presId="urn:microsoft.com/office/officeart/2018/2/layout/IconLabelList"/>
    <dgm:cxn modelId="{3AF303C9-340A-4A3F-BAF5-7ACC078082FA}" type="presParOf" srcId="{2E81B7E5-98EC-48E4-B11F-52F024466E70}" destId="{FE45F5EE-CF8D-4C5C-8210-7D7C63E20C73}" srcOrd="1" destOrd="0" presId="urn:microsoft.com/office/officeart/2018/2/layout/IconLabelList"/>
    <dgm:cxn modelId="{57522EB0-7D3F-4513-96E5-642453949BD2}" type="presParOf" srcId="{2E81B7E5-98EC-48E4-B11F-52F024466E70}" destId="{7BFA5129-7D59-4A14-A265-6C1ACBD09E2F}" srcOrd="2" destOrd="0" presId="urn:microsoft.com/office/officeart/2018/2/layout/IconLabelList"/>
    <dgm:cxn modelId="{37B19642-62C8-47C7-BE79-F0E8D04562D0}" type="presParOf" srcId="{FEA2DECB-3FE5-4539-99D2-2D982FC5C1B7}" destId="{0D59D4DC-FE8B-42A1-AADF-B59A1E2775D4}" srcOrd="1" destOrd="0" presId="urn:microsoft.com/office/officeart/2018/2/layout/IconLabelList"/>
    <dgm:cxn modelId="{92868FDF-17DF-4BE5-B3D8-BE6C0F013E33}" type="presParOf" srcId="{FEA2DECB-3FE5-4539-99D2-2D982FC5C1B7}" destId="{285FA94F-B732-4963-B3CF-55B43B61C5EB}" srcOrd="2" destOrd="0" presId="urn:microsoft.com/office/officeart/2018/2/layout/IconLabelList"/>
    <dgm:cxn modelId="{C1C07591-28E3-4B77-A9C7-41EC74AE84FE}" type="presParOf" srcId="{285FA94F-B732-4963-B3CF-55B43B61C5EB}" destId="{0507EB6B-1703-456C-A00A-9B9B8EE51BC5}" srcOrd="0" destOrd="0" presId="urn:microsoft.com/office/officeart/2018/2/layout/IconLabelList"/>
    <dgm:cxn modelId="{B8A2498C-B91E-4AF9-8AB2-0803A477D5F1}" type="presParOf" srcId="{285FA94F-B732-4963-B3CF-55B43B61C5EB}" destId="{E0E6457A-7906-47C4-AAF0-92821EE244EB}" srcOrd="1" destOrd="0" presId="urn:microsoft.com/office/officeart/2018/2/layout/IconLabelList"/>
    <dgm:cxn modelId="{FD9C5D50-AFE1-4904-8803-5F7850A01A08}" type="presParOf" srcId="{285FA94F-B732-4963-B3CF-55B43B61C5EB}" destId="{7DE04B5E-B1EF-4F84-8CBC-A719D11B0080}" srcOrd="2" destOrd="0" presId="urn:microsoft.com/office/officeart/2018/2/layout/IconLabelList"/>
    <dgm:cxn modelId="{52739889-6A4E-4192-B356-C74878363F87}" type="presParOf" srcId="{FEA2DECB-3FE5-4539-99D2-2D982FC5C1B7}" destId="{CB4A9B3D-7D7D-46CD-8561-7B86B3A2D89F}" srcOrd="3" destOrd="0" presId="urn:microsoft.com/office/officeart/2018/2/layout/IconLabelList"/>
    <dgm:cxn modelId="{BB44850C-A013-4256-AA19-E5B53BBD352B}" type="presParOf" srcId="{FEA2DECB-3FE5-4539-99D2-2D982FC5C1B7}" destId="{7BD0DB0F-5A9E-4167-9594-F8A625C064A3}" srcOrd="4" destOrd="0" presId="urn:microsoft.com/office/officeart/2018/2/layout/IconLabelList"/>
    <dgm:cxn modelId="{6FF3FE34-34AD-4D31-961D-7DE8B3CCB79B}" type="presParOf" srcId="{7BD0DB0F-5A9E-4167-9594-F8A625C064A3}" destId="{A8F24D38-8B59-460D-8E6A-6A71AED450AB}" srcOrd="0" destOrd="0" presId="urn:microsoft.com/office/officeart/2018/2/layout/IconLabelList"/>
    <dgm:cxn modelId="{EC822FC7-1BCD-4459-B66D-39B76FFA379C}" type="presParOf" srcId="{7BD0DB0F-5A9E-4167-9594-F8A625C064A3}" destId="{C19F1D50-6A71-4B3D-BD0E-EAC27DF5BF4D}" srcOrd="1" destOrd="0" presId="urn:microsoft.com/office/officeart/2018/2/layout/IconLabelList"/>
    <dgm:cxn modelId="{68173E13-903B-473C-AC32-1B7ACBBC6DF0}" type="presParOf" srcId="{7BD0DB0F-5A9E-4167-9594-F8A625C064A3}" destId="{66F9D601-48CE-490C-ACD6-4AF260D10993}" srcOrd="2" destOrd="0" presId="urn:microsoft.com/office/officeart/2018/2/layout/IconLabelList"/>
    <dgm:cxn modelId="{17FC275F-14FF-4049-8017-A9F79821E3D9}" type="presParOf" srcId="{FEA2DECB-3FE5-4539-99D2-2D982FC5C1B7}" destId="{9D6C12A2-0079-4D2B-9FD2-0E70FF5BE7D7}" srcOrd="5" destOrd="0" presId="urn:microsoft.com/office/officeart/2018/2/layout/IconLabelList"/>
    <dgm:cxn modelId="{EEE9E3DA-2409-4F2C-AA35-700BD627F320}" type="presParOf" srcId="{FEA2DECB-3FE5-4539-99D2-2D982FC5C1B7}" destId="{5CDBCE17-768E-41E3-AF63-DD6B179951FD}" srcOrd="6" destOrd="0" presId="urn:microsoft.com/office/officeart/2018/2/layout/IconLabelList"/>
    <dgm:cxn modelId="{AF1586E5-50BB-49A0-961F-7553E9E679AA}" type="presParOf" srcId="{5CDBCE17-768E-41E3-AF63-DD6B179951FD}" destId="{84AB574B-D7AC-47C8-A618-31BD0CF8A329}" srcOrd="0" destOrd="0" presId="urn:microsoft.com/office/officeart/2018/2/layout/IconLabelList"/>
    <dgm:cxn modelId="{E75AE365-31AF-4244-8386-916EE39FA895}" type="presParOf" srcId="{5CDBCE17-768E-41E3-AF63-DD6B179951FD}" destId="{6D22F098-1224-4911-918B-1A50CDF6B0B9}" srcOrd="1" destOrd="0" presId="urn:microsoft.com/office/officeart/2018/2/layout/IconLabelList"/>
    <dgm:cxn modelId="{4261165E-D427-446D-A081-03F44F8CD6AB}" type="presParOf" srcId="{5CDBCE17-768E-41E3-AF63-DD6B179951FD}" destId="{DD5817E7-B616-458C-9B34-8E63FA85E72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B9FFC4-D844-4C63-9E5A-680EF965170D}" type="doc">
      <dgm:prSet loTypeId="urn:microsoft.com/office/officeart/2018/2/layout/IconCircle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39A34545-2942-420D-ABB5-46793627F263}">
      <dgm:prSet/>
      <dgm:spPr/>
      <dgm:t>
        <a:bodyPr/>
        <a:lstStyle/>
        <a:p>
          <a:r>
            <a:rPr lang="en-CA" dirty="0">
              <a:latin typeface="Times New Roman" panose="02020603050405020304" pitchFamily="18" charset="0"/>
              <a:cs typeface="Times New Roman" panose="02020603050405020304" pitchFamily="18" charset="0"/>
            </a:rPr>
            <a:t>Major unexpected rail disruptions occur frequently</a:t>
          </a:r>
          <a:endParaRPr lang="en-US" dirty="0">
            <a:latin typeface="Times New Roman" panose="02020603050405020304" pitchFamily="18" charset="0"/>
            <a:cs typeface="Times New Roman" panose="02020603050405020304" pitchFamily="18" charset="0"/>
          </a:endParaRPr>
        </a:p>
      </dgm:t>
    </dgm:pt>
    <dgm:pt modelId="{64D204CF-CDFD-4FA3-993E-5BCBDCDEBD57}" type="parTrans" cxnId="{A5FAD718-4CF4-42A7-B645-D614D7082CE9}">
      <dgm:prSet/>
      <dgm:spPr/>
      <dgm:t>
        <a:bodyPr/>
        <a:lstStyle/>
        <a:p>
          <a:endParaRPr lang="en-US">
            <a:latin typeface="Calibri" panose="020F0502020204030204" pitchFamily="34" charset="0"/>
            <a:cs typeface="Calibri" panose="020F0502020204030204" pitchFamily="34" charset="0"/>
          </a:endParaRPr>
        </a:p>
      </dgm:t>
    </dgm:pt>
    <dgm:pt modelId="{6F934976-27D0-4FAA-9D92-304D86C5F496}" type="sibTrans" cxnId="{A5FAD718-4CF4-42A7-B645-D614D7082CE9}">
      <dgm:prSet/>
      <dgm:spPr/>
      <dgm:t>
        <a:bodyPr/>
        <a:lstStyle/>
        <a:p>
          <a:endParaRPr lang="en-US">
            <a:latin typeface="Calibri" panose="020F0502020204030204" pitchFamily="34" charset="0"/>
            <a:cs typeface="Calibri" panose="020F0502020204030204" pitchFamily="34" charset="0"/>
          </a:endParaRPr>
        </a:p>
      </dgm:t>
    </dgm:pt>
    <dgm:pt modelId="{5001601D-2474-4F49-B9C2-853540BCD440}">
      <dgm:prSet/>
      <dgm:spPr/>
      <dgm:t>
        <a:bodyPr/>
        <a:lstStyle/>
        <a:p>
          <a:r>
            <a:rPr lang="en-CA" dirty="0">
              <a:latin typeface="Times New Roman" panose="02020603050405020304" pitchFamily="18" charset="0"/>
              <a:cs typeface="Times New Roman" panose="02020603050405020304" pitchFamily="18" charset="0"/>
            </a:rPr>
            <a:t>Often, a simplistic approach is followed for selecting shuttle buses</a:t>
          </a:r>
          <a:endParaRPr lang="en-US" dirty="0">
            <a:latin typeface="Times New Roman" panose="02020603050405020304" pitchFamily="18" charset="0"/>
            <a:cs typeface="Times New Roman" panose="02020603050405020304" pitchFamily="18" charset="0"/>
          </a:endParaRPr>
        </a:p>
      </dgm:t>
    </dgm:pt>
    <dgm:pt modelId="{4B138491-8A4A-448D-AF26-62BF61FB4E97}" type="parTrans" cxnId="{9DB74E1F-5F66-4BA9-9503-BA9CFAA0B0CC}">
      <dgm:prSet/>
      <dgm:spPr/>
      <dgm:t>
        <a:bodyPr/>
        <a:lstStyle/>
        <a:p>
          <a:endParaRPr lang="en-US">
            <a:latin typeface="Calibri" panose="020F0502020204030204" pitchFamily="34" charset="0"/>
            <a:cs typeface="Calibri" panose="020F0502020204030204" pitchFamily="34" charset="0"/>
          </a:endParaRPr>
        </a:p>
      </dgm:t>
    </dgm:pt>
    <dgm:pt modelId="{24159AD5-1D9E-43BC-98B9-2D539D305602}" type="sibTrans" cxnId="{9DB74E1F-5F66-4BA9-9503-BA9CFAA0B0CC}">
      <dgm:prSet/>
      <dgm:spPr/>
      <dgm:t>
        <a:bodyPr/>
        <a:lstStyle/>
        <a:p>
          <a:endParaRPr lang="en-US">
            <a:latin typeface="Calibri" panose="020F0502020204030204" pitchFamily="34" charset="0"/>
            <a:cs typeface="Calibri" panose="020F0502020204030204" pitchFamily="34" charset="0"/>
          </a:endParaRPr>
        </a:p>
      </dgm:t>
    </dgm:pt>
    <dgm:pt modelId="{EF4EE474-B834-4131-ABC2-9FAB90637673}">
      <dgm:prSet/>
      <dgm:spPr/>
      <dgm:t>
        <a:bodyPr/>
        <a:lstStyle/>
        <a:p>
          <a:r>
            <a:rPr lang="en-CA" dirty="0">
              <a:latin typeface="Times New Roman" panose="02020603050405020304" pitchFamily="18" charset="0"/>
              <a:cs typeface="Times New Roman" panose="02020603050405020304" pitchFamily="18" charset="0"/>
            </a:rPr>
            <a:t>Can lead to extensive delays for passengers and buildup at stations</a:t>
          </a:r>
          <a:endParaRPr lang="en-US" dirty="0">
            <a:latin typeface="Times New Roman" panose="02020603050405020304" pitchFamily="18" charset="0"/>
            <a:cs typeface="Times New Roman" panose="02020603050405020304" pitchFamily="18" charset="0"/>
          </a:endParaRPr>
        </a:p>
      </dgm:t>
    </dgm:pt>
    <dgm:pt modelId="{5E4637C2-F959-4D87-A26C-779F1FE106B0}" type="parTrans" cxnId="{BFE1BFF1-F3E7-413D-9109-4E80BD8CACCD}">
      <dgm:prSet/>
      <dgm:spPr/>
      <dgm:t>
        <a:bodyPr/>
        <a:lstStyle/>
        <a:p>
          <a:endParaRPr lang="en-US">
            <a:latin typeface="Calibri" panose="020F0502020204030204" pitchFamily="34" charset="0"/>
            <a:cs typeface="Calibri" panose="020F0502020204030204" pitchFamily="34" charset="0"/>
          </a:endParaRPr>
        </a:p>
      </dgm:t>
    </dgm:pt>
    <dgm:pt modelId="{E578365A-F6E4-45A4-915D-908643B3397D}" type="sibTrans" cxnId="{BFE1BFF1-F3E7-413D-9109-4E80BD8CACCD}">
      <dgm:prSet/>
      <dgm:spPr/>
      <dgm:t>
        <a:bodyPr/>
        <a:lstStyle/>
        <a:p>
          <a:endParaRPr lang="en-US">
            <a:latin typeface="Calibri" panose="020F0502020204030204" pitchFamily="34" charset="0"/>
            <a:cs typeface="Calibri" panose="020F0502020204030204" pitchFamily="34" charset="0"/>
          </a:endParaRPr>
        </a:p>
      </dgm:t>
    </dgm:pt>
    <dgm:pt modelId="{753B8154-E126-4743-A049-A4930F4D8063}">
      <dgm:prSet/>
      <dgm:spPr/>
      <dgm:t>
        <a:bodyPr/>
        <a:lstStyle/>
        <a:p>
          <a:r>
            <a:rPr lang="en-CA" dirty="0">
              <a:latin typeface="Times New Roman" panose="02020603050405020304" pitchFamily="18" charset="0"/>
              <a:cs typeface="Times New Roman" panose="02020603050405020304" pitchFamily="18" charset="0"/>
            </a:rPr>
            <a:t>Result in degraded service and potential loss of loyal passengers </a:t>
          </a:r>
          <a:endParaRPr lang="en-US" dirty="0">
            <a:latin typeface="Times New Roman" panose="02020603050405020304" pitchFamily="18" charset="0"/>
            <a:cs typeface="Times New Roman" panose="02020603050405020304" pitchFamily="18" charset="0"/>
          </a:endParaRPr>
        </a:p>
      </dgm:t>
    </dgm:pt>
    <dgm:pt modelId="{5EC077C9-84A5-4887-99FB-621567AC0C7A}" type="parTrans" cxnId="{9C6E0B6B-3D12-423E-9393-961B85261A5D}">
      <dgm:prSet/>
      <dgm:spPr/>
      <dgm:t>
        <a:bodyPr/>
        <a:lstStyle/>
        <a:p>
          <a:endParaRPr lang="en-US">
            <a:latin typeface="Calibri" panose="020F0502020204030204" pitchFamily="34" charset="0"/>
            <a:cs typeface="Calibri" panose="020F0502020204030204" pitchFamily="34" charset="0"/>
          </a:endParaRPr>
        </a:p>
      </dgm:t>
    </dgm:pt>
    <dgm:pt modelId="{203B1CBA-5A93-4730-833C-E480A639E030}" type="sibTrans" cxnId="{9C6E0B6B-3D12-423E-9393-961B85261A5D}">
      <dgm:prSet/>
      <dgm:spPr/>
      <dgm:t>
        <a:bodyPr/>
        <a:lstStyle/>
        <a:p>
          <a:endParaRPr lang="en-US">
            <a:latin typeface="Calibri" panose="020F0502020204030204" pitchFamily="34" charset="0"/>
            <a:cs typeface="Calibri" panose="020F0502020204030204" pitchFamily="34" charset="0"/>
          </a:endParaRPr>
        </a:p>
      </dgm:t>
    </dgm:pt>
    <dgm:pt modelId="{3A029F58-0F48-4EE5-A955-C6C3D4711357}" type="pres">
      <dgm:prSet presAssocID="{18B9FFC4-D844-4C63-9E5A-680EF965170D}" presName="root" presStyleCnt="0">
        <dgm:presLayoutVars>
          <dgm:dir/>
          <dgm:resizeHandles val="exact"/>
        </dgm:presLayoutVars>
      </dgm:prSet>
      <dgm:spPr/>
    </dgm:pt>
    <dgm:pt modelId="{39948461-C049-462C-B283-62CD9FADF7F8}" type="pres">
      <dgm:prSet presAssocID="{18B9FFC4-D844-4C63-9E5A-680EF965170D}" presName="container" presStyleCnt="0">
        <dgm:presLayoutVars>
          <dgm:dir/>
          <dgm:resizeHandles val="exact"/>
        </dgm:presLayoutVars>
      </dgm:prSet>
      <dgm:spPr/>
    </dgm:pt>
    <dgm:pt modelId="{99B27CC2-DD43-4511-9F20-5E82324B7C50}" type="pres">
      <dgm:prSet presAssocID="{39A34545-2942-420D-ABB5-46793627F263}" presName="compNode" presStyleCnt="0"/>
      <dgm:spPr/>
    </dgm:pt>
    <dgm:pt modelId="{97EDE3E1-F857-4CA1-A3AA-54F4A0E4D6E2}" type="pres">
      <dgm:prSet presAssocID="{39A34545-2942-420D-ABB5-46793627F263}" presName="iconBgRect" presStyleLbl="bgShp" presStyleIdx="0" presStyleCnt="4"/>
      <dgm:spPr/>
    </dgm:pt>
    <dgm:pt modelId="{8B96D614-7691-4894-9E9D-CAB15931076F}" type="pres">
      <dgm:prSet presAssocID="{39A34545-2942-420D-ABB5-46793627F2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in"/>
        </a:ext>
      </dgm:extLst>
    </dgm:pt>
    <dgm:pt modelId="{129C2730-7276-49BA-976A-A3E715D298CB}" type="pres">
      <dgm:prSet presAssocID="{39A34545-2942-420D-ABB5-46793627F263}" presName="spaceRect" presStyleCnt="0"/>
      <dgm:spPr/>
    </dgm:pt>
    <dgm:pt modelId="{B0A33777-F360-45C9-AFC9-6D792173436A}" type="pres">
      <dgm:prSet presAssocID="{39A34545-2942-420D-ABB5-46793627F263}" presName="textRect" presStyleLbl="revTx" presStyleIdx="0" presStyleCnt="4">
        <dgm:presLayoutVars>
          <dgm:chMax val="1"/>
          <dgm:chPref val="1"/>
        </dgm:presLayoutVars>
      </dgm:prSet>
      <dgm:spPr/>
    </dgm:pt>
    <dgm:pt modelId="{845DBA6F-F69B-4339-A258-E81BCD70B2AB}" type="pres">
      <dgm:prSet presAssocID="{6F934976-27D0-4FAA-9D92-304D86C5F496}" presName="sibTrans" presStyleLbl="sibTrans2D1" presStyleIdx="0" presStyleCnt="0"/>
      <dgm:spPr/>
    </dgm:pt>
    <dgm:pt modelId="{B0E0D712-1C15-4C13-B940-165687FA1632}" type="pres">
      <dgm:prSet presAssocID="{5001601D-2474-4F49-B9C2-853540BCD440}" presName="compNode" presStyleCnt="0"/>
      <dgm:spPr/>
    </dgm:pt>
    <dgm:pt modelId="{368272AB-25A9-4F88-8794-BC443212B429}" type="pres">
      <dgm:prSet presAssocID="{5001601D-2474-4F49-B9C2-853540BCD440}" presName="iconBgRect" presStyleLbl="bgShp" presStyleIdx="1" presStyleCnt="4"/>
      <dgm:spPr/>
    </dgm:pt>
    <dgm:pt modelId="{95FD82C1-9CE2-49CE-A348-47E1557AB386}" type="pres">
      <dgm:prSet presAssocID="{5001601D-2474-4F49-B9C2-853540BCD4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A69FB866-9416-482E-8D51-ECB6FCA6F22A}" type="pres">
      <dgm:prSet presAssocID="{5001601D-2474-4F49-B9C2-853540BCD440}" presName="spaceRect" presStyleCnt="0"/>
      <dgm:spPr/>
    </dgm:pt>
    <dgm:pt modelId="{C15FC04B-B050-4896-B4A9-25E509ED8D2C}" type="pres">
      <dgm:prSet presAssocID="{5001601D-2474-4F49-B9C2-853540BCD440}" presName="textRect" presStyleLbl="revTx" presStyleIdx="1" presStyleCnt="4">
        <dgm:presLayoutVars>
          <dgm:chMax val="1"/>
          <dgm:chPref val="1"/>
        </dgm:presLayoutVars>
      </dgm:prSet>
      <dgm:spPr/>
    </dgm:pt>
    <dgm:pt modelId="{6A97536D-7200-4FBB-94A4-255532563BF7}" type="pres">
      <dgm:prSet presAssocID="{24159AD5-1D9E-43BC-98B9-2D539D305602}" presName="sibTrans" presStyleLbl="sibTrans2D1" presStyleIdx="0" presStyleCnt="0"/>
      <dgm:spPr/>
    </dgm:pt>
    <dgm:pt modelId="{3500D9BA-E17A-408C-B6FE-106D2ED4FD42}" type="pres">
      <dgm:prSet presAssocID="{EF4EE474-B834-4131-ABC2-9FAB90637673}" presName="compNode" presStyleCnt="0"/>
      <dgm:spPr/>
    </dgm:pt>
    <dgm:pt modelId="{9432EC9F-4580-40D6-87BA-9205C9288B37}" type="pres">
      <dgm:prSet presAssocID="{EF4EE474-B834-4131-ABC2-9FAB90637673}" presName="iconBgRect" presStyleLbl="bgShp" presStyleIdx="2" presStyleCnt="4"/>
      <dgm:spPr/>
    </dgm:pt>
    <dgm:pt modelId="{5EEE87AF-9541-42F2-8D5A-BD34DEAFD97D}" type="pres">
      <dgm:prSet presAssocID="{EF4EE474-B834-4131-ABC2-9FAB90637673}" presName="iconRect" presStyleLbl="node1" presStyleIdx="2" presStyleCnt="4"/>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139D3334-1AB8-4B69-8F20-45E6FCCD094F}" type="pres">
      <dgm:prSet presAssocID="{EF4EE474-B834-4131-ABC2-9FAB90637673}" presName="spaceRect" presStyleCnt="0"/>
      <dgm:spPr/>
    </dgm:pt>
    <dgm:pt modelId="{630BB61C-0D2B-454B-9C39-2F0705497D65}" type="pres">
      <dgm:prSet presAssocID="{EF4EE474-B834-4131-ABC2-9FAB90637673}" presName="textRect" presStyleLbl="revTx" presStyleIdx="2" presStyleCnt="4">
        <dgm:presLayoutVars>
          <dgm:chMax val="1"/>
          <dgm:chPref val="1"/>
        </dgm:presLayoutVars>
      </dgm:prSet>
      <dgm:spPr/>
    </dgm:pt>
    <dgm:pt modelId="{49C25A25-1AF9-44D9-9C72-3FC88FA09D66}" type="pres">
      <dgm:prSet presAssocID="{E578365A-F6E4-45A4-915D-908643B3397D}" presName="sibTrans" presStyleLbl="sibTrans2D1" presStyleIdx="0" presStyleCnt="0"/>
      <dgm:spPr/>
    </dgm:pt>
    <dgm:pt modelId="{17B6AFC6-3642-4EDD-A2AC-B9268E271936}" type="pres">
      <dgm:prSet presAssocID="{753B8154-E126-4743-A049-A4930F4D8063}" presName="compNode" presStyleCnt="0"/>
      <dgm:spPr/>
    </dgm:pt>
    <dgm:pt modelId="{1A20E136-16E6-40E0-9609-E587114D5839}" type="pres">
      <dgm:prSet presAssocID="{753B8154-E126-4743-A049-A4930F4D8063}" presName="iconBgRect" presStyleLbl="bgShp" presStyleIdx="3" presStyleCnt="4"/>
      <dgm:spPr/>
    </dgm:pt>
    <dgm:pt modelId="{B46AC705-85F5-4B99-B21D-A087A3E0C67A}" type="pres">
      <dgm:prSet presAssocID="{753B8154-E126-4743-A049-A4930F4D80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3BA61957-6663-43BC-8FC8-C43021086F9F}" type="pres">
      <dgm:prSet presAssocID="{753B8154-E126-4743-A049-A4930F4D8063}" presName="spaceRect" presStyleCnt="0"/>
      <dgm:spPr/>
    </dgm:pt>
    <dgm:pt modelId="{27F27C43-745E-419C-B223-E7FDE5684AAE}" type="pres">
      <dgm:prSet presAssocID="{753B8154-E126-4743-A049-A4930F4D8063}" presName="textRect" presStyleLbl="revTx" presStyleIdx="3" presStyleCnt="4">
        <dgm:presLayoutVars>
          <dgm:chMax val="1"/>
          <dgm:chPref val="1"/>
        </dgm:presLayoutVars>
      </dgm:prSet>
      <dgm:spPr/>
    </dgm:pt>
  </dgm:ptLst>
  <dgm:cxnLst>
    <dgm:cxn modelId="{28DD4204-80DC-4923-AD63-AA0B0A8750C6}" type="presOf" srcId="{6F934976-27D0-4FAA-9D92-304D86C5F496}" destId="{845DBA6F-F69B-4339-A258-E81BCD70B2AB}" srcOrd="0" destOrd="0" presId="urn:microsoft.com/office/officeart/2018/2/layout/IconCircleList"/>
    <dgm:cxn modelId="{A5FAD718-4CF4-42A7-B645-D614D7082CE9}" srcId="{18B9FFC4-D844-4C63-9E5A-680EF965170D}" destId="{39A34545-2942-420D-ABB5-46793627F263}" srcOrd="0" destOrd="0" parTransId="{64D204CF-CDFD-4FA3-993E-5BCBDCDEBD57}" sibTransId="{6F934976-27D0-4FAA-9D92-304D86C5F496}"/>
    <dgm:cxn modelId="{9DB74E1F-5F66-4BA9-9503-BA9CFAA0B0CC}" srcId="{18B9FFC4-D844-4C63-9E5A-680EF965170D}" destId="{5001601D-2474-4F49-B9C2-853540BCD440}" srcOrd="1" destOrd="0" parTransId="{4B138491-8A4A-448D-AF26-62BF61FB4E97}" sibTransId="{24159AD5-1D9E-43BC-98B9-2D539D305602}"/>
    <dgm:cxn modelId="{7EC2CE46-0779-48AA-B17C-A5EC6B3E25ED}" type="presOf" srcId="{753B8154-E126-4743-A049-A4930F4D8063}" destId="{27F27C43-745E-419C-B223-E7FDE5684AAE}" srcOrd="0" destOrd="0" presId="urn:microsoft.com/office/officeart/2018/2/layout/IconCircleList"/>
    <dgm:cxn modelId="{3B26A968-D412-488B-B968-7ECF6CA7AE43}" type="presOf" srcId="{39A34545-2942-420D-ABB5-46793627F263}" destId="{B0A33777-F360-45C9-AFC9-6D792173436A}" srcOrd="0" destOrd="0" presId="urn:microsoft.com/office/officeart/2018/2/layout/IconCircleList"/>
    <dgm:cxn modelId="{9C6E0B6B-3D12-423E-9393-961B85261A5D}" srcId="{18B9FFC4-D844-4C63-9E5A-680EF965170D}" destId="{753B8154-E126-4743-A049-A4930F4D8063}" srcOrd="3" destOrd="0" parTransId="{5EC077C9-84A5-4887-99FB-621567AC0C7A}" sibTransId="{203B1CBA-5A93-4730-833C-E480A639E030}"/>
    <dgm:cxn modelId="{6DB0D14C-28BB-4124-AE3A-E63F21A85C31}" type="presOf" srcId="{5001601D-2474-4F49-B9C2-853540BCD440}" destId="{C15FC04B-B050-4896-B4A9-25E509ED8D2C}" srcOrd="0" destOrd="0" presId="urn:microsoft.com/office/officeart/2018/2/layout/IconCircleList"/>
    <dgm:cxn modelId="{C51A7283-BA85-4D62-852D-A525C0CB370B}" type="presOf" srcId="{24159AD5-1D9E-43BC-98B9-2D539D305602}" destId="{6A97536D-7200-4FBB-94A4-255532563BF7}" srcOrd="0" destOrd="0" presId="urn:microsoft.com/office/officeart/2018/2/layout/IconCircleList"/>
    <dgm:cxn modelId="{7C1E3994-4E2A-4DBA-BB84-EF81C2B8CE45}" type="presOf" srcId="{E578365A-F6E4-45A4-915D-908643B3397D}" destId="{49C25A25-1AF9-44D9-9C72-3FC88FA09D66}" srcOrd="0" destOrd="0" presId="urn:microsoft.com/office/officeart/2018/2/layout/IconCircleList"/>
    <dgm:cxn modelId="{4DF091B8-96D5-4913-9923-A6C3E12C6CDF}" type="presOf" srcId="{18B9FFC4-D844-4C63-9E5A-680EF965170D}" destId="{3A029F58-0F48-4EE5-A955-C6C3D4711357}" srcOrd="0" destOrd="0" presId="urn:microsoft.com/office/officeart/2018/2/layout/IconCircleList"/>
    <dgm:cxn modelId="{BFE1BFF1-F3E7-413D-9109-4E80BD8CACCD}" srcId="{18B9FFC4-D844-4C63-9E5A-680EF965170D}" destId="{EF4EE474-B834-4131-ABC2-9FAB90637673}" srcOrd="2" destOrd="0" parTransId="{5E4637C2-F959-4D87-A26C-779F1FE106B0}" sibTransId="{E578365A-F6E4-45A4-915D-908643B3397D}"/>
    <dgm:cxn modelId="{F1290DFB-D832-4FCF-9692-67F34E515775}" type="presOf" srcId="{EF4EE474-B834-4131-ABC2-9FAB90637673}" destId="{630BB61C-0D2B-454B-9C39-2F0705497D65}" srcOrd="0" destOrd="0" presId="urn:microsoft.com/office/officeart/2018/2/layout/IconCircleList"/>
    <dgm:cxn modelId="{1FF95EAB-18ED-4371-88F7-062DB09ADC61}" type="presParOf" srcId="{3A029F58-0F48-4EE5-A955-C6C3D4711357}" destId="{39948461-C049-462C-B283-62CD9FADF7F8}" srcOrd="0" destOrd="0" presId="urn:microsoft.com/office/officeart/2018/2/layout/IconCircleList"/>
    <dgm:cxn modelId="{52BBC8FC-075C-46A4-8EDB-ECEC4E8A33FE}" type="presParOf" srcId="{39948461-C049-462C-B283-62CD9FADF7F8}" destId="{99B27CC2-DD43-4511-9F20-5E82324B7C50}" srcOrd="0" destOrd="0" presId="urn:microsoft.com/office/officeart/2018/2/layout/IconCircleList"/>
    <dgm:cxn modelId="{0C777F43-0853-4665-9A07-61F9FA111D9F}" type="presParOf" srcId="{99B27CC2-DD43-4511-9F20-5E82324B7C50}" destId="{97EDE3E1-F857-4CA1-A3AA-54F4A0E4D6E2}" srcOrd="0" destOrd="0" presId="urn:microsoft.com/office/officeart/2018/2/layout/IconCircleList"/>
    <dgm:cxn modelId="{7878D965-99E5-4C0E-8226-B1477C8A7DB4}" type="presParOf" srcId="{99B27CC2-DD43-4511-9F20-5E82324B7C50}" destId="{8B96D614-7691-4894-9E9D-CAB15931076F}" srcOrd="1" destOrd="0" presId="urn:microsoft.com/office/officeart/2018/2/layout/IconCircleList"/>
    <dgm:cxn modelId="{C5642366-D4D8-416F-BF6C-9A0B5650BC1B}" type="presParOf" srcId="{99B27CC2-DD43-4511-9F20-5E82324B7C50}" destId="{129C2730-7276-49BA-976A-A3E715D298CB}" srcOrd="2" destOrd="0" presId="urn:microsoft.com/office/officeart/2018/2/layout/IconCircleList"/>
    <dgm:cxn modelId="{22422E1E-22D0-4910-B4AE-F3D0990E485F}" type="presParOf" srcId="{99B27CC2-DD43-4511-9F20-5E82324B7C50}" destId="{B0A33777-F360-45C9-AFC9-6D792173436A}" srcOrd="3" destOrd="0" presId="urn:microsoft.com/office/officeart/2018/2/layout/IconCircleList"/>
    <dgm:cxn modelId="{0C2E6A3C-51E0-4295-99A4-6792E248FE2A}" type="presParOf" srcId="{39948461-C049-462C-B283-62CD9FADF7F8}" destId="{845DBA6F-F69B-4339-A258-E81BCD70B2AB}" srcOrd="1" destOrd="0" presId="urn:microsoft.com/office/officeart/2018/2/layout/IconCircleList"/>
    <dgm:cxn modelId="{A2016352-1D51-4290-B21C-2B83D1CD1EE9}" type="presParOf" srcId="{39948461-C049-462C-B283-62CD9FADF7F8}" destId="{B0E0D712-1C15-4C13-B940-165687FA1632}" srcOrd="2" destOrd="0" presId="urn:microsoft.com/office/officeart/2018/2/layout/IconCircleList"/>
    <dgm:cxn modelId="{63AE4300-A9AC-4BFF-AA9F-135D13592853}" type="presParOf" srcId="{B0E0D712-1C15-4C13-B940-165687FA1632}" destId="{368272AB-25A9-4F88-8794-BC443212B429}" srcOrd="0" destOrd="0" presId="urn:microsoft.com/office/officeart/2018/2/layout/IconCircleList"/>
    <dgm:cxn modelId="{902C293F-1F97-4E0E-87AE-87FBF6D84B3F}" type="presParOf" srcId="{B0E0D712-1C15-4C13-B940-165687FA1632}" destId="{95FD82C1-9CE2-49CE-A348-47E1557AB386}" srcOrd="1" destOrd="0" presId="urn:microsoft.com/office/officeart/2018/2/layout/IconCircleList"/>
    <dgm:cxn modelId="{88FBFA72-4F1C-4EB8-8F75-B07A82A47F08}" type="presParOf" srcId="{B0E0D712-1C15-4C13-B940-165687FA1632}" destId="{A69FB866-9416-482E-8D51-ECB6FCA6F22A}" srcOrd="2" destOrd="0" presId="urn:microsoft.com/office/officeart/2018/2/layout/IconCircleList"/>
    <dgm:cxn modelId="{1609E8D1-F712-4DCA-BEF7-87E18F460C2C}" type="presParOf" srcId="{B0E0D712-1C15-4C13-B940-165687FA1632}" destId="{C15FC04B-B050-4896-B4A9-25E509ED8D2C}" srcOrd="3" destOrd="0" presId="urn:microsoft.com/office/officeart/2018/2/layout/IconCircleList"/>
    <dgm:cxn modelId="{6C5C5056-FE5F-464F-9B14-1C9ABA00A964}" type="presParOf" srcId="{39948461-C049-462C-B283-62CD9FADF7F8}" destId="{6A97536D-7200-4FBB-94A4-255532563BF7}" srcOrd="3" destOrd="0" presId="urn:microsoft.com/office/officeart/2018/2/layout/IconCircleList"/>
    <dgm:cxn modelId="{E21813FA-50FA-48DB-B483-71A788B58B43}" type="presParOf" srcId="{39948461-C049-462C-B283-62CD9FADF7F8}" destId="{3500D9BA-E17A-408C-B6FE-106D2ED4FD42}" srcOrd="4" destOrd="0" presId="urn:microsoft.com/office/officeart/2018/2/layout/IconCircleList"/>
    <dgm:cxn modelId="{CCD9C19B-E52A-4D66-87D4-FB91041C10DE}" type="presParOf" srcId="{3500D9BA-E17A-408C-B6FE-106D2ED4FD42}" destId="{9432EC9F-4580-40D6-87BA-9205C9288B37}" srcOrd="0" destOrd="0" presId="urn:microsoft.com/office/officeart/2018/2/layout/IconCircleList"/>
    <dgm:cxn modelId="{18A1A771-1035-418F-8D8C-945F031E0259}" type="presParOf" srcId="{3500D9BA-E17A-408C-B6FE-106D2ED4FD42}" destId="{5EEE87AF-9541-42F2-8D5A-BD34DEAFD97D}" srcOrd="1" destOrd="0" presId="urn:microsoft.com/office/officeart/2018/2/layout/IconCircleList"/>
    <dgm:cxn modelId="{7C354564-700C-4562-B406-13771BFC9B42}" type="presParOf" srcId="{3500D9BA-E17A-408C-B6FE-106D2ED4FD42}" destId="{139D3334-1AB8-4B69-8F20-45E6FCCD094F}" srcOrd="2" destOrd="0" presId="urn:microsoft.com/office/officeart/2018/2/layout/IconCircleList"/>
    <dgm:cxn modelId="{B76E7AF6-90EE-4A64-8F65-31CBB72558E4}" type="presParOf" srcId="{3500D9BA-E17A-408C-B6FE-106D2ED4FD42}" destId="{630BB61C-0D2B-454B-9C39-2F0705497D65}" srcOrd="3" destOrd="0" presId="urn:microsoft.com/office/officeart/2018/2/layout/IconCircleList"/>
    <dgm:cxn modelId="{8DF1E4C4-C70A-496A-90FD-3FC010603129}" type="presParOf" srcId="{39948461-C049-462C-B283-62CD9FADF7F8}" destId="{49C25A25-1AF9-44D9-9C72-3FC88FA09D66}" srcOrd="5" destOrd="0" presId="urn:microsoft.com/office/officeart/2018/2/layout/IconCircleList"/>
    <dgm:cxn modelId="{8FF0D194-426A-4A69-AC59-0E28DCCA96C6}" type="presParOf" srcId="{39948461-C049-462C-B283-62CD9FADF7F8}" destId="{17B6AFC6-3642-4EDD-A2AC-B9268E271936}" srcOrd="6" destOrd="0" presId="urn:microsoft.com/office/officeart/2018/2/layout/IconCircleList"/>
    <dgm:cxn modelId="{987C0ACB-671E-4A16-824C-2BD9C7467528}" type="presParOf" srcId="{17B6AFC6-3642-4EDD-A2AC-B9268E271936}" destId="{1A20E136-16E6-40E0-9609-E587114D5839}" srcOrd="0" destOrd="0" presId="urn:microsoft.com/office/officeart/2018/2/layout/IconCircleList"/>
    <dgm:cxn modelId="{6FFBF6D8-1B25-4A0B-BB64-44CA2C4359A9}" type="presParOf" srcId="{17B6AFC6-3642-4EDD-A2AC-B9268E271936}" destId="{B46AC705-85F5-4B99-B21D-A087A3E0C67A}" srcOrd="1" destOrd="0" presId="urn:microsoft.com/office/officeart/2018/2/layout/IconCircleList"/>
    <dgm:cxn modelId="{315C2C57-1F68-4F07-A80E-54816DD21DC1}" type="presParOf" srcId="{17B6AFC6-3642-4EDD-A2AC-B9268E271936}" destId="{3BA61957-6663-43BC-8FC8-C43021086F9F}" srcOrd="2" destOrd="0" presId="urn:microsoft.com/office/officeart/2018/2/layout/IconCircleList"/>
    <dgm:cxn modelId="{0461BA45-1C0A-4579-B3B3-A75A61EE94DF}" type="presParOf" srcId="{17B6AFC6-3642-4EDD-A2AC-B9268E271936}" destId="{27F27C43-745E-419C-B223-E7FDE5684AA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C303F-1487-4F31-A00C-26C23BC0742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0FF287-73C2-4C36-A3AA-0CAFB892FC16}">
      <dgm:prSet/>
      <dgm:spPr/>
      <dgm:t>
        <a:bodyPr/>
        <a:lstStyle/>
        <a:p>
          <a:pPr>
            <a:defRPr cap="all"/>
          </a:pPr>
          <a:r>
            <a:rPr lang="en-US" cap="none" baseline="0" dirty="0">
              <a:latin typeface="Times New Roman" panose="02020603050405020304" pitchFamily="18" charset="0"/>
              <a:cs typeface="Times New Roman" panose="02020603050405020304" pitchFamily="18" charset="0"/>
            </a:rPr>
            <a:t>Develop a tool to help agencies dispatch shuttle buses and evaluate different scenarios</a:t>
          </a:r>
        </a:p>
      </dgm:t>
    </dgm:pt>
    <dgm:pt modelId="{C32DDD81-2A92-4C5E-A01D-EE8F96CC267F}" type="parTrans" cxnId="{31AD5A98-0079-447D-8801-E613EE33284A}">
      <dgm:prSet/>
      <dgm:spPr/>
      <dgm:t>
        <a:bodyPr/>
        <a:lstStyle/>
        <a:p>
          <a:endParaRPr lang="en-US">
            <a:latin typeface="Calibri" panose="020F0502020204030204" pitchFamily="34" charset="0"/>
            <a:cs typeface="Calibri" panose="020F0502020204030204" pitchFamily="34" charset="0"/>
          </a:endParaRPr>
        </a:p>
      </dgm:t>
    </dgm:pt>
    <dgm:pt modelId="{594878D3-8FFA-4FFE-A425-7C591C485413}" type="sibTrans" cxnId="{31AD5A98-0079-447D-8801-E613EE33284A}">
      <dgm:prSet/>
      <dgm:spPr/>
      <dgm:t>
        <a:bodyPr/>
        <a:lstStyle/>
        <a:p>
          <a:endParaRPr lang="en-US">
            <a:latin typeface="Calibri" panose="020F0502020204030204" pitchFamily="34" charset="0"/>
            <a:cs typeface="Calibri" panose="020F0502020204030204" pitchFamily="34" charset="0"/>
          </a:endParaRPr>
        </a:p>
      </dgm:t>
    </dgm:pt>
    <dgm:pt modelId="{6919A9AF-6A43-4602-B395-DAB1AB386A3A}">
      <dgm:prSet/>
      <dgm:spPr/>
      <dgm:t>
        <a:bodyPr/>
        <a:lstStyle/>
        <a:p>
          <a:pPr>
            <a:defRPr cap="all"/>
          </a:pPr>
          <a:r>
            <a:rPr lang="en-US" cap="none" baseline="0" dirty="0">
              <a:latin typeface="Times New Roman" panose="02020603050405020304" pitchFamily="18" charset="0"/>
              <a:cs typeface="Times New Roman" panose="02020603050405020304" pitchFamily="18" charset="0"/>
            </a:rPr>
            <a:t>Provide measures of the impact on train and bus passengers</a:t>
          </a:r>
        </a:p>
      </dgm:t>
    </dgm:pt>
    <dgm:pt modelId="{97949042-14F2-4BF4-9E43-9F7BF6D530B6}" type="parTrans" cxnId="{6E832D98-E754-43A3-BBD4-1CD87100397E}">
      <dgm:prSet/>
      <dgm:spPr/>
      <dgm:t>
        <a:bodyPr/>
        <a:lstStyle/>
        <a:p>
          <a:endParaRPr lang="en-US">
            <a:latin typeface="Calibri" panose="020F0502020204030204" pitchFamily="34" charset="0"/>
            <a:cs typeface="Calibri" panose="020F0502020204030204" pitchFamily="34" charset="0"/>
          </a:endParaRPr>
        </a:p>
      </dgm:t>
    </dgm:pt>
    <dgm:pt modelId="{F869831D-1FCF-49DB-AC55-438BB8D4D511}" type="sibTrans" cxnId="{6E832D98-E754-43A3-BBD4-1CD87100397E}">
      <dgm:prSet/>
      <dgm:spPr/>
      <dgm:t>
        <a:bodyPr/>
        <a:lstStyle/>
        <a:p>
          <a:endParaRPr lang="en-US">
            <a:latin typeface="Calibri" panose="020F0502020204030204" pitchFamily="34" charset="0"/>
            <a:cs typeface="Calibri" panose="020F0502020204030204" pitchFamily="34" charset="0"/>
          </a:endParaRPr>
        </a:p>
      </dgm:t>
    </dgm:pt>
    <dgm:pt modelId="{D66B0DA9-AB08-4BB4-8EB6-59268D3095C1}">
      <dgm:prSet/>
      <dgm:spPr/>
      <dgm:t>
        <a:bodyPr/>
        <a:lstStyle/>
        <a:p>
          <a:pPr>
            <a:defRPr cap="all"/>
          </a:pPr>
          <a:r>
            <a:rPr lang="en-US" cap="none" baseline="0" dirty="0">
              <a:latin typeface="Times New Roman" panose="02020603050405020304" pitchFamily="18" charset="0"/>
              <a:cs typeface="Times New Roman" panose="02020603050405020304" pitchFamily="18" charset="0"/>
            </a:rPr>
            <a:t>Provide measure of how well shuttle buses are used</a:t>
          </a:r>
        </a:p>
      </dgm:t>
    </dgm:pt>
    <dgm:pt modelId="{D1EAF9A7-88EC-44AF-8EC1-20FC24886B2B}" type="parTrans" cxnId="{99B81F59-B841-471F-87D4-39A02C45DA97}">
      <dgm:prSet/>
      <dgm:spPr/>
      <dgm:t>
        <a:bodyPr/>
        <a:lstStyle/>
        <a:p>
          <a:endParaRPr lang="en-US">
            <a:latin typeface="Calibri" panose="020F0502020204030204" pitchFamily="34" charset="0"/>
            <a:cs typeface="Calibri" panose="020F0502020204030204" pitchFamily="34" charset="0"/>
          </a:endParaRPr>
        </a:p>
      </dgm:t>
    </dgm:pt>
    <dgm:pt modelId="{2DEC288E-A76B-4A52-978B-CD89632E387C}" type="sibTrans" cxnId="{99B81F59-B841-471F-87D4-39A02C45DA97}">
      <dgm:prSet/>
      <dgm:spPr/>
      <dgm:t>
        <a:bodyPr/>
        <a:lstStyle/>
        <a:p>
          <a:endParaRPr lang="en-US">
            <a:latin typeface="Calibri" panose="020F0502020204030204" pitchFamily="34" charset="0"/>
            <a:cs typeface="Calibri" panose="020F0502020204030204" pitchFamily="34" charset="0"/>
          </a:endParaRPr>
        </a:p>
      </dgm:t>
    </dgm:pt>
    <dgm:pt modelId="{5F9066A5-B45B-470F-BE12-5A773B9B3CA1}" type="pres">
      <dgm:prSet presAssocID="{C7EC303F-1487-4F31-A00C-26C23BC07427}" presName="root" presStyleCnt="0">
        <dgm:presLayoutVars>
          <dgm:dir/>
          <dgm:resizeHandles val="exact"/>
        </dgm:presLayoutVars>
      </dgm:prSet>
      <dgm:spPr/>
    </dgm:pt>
    <dgm:pt modelId="{E848C890-98F5-42A8-890C-14A25CFB3ECD}" type="pres">
      <dgm:prSet presAssocID="{3E0FF287-73C2-4C36-A3AA-0CAFB892FC16}" presName="compNode" presStyleCnt="0"/>
      <dgm:spPr/>
    </dgm:pt>
    <dgm:pt modelId="{C2BAB0AE-1E44-44B6-93CD-608A5882111D}" type="pres">
      <dgm:prSet presAssocID="{3E0FF287-73C2-4C36-A3AA-0CAFB892FC16}" presName="iconBgRect" presStyleLbl="bgShp" presStyleIdx="0" presStyleCnt="3"/>
      <dgm:spPr/>
    </dgm:pt>
    <dgm:pt modelId="{F5D6BD99-EBAB-4B34-99B2-CDDE6C86BFFF}" type="pres">
      <dgm:prSet presAssocID="{3E0FF287-73C2-4C36-A3AA-0CAFB892FC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19C8923E-622D-499F-AAF5-F93EC5714865}" type="pres">
      <dgm:prSet presAssocID="{3E0FF287-73C2-4C36-A3AA-0CAFB892FC16}" presName="spaceRect" presStyleCnt="0"/>
      <dgm:spPr/>
    </dgm:pt>
    <dgm:pt modelId="{AB2FF036-75E6-4D83-875E-A7F4934756A0}" type="pres">
      <dgm:prSet presAssocID="{3E0FF287-73C2-4C36-A3AA-0CAFB892FC16}" presName="textRect" presStyleLbl="revTx" presStyleIdx="0" presStyleCnt="3">
        <dgm:presLayoutVars>
          <dgm:chMax val="1"/>
          <dgm:chPref val="1"/>
        </dgm:presLayoutVars>
      </dgm:prSet>
      <dgm:spPr/>
    </dgm:pt>
    <dgm:pt modelId="{B98BDE6F-2F76-4DCC-A221-F63F7273A84E}" type="pres">
      <dgm:prSet presAssocID="{594878D3-8FFA-4FFE-A425-7C591C485413}" presName="sibTrans" presStyleCnt="0"/>
      <dgm:spPr/>
    </dgm:pt>
    <dgm:pt modelId="{C4079B22-FD43-44DE-A0E3-614E9AB92315}" type="pres">
      <dgm:prSet presAssocID="{6919A9AF-6A43-4602-B395-DAB1AB386A3A}" presName="compNode" presStyleCnt="0"/>
      <dgm:spPr/>
    </dgm:pt>
    <dgm:pt modelId="{CE6E2B74-A576-4D32-B716-800818BA325F}" type="pres">
      <dgm:prSet presAssocID="{6919A9AF-6A43-4602-B395-DAB1AB386A3A}" presName="iconBgRect" presStyleLbl="bgShp" presStyleIdx="1" presStyleCnt="3"/>
      <dgm:spPr/>
    </dgm:pt>
    <dgm:pt modelId="{8825CE9F-11E3-4F54-8C51-F263F5FF7B38}" type="pres">
      <dgm:prSet presAssocID="{6919A9AF-6A43-4602-B395-DAB1AB386A3A}"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s"/>
        </a:ext>
      </dgm:extLst>
    </dgm:pt>
    <dgm:pt modelId="{426A7A3D-4BA8-497A-A0AA-6907720443B4}" type="pres">
      <dgm:prSet presAssocID="{6919A9AF-6A43-4602-B395-DAB1AB386A3A}" presName="spaceRect" presStyleCnt="0"/>
      <dgm:spPr/>
    </dgm:pt>
    <dgm:pt modelId="{97588C39-374B-4DEA-A658-82208B7C35B9}" type="pres">
      <dgm:prSet presAssocID="{6919A9AF-6A43-4602-B395-DAB1AB386A3A}" presName="textRect" presStyleLbl="revTx" presStyleIdx="1" presStyleCnt="3">
        <dgm:presLayoutVars>
          <dgm:chMax val="1"/>
          <dgm:chPref val="1"/>
        </dgm:presLayoutVars>
      </dgm:prSet>
      <dgm:spPr/>
    </dgm:pt>
    <dgm:pt modelId="{15E43E46-41E9-4A56-847D-3D87B697AE26}" type="pres">
      <dgm:prSet presAssocID="{F869831D-1FCF-49DB-AC55-438BB8D4D511}" presName="sibTrans" presStyleCnt="0"/>
      <dgm:spPr/>
    </dgm:pt>
    <dgm:pt modelId="{B59AF8A2-5580-4414-8B1C-774211847265}" type="pres">
      <dgm:prSet presAssocID="{D66B0DA9-AB08-4BB4-8EB6-59268D3095C1}" presName="compNode" presStyleCnt="0"/>
      <dgm:spPr/>
    </dgm:pt>
    <dgm:pt modelId="{B2B0010E-DB98-4C7C-BDE4-A1A7E78B7203}" type="pres">
      <dgm:prSet presAssocID="{D66B0DA9-AB08-4BB4-8EB6-59268D3095C1}" presName="iconBgRect" presStyleLbl="bgShp" presStyleIdx="2" presStyleCnt="3"/>
      <dgm:spPr/>
    </dgm:pt>
    <dgm:pt modelId="{11295D74-8ADC-4D3B-8E6D-5CE0A5170879}" type="pres">
      <dgm:prSet presAssocID="{D66B0DA9-AB08-4BB4-8EB6-59268D3095C1}"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rain"/>
        </a:ext>
      </dgm:extLst>
    </dgm:pt>
    <dgm:pt modelId="{1BAA9571-17B1-4719-928A-01236EE9CFED}" type="pres">
      <dgm:prSet presAssocID="{D66B0DA9-AB08-4BB4-8EB6-59268D3095C1}" presName="spaceRect" presStyleCnt="0"/>
      <dgm:spPr/>
    </dgm:pt>
    <dgm:pt modelId="{9094D928-AF10-4D61-880E-2E9920EAB071}" type="pres">
      <dgm:prSet presAssocID="{D66B0DA9-AB08-4BB4-8EB6-59268D3095C1}" presName="textRect" presStyleLbl="revTx" presStyleIdx="2" presStyleCnt="3">
        <dgm:presLayoutVars>
          <dgm:chMax val="1"/>
          <dgm:chPref val="1"/>
        </dgm:presLayoutVars>
      </dgm:prSet>
      <dgm:spPr/>
    </dgm:pt>
  </dgm:ptLst>
  <dgm:cxnLst>
    <dgm:cxn modelId="{36390F50-238B-43B8-960A-079FED6AD826}" type="presOf" srcId="{D66B0DA9-AB08-4BB4-8EB6-59268D3095C1}" destId="{9094D928-AF10-4D61-880E-2E9920EAB071}" srcOrd="0" destOrd="0" presId="urn:microsoft.com/office/officeart/2018/5/layout/IconCircleLabelList"/>
    <dgm:cxn modelId="{99B81F59-B841-471F-87D4-39A02C45DA97}" srcId="{C7EC303F-1487-4F31-A00C-26C23BC07427}" destId="{D66B0DA9-AB08-4BB4-8EB6-59268D3095C1}" srcOrd="2" destOrd="0" parTransId="{D1EAF9A7-88EC-44AF-8EC1-20FC24886B2B}" sibTransId="{2DEC288E-A76B-4A52-978B-CD89632E387C}"/>
    <dgm:cxn modelId="{6E832D98-E754-43A3-BBD4-1CD87100397E}" srcId="{C7EC303F-1487-4F31-A00C-26C23BC07427}" destId="{6919A9AF-6A43-4602-B395-DAB1AB386A3A}" srcOrd="1" destOrd="0" parTransId="{97949042-14F2-4BF4-9E43-9F7BF6D530B6}" sibTransId="{F869831D-1FCF-49DB-AC55-438BB8D4D511}"/>
    <dgm:cxn modelId="{31AD5A98-0079-447D-8801-E613EE33284A}" srcId="{C7EC303F-1487-4F31-A00C-26C23BC07427}" destId="{3E0FF287-73C2-4C36-A3AA-0CAFB892FC16}" srcOrd="0" destOrd="0" parTransId="{C32DDD81-2A92-4C5E-A01D-EE8F96CC267F}" sibTransId="{594878D3-8FFA-4FFE-A425-7C591C485413}"/>
    <dgm:cxn modelId="{C42845A5-FAE5-4B7F-8D1C-3D58667DE947}" type="presOf" srcId="{C7EC303F-1487-4F31-A00C-26C23BC07427}" destId="{5F9066A5-B45B-470F-BE12-5A773B9B3CA1}" srcOrd="0" destOrd="0" presId="urn:microsoft.com/office/officeart/2018/5/layout/IconCircleLabelList"/>
    <dgm:cxn modelId="{EF9E3DA6-549E-4D03-ADE9-B871DA9C5216}" type="presOf" srcId="{3E0FF287-73C2-4C36-A3AA-0CAFB892FC16}" destId="{AB2FF036-75E6-4D83-875E-A7F4934756A0}" srcOrd="0" destOrd="0" presId="urn:microsoft.com/office/officeart/2018/5/layout/IconCircleLabelList"/>
    <dgm:cxn modelId="{DB2163B5-D364-4032-900D-C1C7023A484C}" type="presOf" srcId="{6919A9AF-6A43-4602-B395-DAB1AB386A3A}" destId="{97588C39-374B-4DEA-A658-82208B7C35B9}" srcOrd="0" destOrd="0" presId="urn:microsoft.com/office/officeart/2018/5/layout/IconCircleLabelList"/>
    <dgm:cxn modelId="{C73595EA-6F0C-4D7B-A089-A55CE055164D}" type="presParOf" srcId="{5F9066A5-B45B-470F-BE12-5A773B9B3CA1}" destId="{E848C890-98F5-42A8-890C-14A25CFB3ECD}" srcOrd="0" destOrd="0" presId="urn:microsoft.com/office/officeart/2018/5/layout/IconCircleLabelList"/>
    <dgm:cxn modelId="{88304770-FF0A-4415-937E-44EEA66F1499}" type="presParOf" srcId="{E848C890-98F5-42A8-890C-14A25CFB3ECD}" destId="{C2BAB0AE-1E44-44B6-93CD-608A5882111D}" srcOrd="0" destOrd="0" presId="urn:microsoft.com/office/officeart/2018/5/layout/IconCircleLabelList"/>
    <dgm:cxn modelId="{03B5862A-E00A-4483-88D4-9AEE9779E564}" type="presParOf" srcId="{E848C890-98F5-42A8-890C-14A25CFB3ECD}" destId="{F5D6BD99-EBAB-4B34-99B2-CDDE6C86BFFF}" srcOrd="1" destOrd="0" presId="urn:microsoft.com/office/officeart/2018/5/layout/IconCircleLabelList"/>
    <dgm:cxn modelId="{1D34EF0B-4595-4A04-88BA-3273D6DBBF02}" type="presParOf" srcId="{E848C890-98F5-42A8-890C-14A25CFB3ECD}" destId="{19C8923E-622D-499F-AAF5-F93EC5714865}" srcOrd="2" destOrd="0" presId="urn:microsoft.com/office/officeart/2018/5/layout/IconCircleLabelList"/>
    <dgm:cxn modelId="{7B867F59-45A2-4078-8761-755C031FAFED}" type="presParOf" srcId="{E848C890-98F5-42A8-890C-14A25CFB3ECD}" destId="{AB2FF036-75E6-4D83-875E-A7F4934756A0}" srcOrd="3" destOrd="0" presId="urn:microsoft.com/office/officeart/2018/5/layout/IconCircleLabelList"/>
    <dgm:cxn modelId="{E28D2381-CD7F-4642-8DBC-95BB50503C48}" type="presParOf" srcId="{5F9066A5-B45B-470F-BE12-5A773B9B3CA1}" destId="{B98BDE6F-2F76-4DCC-A221-F63F7273A84E}" srcOrd="1" destOrd="0" presId="urn:microsoft.com/office/officeart/2018/5/layout/IconCircleLabelList"/>
    <dgm:cxn modelId="{80E04643-B9F5-46F4-84A4-B03626E63438}" type="presParOf" srcId="{5F9066A5-B45B-470F-BE12-5A773B9B3CA1}" destId="{C4079B22-FD43-44DE-A0E3-614E9AB92315}" srcOrd="2" destOrd="0" presId="urn:microsoft.com/office/officeart/2018/5/layout/IconCircleLabelList"/>
    <dgm:cxn modelId="{44070AEA-7645-40B5-884F-1AE141176074}" type="presParOf" srcId="{C4079B22-FD43-44DE-A0E3-614E9AB92315}" destId="{CE6E2B74-A576-4D32-B716-800818BA325F}" srcOrd="0" destOrd="0" presId="urn:microsoft.com/office/officeart/2018/5/layout/IconCircleLabelList"/>
    <dgm:cxn modelId="{CD529111-9C0F-4C6B-9D3B-BD5EF2F8CC4C}" type="presParOf" srcId="{C4079B22-FD43-44DE-A0E3-614E9AB92315}" destId="{8825CE9F-11E3-4F54-8C51-F263F5FF7B38}" srcOrd="1" destOrd="0" presId="urn:microsoft.com/office/officeart/2018/5/layout/IconCircleLabelList"/>
    <dgm:cxn modelId="{C17B5065-52D0-4EAC-994E-3476D99EFCF9}" type="presParOf" srcId="{C4079B22-FD43-44DE-A0E3-614E9AB92315}" destId="{426A7A3D-4BA8-497A-A0AA-6907720443B4}" srcOrd="2" destOrd="0" presId="urn:microsoft.com/office/officeart/2018/5/layout/IconCircleLabelList"/>
    <dgm:cxn modelId="{A2293D48-52EF-429A-A15C-C828FA7775F9}" type="presParOf" srcId="{C4079B22-FD43-44DE-A0E3-614E9AB92315}" destId="{97588C39-374B-4DEA-A658-82208B7C35B9}" srcOrd="3" destOrd="0" presId="urn:microsoft.com/office/officeart/2018/5/layout/IconCircleLabelList"/>
    <dgm:cxn modelId="{9F1DEEF7-F285-47F2-B6D0-5A417D1C9EC5}" type="presParOf" srcId="{5F9066A5-B45B-470F-BE12-5A773B9B3CA1}" destId="{15E43E46-41E9-4A56-847D-3D87B697AE26}" srcOrd="3" destOrd="0" presId="urn:microsoft.com/office/officeart/2018/5/layout/IconCircleLabelList"/>
    <dgm:cxn modelId="{7523E43B-FFA5-41AA-A86C-B82CFA03E7D1}" type="presParOf" srcId="{5F9066A5-B45B-470F-BE12-5A773B9B3CA1}" destId="{B59AF8A2-5580-4414-8B1C-774211847265}" srcOrd="4" destOrd="0" presId="urn:microsoft.com/office/officeart/2018/5/layout/IconCircleLabelList"/>
    <dgm:cxn modelId="{C64F71EA-6D94-4ADD-AAC3-23555859EE86}" type="presParOf" srcId="{B59AF8A2-5580-4414-8B1C-774211847265}" destId="{B2B0010E-DB98-4C7C-BDE4-A1A7E78B7203}" srcOrd="0" destOrd="0" presId="urn:microsoft.com/office/officeart/2018/5/layout/IconCircleLabelList"/>
    <dgm:cxn modelId="{947024CB-2604-4CA1-ACC0-0A2475501171}" type="presParOf" srcId="{B59AF8A2-5580-4414-8B1C-774211847265}" destId="{11295D74-8ADC-4D3B-8E6D-5CE0A5170879}" srcOrd="1" destOrd="0" presId="urn:microsoft.com/office/officeart/2018/5/layout/IconCircleLabelList"/>
    <dgm:cxn modelId="{A9C92FF7-7934-4295-BB28-EC47CB5EF6E2}" type="presParOf" srcId="{B59AF8A2-5580-4414-8B1C-774211847265}" destId="{1BAA9571-17B1-4719-928A-01236EE9CFED}" srcOrd="2" destOrd="0" presId="urn:microsoft.com/office/officeart/2018/5/layout/IconCircleLabelList"/>
    <dgm:cxn modelId="{83E9CDD6-31D7-4B13-9F4D-ABBDB5A5B731}" type="presParOf" srcId="{B59AF8A2-5580-4414-8B1C-774211847265}" destId="{9094D928-AF10-4D61-880E-2E9920EAB07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90AD3D-BB29-4328-BDD8-404FB2CB3AE8}"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CA"/>
        </a:p>
      </dgm:t>
    </dgm:pt>
    <dgm:pt modelId="{42D65F64-572C-40EA-B3AC-D55892BBE724}">
      <dgm:prSet phldrT="[Text]" custT="1"/>
      <dgm:spPr/>
      <dgm:t>
        <a:bodyPr anchor="t"/>
        <a:lstStyle/>
        <a:p>
          <a:r>
            <a:rPr lang="en-CA" sz="2000" b="1" i="1" dirty="0">
              <a:latin typeface="Calibri" panose="020F0502020204030204" pitchFamily="34" charset="0"/>
              <a:cs typeface="Calibri" panose="020F0502020204030204" pitchFamily="34" charset="0"/>
            </a:rPr>
            <a:t>Shuttle Buses serving rail passengers</a:t>
          </a:r>
        </a:p>
      </dgm:t>
    </dgm:pt>
    <dgm:pt modelId="{37D65F1F-2814-4D61-BCBD-D779D3B8EF53}" type="parTrans" cxnId="{E6BE6A15-1547-4FC6-B744-AB6DD36CD90D}">
      <dgm:prSet/>
      <dgm:spPr/>
      <dgm:t>
        <a:bodyPr/>
        <a:lstStyle/>
        <a:p>
          <a:endParaRPr lang="en-CA" sz="1600">
            <a:latin typeface="Calibri" panose="020F0502020204030204" pitchFamily="34" charset="0"/>
            <a:cs typeface="Calibri" panose="020F0502020204030204" pitchFamily="34" charset="0"/>
          </a:endParaRPr>
        </a:p>
      </dgm:t>
    </dgm:pt>
    <dgm:pt modelId="{84DFFFFE-DCF8-46A1-8CE9-26F40EDD0FFF}" type="sibTrans" cxnId="{E6BE6A15-1547-4FC6-B744-AB6DD36CD90D}">
      <dgm:prSet/>
      <dgm:spPr/>
      <dgm:t>
        <a:bodyPr/>
        <a:lstStyle/>
        <a:p>
          <a:endParaRPr lang="en-CA" sz="1600">
            <a:latin typeface="Calibri" panose="020F0502020204030204" pitchFamily="34" charset="0"/>
            <a:cs typeface="Calibri" panose="020F0502020204030204" pitchFamily="34" charset="0"/>
          </a:endParaRPr>
        </a:p>
      </dgm:t>
    </dgm:pt>
    <dgm:pt modelId="{459BAE54-3118-4585-A521-542D977FA9C6}">
      <dgm:prSet phldrT="[Text]" custT="1"/>
      <dgm:spPr/>
      <dgm:t>
        <a:bodyPr anchor="t"/>
        <a:lstStyle/>
        <a:p>
          <a:pPr algn="ctr"/>
          <a:r>
            <a:rPr lang="en-CA" sz="1800" b="1" i="1" dirty="0">
              <a:latin typeface="Calibri" panose="020F0502020204030204" pitchFamily="34" charset="0"/>
              <a:cs typeface="Calibri" panose="020F0502020204030204" pitchFamily="34" charset="0"/>
            </a:rPr>
            <a:t>Waiting and travel time based on shuttle service</a:t>
          </a:r>
        </a:p>
      </dgm:t>
    </dgm:pt>
    <dgm:pt modelId="{A9170F85-803E-4B32-849C-E929D305F058}" type="parTrans" cxnId="{BE577593-71BA-4091-9814-AB364A3155F0}">
      <dgm:prSet/>
      <dgm:spPr/>
      <dgm:t>
        <a:bodyPr/>
        <a:lstStyle/>
        <a:p>
          <a:endParaRPr lang="en-CA" sz="1600">
            <a:latin typeface="Calibri" panose="020F0502020204030204" pitchFamily="34" charset="0"/>
            <a:cs typeface="Calibri" panose="020F0502020204030204" pitchFamily="34" charset="0"/>
          </a:endParaRPr>
        </a:p>
      </dgm:t>
    </dgm:pt>
    <dgm:pt modelId="{A1BE2579-DC65-45DA-B7A9-7AC4D532F0CC}" type="sibTrans" cxnId="{BE577593-71BA-4091-9814-AB364A3155F0}">
      <dgm:prSet/>
      <dgm:spPr/>
      <dgm:t>
        <a:bodyPr/>
        <a:lstStyle/>
        <a:p>
          <a:endParaRPr lang="en-CA" sz="1600">
            <a:latin typeface="Calibri" panose="020F0502020204030204" pitchFamily="34" charset="0"/>
            <a:cs typeface="Calibri" panose="020F0502020204030204" pitchFamily="34" charset="0"/>
          </a:endParaRPr>
        </a:p>
      </dgm:t>
    </dgm:pt>
    <dgm:pt modelId="{D948731C-60AC-45BC-9814-6A94D5ECC09B}">
      <dgm:prSet phldrT="[Text]" custT="1"/>
      <dgm:spPr/>
      <dgm:t>
        <a:bodyPr anchor="t"/>
        <a:lstStyle/>
        <a:p>
          <a:r>
            <a:rPr lang="en-CA" sz="2000" b="1" i="1" dirty="0">
              <a:latin typeface="Calibri" panose="020F0502020204030204" pitchFamily="34" charset="0"/>
              <a:cs typeface="Calibri" panose="020F0502020204030204" pitchFamily="34" charset="0"/>
            </a:rPr>
            <a:t>End of incident and return of buses</a:t>
          </a:r>
        </a:p>
      </dgm:t>
    </dgm:pt>
    <dgm:pt modelId="{8ACE5FFB-1403-4C08-85EB-FA6C1DA24AF9}" type="parTrans" cxnId="{A6A9D0AF-630A-4942-A460-BF34D6D7B319}">
      <dgm:prSet/>
      <dgm:spPr/>
      <dgm:t>
        <a:bodyPr/>
        <a:lstStyle/>
        <a:p>
          <a:endParaRPr lang="en-CA" sz="1600">
            <a:latin typeface="Calibri" panose="020F0502020204030204" pitchFamily="34" charset="0"/>
            <a:cs typeface="Calibri" panose="020F0502020204030204" pitchFamily="34" charset="0"/>
          </a:endParaRPr>
        </a:p>
      </dgm:t>
    </dgm:pt>
    <dgm:pt modelId="{32B1F8B8-BCFA-49E5-9F87-FD6BF65978E2}" type="sibTrans" cxnId="{A6A9D0AF-630A-4942-A460-BF34D6D7B319}">
      <dgm:prSet/>
      <dgm:spPr/>
      <dgm:t>
        <a:bodyPr/>
        <a:lstStyle/>
        <a:p>
          <a:endParaRPr lang="en-CA" sz="1600">
            <a:latin typeface="Calibri" panose="020F0502020204030204" pitchFamily="34" charset="0"/>
            <a:cs typeface="Calibri" panose="020F0502020204030204" pitchFamily="34" charset="0"/>
          </a:endParaRPr>
        </a:p>
      </dgm:t>
    </dgm:pt>
    <dgm:pt modelId="{0067E26F-59DE-46F8-A108-033B474976B8}">
      <dgm:prSet phldrT="[Text]" custT="1"/>
      <dgm:spPr>
        <a:solidFill>
          <a:schemeClr val="tx1">
            <a:lumMod val="75000"/>
          </a:schemeClr>
        </a:solidFill>
      </dgm:spPr>
      <dgm:t>
        <a:bodyPr anchor="t"/>
        <a:lstStyle/>
        <a:p>
          <a:r>
            <a:rPr lang="en-CA" sz="2000" b="1" i="1" u="none" dirty="0">
              <a:latin typeface="Calibri" panose="020F0502020204030204" pitchFamily="34" charset="0"/>
              <a:cs typeface="Calibri" panose="020F0502020204030204" pitchFamily="34" charset="0"/>
            </a:rPr>
            <a:t>Time for dissipating passengers queue</a:t>
          </a:r>
        </a:p>
      </dgm:t>
    </dgm:pt>
    <dgm:pt modelId="{BDFDC196-EB73-46F2-9883-DAEA46299214}" type="parTrans" cxnId="{BBE4E699-0301-41A5-9BA3-98C535F46565}">
      <dgm:prSet/>
      <dgm:spPr/>
      <dgm:t>
        <a:bodyPr/>
        <a:lstStyle/>
        <a:p>
          <a:endParaRPr lang="en-CA" sz="1600">
            <a:latin typeface="Calibri" panose="020F0502020204030204" pitchFamily="34" charset="0"/>
            <a:cs typeface="Calibri" panose="020F0502020204030204" pitchFamily="34" charset="0"/>
          </a:endParaRPr>
        </a:p>
      </dgm:t>
    </dgm:pt>
    <dgm:pt modelId="{4512AA09-FBE7-4BF5-9CF3-5D2ECFAF67BC}" type="sibTrans" cxnId="{BBE4E699-0301-41A5-9BA3-98C535F46565}">
      <dgm:prSet/>
      <dgm:spPr/>
      <dgm:t>
        <a:bodyPr/>
        <a:lstStyle/>
        <a:p>
          <a:endParaRPr lang="en-CA" sz="1600">
            <a:latin typeface="Calibri" panose="020F0502020204030204" pitchFamily="34" charset="0"/>
            <a:cs typeface="Calibri" panose="020F0502020204030204" pitchFamily="34" charset="0"/>
          </a:endParaRPr>
        </a:p>
      </dgm:t>
    </dgm:pt>
    <dgm:pt modelId="{660524DA-2C88-4A34-B327-B475E0D50364}">
      <dgm:prSet phldrT="[Text]" custT="1"/>
      <dgm:spPr/>
      <dgm:t>
        <a:bodyPr anchor="t"/>
        <a:lstStyle/>
        <a:p>
          <a:r>
            <a:rPr lang="en-CA" sz="2000" b="1" i="1" dirty="0">
              <a:latin typeface="Calibri" panose="020F0502020204030204" pitchFamily="34" charset="0"/>
              <a:cs typeface="Calibri" panose="020F0502020204030204" pitchFamily="34" charset="0"/>
            </a:rPr>
            <a:t>Shuttle buses tracking</a:t>
          </a:r>
        </a:p>
      </dgm:t>
    </dgm:pt>
    <dgm:pt modelId="{BB969259-8EE6-4360-8529-853E63199901}" type="parTrans" cxnId="{3725D839-4823-435F-B536-4A65B4F413CC}">
      <dgm:prSet/>
      <dgm:spPr/>
      <dgm:t>
        <a:bodyPr/>
        <a:lstStyle/>
        <a:p>
          <a:endParaRPr lang="en-CA"/>
        </a:p>
      </dgm:t>
    </dgm:pt>
    <dgm:pt modelId="{3D6F4067-A305-4A76-9CD3-EBDF5C30D881}" type="sibTrans" cxnId="{3725D839-4823-435F-B536-4A65B4F413CC}">
      <dgm:prSet/>
      <dgm:spPr/>
      <dgm:t>
        <a:bodyPr/>
        <a:lstStyle/>
        <a:p>
          <a:endParaRPr lang="en-CA"/>
        </a:p>
      </dgm:t>
    </dgm:pt>
    <dgm:pt modelId="{C1F8B762-33A3-4C77-8054-DA3CBFD37FEC}" type="pres">
      <dgm:prSet presAssocID="{BE90AD3D-BB29-4328-BDD8-404FB2CB3AE8}" presName="Name0" presStyleCnt="0">
        <dgm:presLayoutVars>
          <dgm:dir/>
          <dgm:resizeHandles val="exact"/>
        </dgm:presLayoutVars>
      </dgm:prSet>
      <dgm:spPr/>
    </dgm:pt>
    <dgm:pt modelId="{9E3C79A0-CEE5-4C7B-BC7D-6084B072680E}" type="pres">
      <dgm:prSet presAssocID="{660524DA-2C88-4A34-B327-B475E0D50364}" presName="node" presStyleLbl="node1" presStyleIdx="0" presStyleCnt="5">
        <dgm:presLayoutVars>
          <dgm:bulletEnabled val="1"/>
        </dgm:presLayoutVars>
      </dgm:prSet>
      <dgm:spPr/>
    </dgm:pt>
    <dgm:pt modelId="{436BE812-D3D3-4BCD-BF93-8A1559CFD74C}" type="pres">
      <dgm:prSet presAssocID="{3D6F4067-A305-4A76-9CD3-EBDF5C30D881}" presName="sibTrans" presStyleLbl="sibTrans1D1" presStyleIdx="0" presStyleCnt="4"/>
      <dgm:spPr/>
    </dgm:pt>
    <dgm:pt modelId="{F297512B-1E7D-40DE-9ADD-079D75E572E9}" type="pres">
      <dgm:prSet presAssocID="{3D6F4067-A305-4A76-9CD3-EBDF5C30D881}" presName="connectorText" presStyleLbl="sibTrans1D1" presStyleIdx="0" presStyleCnt="4"/>
      <dgm:spPr/>
    </dgm:pt>
    <dgm:pt modelId="{BCA999A0-98A6-42F5-B4B5-4FFEC92DB903}" type="pres">
      <dgm:prSet presAssocID="{42D65F64-572C-40EA-B3AC-D55892BBE724}" presName="node" presStyleLbl="node1" presStyleIdx="1" presStyleCnt="5">
        <dgm:presLayoutVars>
          <dgm:bulletEnabled val="1"/>
        </dgm:presLayoutVars>
      </dgm:prSet>
      <dgm:spPr/>
    </dgm:pt>
    <dgm:pt modelId="{7CE0C48A-2B3A-49EE-8E6D-6EEB5F4453B4}" type="pres">
      <dgm:prSet presAssocID="{84DFFFFE-DCF8-46A1-8CE9-26F40EDD0FFF}" presName="sibTrans" presStyleLbl="sibTrans1D1" presStyleIdx="1" presStyleCnt="4"/>
      <dgm:spPr/>
    </dgm:pt>
    <dgm:pt modelId="{1FD10070-28AC-4EA8-A473-76C64685A84C}" type="pres">
      <dgm:prSet presAssocID="{84DFFFFE-DCF8-46A1-8CE9-26F40EDD0FFF}" presName="connectorText" presStyleLbl="sibTrans1D1" presStyleIdx="1" presStyleCnt="4"/>
      <dgm:spPr/>
    </dgm:pt>
    <dgm:pt modelId="{C3EC35C0-E7EB-443E-86F4-AFDD6634BEBF}" type="pres">
      <dgm:prSet presAssocID="{459BAE54-3118-4585-A521-542D977FA9C6}" presName="node" presStyleLbl="node1" presStyleIdx="2" presStyleCnt="5">
        <dgm:presLayoutVars>
          <dgm:bulletEnabled val="1"/>
        </dgm:presLayoutVars>
      </dgm:prSet>
      <dgm:spPr/>
    </dgm:pt>
    <dgm:pt modelId="{D9B71EC6-6247-48A2-8215-8FA662640572}" type="pres">
      <dgm:prSet presAssocID="{A1BE2579-DC65-45DA-B7A9-7AC4D532F0CC}" presName="sibTrans" presStyleLbl="sibTrans1D1" presStyleIdx="2" presStyleCnt="4"/>
      <dgm:spPr/>
    </dgm:pt>
    <dgm:pt modelId="{0B4BD727-6116-4A93-A527-AA4B79E93C24}" type="pres">
      <dgm:prSet presAssocID="{A1BE2579-DC65-45DA-B7A9-7AC4D532F0CC}" presName="connectorText" presStyleLbl="sibTrans1D1" presStyleIdx="2" presStyleCnt="4"/>
      <dgm:spPr/>
    </dgm:pt>
    <dgm:pt modelId="{3476CEF8-81A9-4092-A17B-51A174CDCABC}" type="pres">
      <dgm:prSet presAssocID="{D948731C-60AC-45BC-9814-6A94D5ECC09B}" presName="node" presStyleLbl="node1" presStyleIdx="3" presStyleCnt="5">
        <dgm:presLayoutVars>
          <dgm:bulletEnabled val="1"/>
        </dgm:presLayoutVars>
      </dgm:prSet>
      <dgm:spPr/>
    </dgm:pt>
    <dgm:pt modelId="{DAC1B3B5-7FA5-4B98-A3BA-5807CFB6CAEF}" type="pres">
      <dgm:prSet presAssocID="{32B1F8B8-BCFA-49E5-9F87-FD6BF65978E2}" presName="sibTrans" presStyleLbl="sibTrans1D1" presStyleIdx="3" presStyleCnt="4"/>
      <dgm:spPr/>
    </dgm:pt>
    <dgm:pt modelId="{25E9CA9D-66BC-482F-A2A9-6698ED90654B}" type="pres">
      <dgm:prSet presAssocID="{32B1F8B8-BCFA-49E5-9F87-FD6BF65978E2}" presName="connectorText" presStyleLbl="sibTrans1D1" presStyleIdx="3" presStyleCnt="4"/>
      <dgm:spPr/>
    </dgm:pt>
    <dgm:pt modelId="{57CF02A2-2562-4881-830F-8E9DE062AEC3}" type="pres">
      <dgm:prSet presAssocID="{0067E26F-59DE-46F8-A108-033B474976B8}" presName="node" presStyleLbl="node1" presStyleIdx="4" presStyleCnt="5">
        <dgm:presLayoutVars>
          <dgm:bulletEnabled val="1"/>
        </dgm:presLayoutVars>
      </dgm:prSet>
      <dgm:spPr/>
    </dgm:pt>
  </dgm:ptLst>
  <dgm:cxnLst>
    <dgm:cxn modelId="{E6BE6A15-1547-4FC6-B744-AB6DD36CD90D}" srcId="{BE90AD3D-BB29-4328-BDD8-404FB2CB3AE8}" destId="{42D65F64-572C-40EA-B3AC-D55892BBE724}" srcOrd="1" destOrd="0" parTransId="{37D65F1F-2814-4D61-BCBD-D779D3B8EF53}" sibTransId="{84DFFFFE-DCF8-46A1-8CE9-26F40EDD0FFF}"/>
    <dgm:cxn modelId="{3F640C17-D630-49A3-AB8A-4F3856B100D6}" type="presOf" srcId="{32B1F8B8-BCFA-49E5-9F87-FD6BF65978E2}" destId="{25E9CA9D-66BC-482F-A2A9-6698ED90654B}" srcOrd="1" destOrd="0" presId="urn:microsoft.com/office/officeart/2005/8/layout/bProcess3"/>
    <dgm:cxn modelId="{89DA082B-334E-4A58-A5CC-7E506815A1CF}" type="presOf" srcId="{84DFFFFE-DCF8-46A1-8CE9-26F40EDD0FFF}" destId="{7CE0C48A-2B3A-49EE-8E6D-6EEB5F4453B4}" srcOrd="0" destOrd="0" presId="urn:microsoft.com/office/officeart/2005/8/layout/bProcess3"/>
    <dgm:cxn modelId="{3725D839-4823-435F-B536-4A65B4F413CC}" srcId="{BE90AD3D-BB29-4328-BDD8-404FB2CB3AE8}" destId="{660524DA-2C88-4A34-B327-B475E0D50364}" srcOrd="0" destOrd="0" parTransId="{BB969259-8EE6-4360-8529-853E63199901}" sibTransId="{3D6F4067-A305-4A76-9CD3-EBDF5C30D881}"/>
    <dgm:cxn modelId="{8FE68F61-98E7-4A67-B5A5-A815A835C45D}" type="presOf" srcId="{A1BE2579-DC65-45DA-B7A9-7AC4D532F0CC}" destId="{0B4BD727-6116-4A93-A527-AA4B79E93C24}" srcOrd="1" destOrd="0" presId="urn:microsoft.com/office/officeart/2005/8/layout/bProcess3"/>
    <dgm:cxn modelId="{7FB77447-EC79-4128-8592-602CFBEA68F4}" type="presOf" srcId="{A1BE2579-DC65-45DA-B7A9-7AC4D532F0CC}" destId="{D9B71EC6-6247-48A2-8215-8FA662640572}" srcOrd="0" destOrd="0" presId="urn:microsoft.com/office/officeart/2005/8/layout/bProcess3"/>
    <dgm:cxn modelId="{0461C752-4C32-41B5-94C2-50210B417C29}" type="presOf" srcId="{3D6F4067-A305-4A76-9CD3-EBDF5C30D881}" destId="{F297512B-1E7D-40DE-9ADD-079D75E572E9}" srcOrd="1" destOrd="0" presId="urn:microsoft.com/office/officeart/2005/8/layout/bProcess3"/>
    <dgm:cxn modelId="{3B3FCD57-B987-4389-B749-64DBD64BEFCD}" type="presOf" srcId="{BE90AD3D-BB29-4328-BDD8-404FB2CB3AE8}" destId="{C1F8B762-33A3-4C77-8054-DA3CBFD37FEC}" srcOrd="0" destOrd="0" presId="urn:microsoft.com/office/officeart/2005/8/layout/bProcess3"/>
    <dgm:cxn modelId="{BE577593-71BA-4091-9814-AB364A3155F0}" srcId="{BE90AD3D-BB29-4328-BDD8-404FB2CB3AE8}" destId="{459BAE54-3118-4585-A521-542D977FA9C6}" srcOrd="2" destOrd="0" parTransId="{A9170F85-803E-4B32-849C-E929D305F058}" sibTransId="{A1BE2579-DC65-45DA-B7A9-7AC4D532F0CC}"/>
    <dgm:cxn modelId="{BBE4E699-0301-41A5-9BA3-98C535F46565}" srcId="{BE90AD3D-BB29-4328-BDD8-404FB2CB3AE8}" destId="{0067E26F-59DE-46F8-A108-033B474976B8}" srcOrd="4" destOrd="0" parTransId="{BDFDC196-EB73-46F2-9883-DAEA46299214}" sibTransId="{4512AA09-FBE7-4BF5-9CF3-5D2ECFAF67BC}"/>
    <dgm:cxn modelId="{246CAE9A-8DE4-4447-840B-31FF42D76A6E}" type="presOf" srcId="{459BAE54-3118-4585-A521-542D977FA9C6}" destId="{C3EC35C0-E7EB-443E-86F4-AFDD6634BEBF}" srcOrd="0" destOrd="0" presId="urn:microsoft.com/office/officeart/2005/8/layout/bProcess3"/>
    <dgm:cxn modelId="{017B939F-1387-4E1C-9B59-C703BE1A29DB}" type="presOf" srcId="{42D65F64-572C-40EA-B3AC-D55892BBE724}" destId="{BCA999A0-98A6-42F5-B4B5-4FFEC92DB903}" srcOrd="0" destOrd="0" presId="urn:microsoft.com/office/officeart/2005/8/layout/bProcess3"/>
    <dgm:cxn modelId="{93D1DEA0-85F6-4730-8D4E-C3E6360C0FAC}" type="presOf" srcId="{32B1F8B8-BCFA-49E5-9F87-FD6BF65978E2}" destId="{DAC1B3B5-7FA5-4B98-A3BA-5807CFB6CAEF}" srcOrd="0" destOrd="0" presId="urn:microsoft.com/office/officeart/2005/8/layout/bProcess3"/>
    <dgm:cxn modelId="{A6A9D0AF-630A-4942-A460-BF34D6D7B319}" srcId="{BE90AD3D-BB29-4328-BDD8-404FB2CB3AE8}" destId="{D948731C-60AC-45BC-9814-6A94D5ECC09B}" srcOrd="3" destOrd="0" parTransId="{8ACE5FFB-1403-4C08-85EB-FA6C1DA24AF9}" sibTransId="{32B1F8B8-BCFA-49E5-9F87-FD6BF65978E2}"/>
    <dgm:cxn modelId="{531379B8-8AC6-44B9-B770-1389CBA72A96}" type="presOf" srcId="{3D6F4067-A305-4A76-9CD3-EBDF5C30D881}" destId="{436BE812-D3D3-4BCD-BF93-8A1559CFD74C}" srcOrd="0" destOrd="0" presId="urn:microsoft.com/office/officeart/2005/8/layout/bProcess3"/>
    <dgm:cxn modelId="{D63671BD-A918-433C-A62A-844D00BD1142}" type="presOf" srcId="{660524DA-2C88-4A34-B327-B475E0D50364}" destId="{9E3C79A0-CEE5-4C7B-BC7D-6084B072680E}" srcOrd="0" destOrd="0" presId="urn:microsoft.com/office/officeart/2005/8/layout/bProcess3"/>
    <dgm:cxn modelId="{BABCCFDF-5AB8-4FD4-A767-E611C619EF3E}" type="presOf" srcId="{0067E26F-59DE-46F8-A108-033B474976B8}" destId="{57CF02A2-2562-4881-830F-8E9DE062AEC3}" srcOrd="0" destOrd="0" presId="urn:microsoft.com/office/officeart/2005/8/layout/bProcess3"/>
    <dgm:cxn modelId="{7784A6F0-6714-47E0-9F3B-2362226C143C}" type="presOf" srcId="{84DFFFFE-DCF8-46A1-8CE9-26F40EDD0FFF}" destId="{1FD10070-28AC-4EA8-A473-76C64685A84C}" srcOrd="1" destOrd="0" presId="urn:microsoft.com/office/officeart/2005/8/layout/bProcess3"/>
    <dgm:cxn modelId="{5B8A13F1-3F2D-4FA7-AF69-1A9094C314BB}" type="presOf" srcId="{D948731C-60AC-45BC-9814-6A94D5ECC09B}" destId="{3476CEF8-81A9-4092-A17B-51A174CDCABC}" srcOrd="0" destOrd="0" presId="urn:microsoft.com/office/officeart/2005/8/layout/bProcess3"/>
    <dgm:cxn modelId="{CDDD638B-DEFE-4D8E-AF62-79C3367B5A3D}" type="presParOf" srcId="{C1F8B762-33A3-4C77-8054-DA3CBFD37FEC}" destId="{9E3C79A0-CEE5-4C7B-BC7D-6084B072680E}" srcOrd="0" destOrd="0" presId="urn:microsoft.com/office/officeart/2005/8/layout/bProcess3"/>
    <dgm:cxn modelId="{B1E042C4-E983-4A4E-B258-6F99186076C3}" type="presParOf" srcId="{C1F8B762-33A3-4C77-8054-DA3CBFD37FEC}" destId="{436BE812-D3D3-4BCD-BF93-8A1559CFD74C}" srcOrd="1" destOrd="0" presId="urn:microsoft.com/office/officeart/2005/8/layout/bProcess3"/>
    <dgm:cxn modelId="{6B44D53B-3EB7-417F-8947-96357E731CDE}" type="presParOf" srcId="{436BE812-D3D3-4BCD-BF93-8A1559CFD74C}" destId="{F297512B-1E7D-40DE-9ADD-079D75E572E9}" srcOrd="0" destOrd="0" presId="urn:microsoft.com/office/officeart/2005/8/layout/bProcess3"/>
    <dgm:cxn modelId="{FC8887CB-0330-41C6-A165-7F2ECC53BC5D}" type="presParOf" srcId="{C1F8B762-33A3-4C77-8054-DA3CBFD37FEC}" destId="{BCA999A0-98A6-42F5-B4B5-4FFEC92DB903}" srcOrd="2" destOrd="0" presId="urn:microsoft.com/office/officeart/2005/8/layout/bProcess3"/>
    <dgm:cxn modelId="{DAAFBC36-11F3-4E33-A97A-3AF64D6A3324}" type="presParOf" srcId="{C1F8B762-33A3-4C77-8054-DA3CBFD37FEC}" destId="{7CE0C48A-2B3A-49EE-8E6D-6EEB5F4453B4}" srcOrd="3" destOrd="0" presId="urn:microsoft.com/office/officeart/2005/8/layout/bProcess3"/>
    <dgm:cxn modelId="{BE9F8124-822A-402D-81C5-13CDBA0FE6BE}" type="presParOf" srcId="{7CE0C48A-2B3A-49EE-8E6D-6EEB5F4453B4}" destId="{1FD10070-28AC-4EA8-A473-76C64685A84C}" srcOrd="0" destOrd="0" presId="urn:microsoft.com/office/officeart/2005/8/layout/bProcess3"/>
    <dgm:cxn modelId="{B6DAD1C1-6853-43AA-AAFF-5052FC7A0353}" type="presParOf" srcId="{C1F8B762-33A3-4C77-8054-DA3CBFD37FEC}" destId="{C3EC35C0-E7EB-443E-86F4-AFDD6634BEBF}" srcOrd="4" destOrd="0" presId="urn:microsoft.com/office/officeart/2005/8/layout/bProcess3"/>
    <dgm:cxn modelId="{81908F6F-E9CF-4D74-9F4F-D39E93891755}" type="presParOf" srcId="{C1F8B762-33A3-4C77-8054-DA3CBFD37FEC}" destId="{D9B71EC6-6247-48A2-8215-8FA662640572}" srcOrd="5" destOrd="0" presId="urn:microsoft.com/office/officeart/2005/8/layout/bProcess3"/>
    <dgm:cxn modelId="{FAD0A31B-BE8D-437F-8444-BA860BD78F6F}" type="presParOf" srcId="{D9B71EC6-6247-48A2-8215-8FA662640572}" destId="{0B4BD727-6116-4A93-A527-AA4B79E93C24}" srcOrd="0" destOrd="0" presId="urn:microsoft.com/office/officeart/2005/8/layout/bProcess3"/>
    <dgm:cxn modelId="{BDA933DE-9EB4-4CC5-889B-0BDBA4F1E1A6}" type="presParOf" srcId="{C1F8B762-33A3-4C77-8054-DA3CBFD37FEC}" destId="{3476CEF8-81A9-4092-A17B-51A174CDCABC}" srcOrd="6" destOrd="0" presId="urn:microsoft.com/office/officeart/2005/8/layout/bProcess3"/>
    <dgm:cxn modelId="{C33103A9-E104-4DCE-B242-E9D3FF1981EE}" type="presParOf" srcId="{C1F8B762-33A3-4C77-8054-DA3CBFD37FEC}" destId="{DAC1B3B5-7FA5-4B98-A3BA-5807CFB6CAEF}" srcOrd="7" destOrd="0" presId="urn:microsoft.com/office/officeart/2005/8/layout/bProcess3"/>
    <dgm:cxn modelId="{73FB8ADD-BD4E-4E59-B6E1-21139956C5D7}" type="presParOf" srcId="{DAC1B3B5-7FA5-4B98-A3BA-5807CFB6CAEF}" destId="{25E9CA9D-66BC-482F-A2A9-6698ED90654B}" srcOrd="0" destOrd="0" presId="urn:microsoft.com/office/officeart/2005/8/layout/bProcess3"/>
    <dgm:cxn modelId="{9DA3F4BE-CA3E-4671-B4BD-EA028B0E236F}" type="presParOf" srcId="{C1F8B762-33A3-4C77-8054-DA3CBFD37FEC}" destId="{57CF02A2-2562-4881-830F-8E9DE062AEC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55DB9-B0B4-4C2D-9829-140FB1D5BC34}">
      <dsp:nvSpPr>
        <dsp:cNvPr id="0" name=""/>
        <dsp:cNvSpPr/>
      </dsp:nvSpPr>
      <dsp:spPr>
        <a:xfrm>
          <a:off x="1277540" y="2199367"/>
          <a:ext cx="968139" cy="96813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A5129-7D59-4A14-A265-6C1ACBD09E2F}">
      <dsp:nvSpPr>
        <dsp:cNvPr id="0" name=""/>
        <dsp:cNvSpPr/>
      </dsp:nvSpPr>
      <dsp:spPr>
        <a:xfrm>
          <a:off x="685906" y="3575567"/>
          <a:ext cx="2151420" cy="966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b="0" kern="1200" dirty="0">
              <a:latin typeface="Times New Roman" panose="02020603050405020304" pitchFamily="18" charset="0"/>
              <a:cs typeface="Times New Roman" panose="02020603050405020304" pitchFamily="18" charset="0"/>
            </a:rPr>
            <a:t>144 unplanned subway closures in 2015</a:t>
          </a:r>
          <a:endParaRPr lang="en-US" sz="2000" b="0" kern="1200" dirty="0">
            <a:latin typeface="Times New Roman" panose="02020603050405020304" pitchFamily="18" charset="0"/>
            <a:cs typeface="Times New Roman" panose="02020603050405020304" pitchFamily="18" charset="0"/>
          </a:endParaRPr>
        </a:p>
      </dsp:txBody>
      <dsp:txXfrm>
        <a:off x="685906" y="3575567"/>
        <a:ext cx="2151420" cy="966504"/>
      </dsp:txXfrm>
    </dsp:sp>
    <dsp:sp modelId="{0507EB6B-1703-456C-A00A-9B9B8EE51BC5}">
      <dsp:nvSpPr>
        <dsp:cNvPr id="0" name=""/>
        <dsp:cNvSpPr/>
      </dsp:nvSpPr>
      <dsp:spPr>
        <a:xfrm>
          <a:off x="4883743" y="2097818"/>
          <a:ext cx="968139" cy="968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E04B5E-B1EF-4F84-8CBC-A719D11B0080}">
      <dsp:nvSpPr>
        <dsp:cNvPr id="0" name=""/>
        <dsp:cNvSpPr/>
      </dsp:nvSpPr>
      <dsp:spPr>
        <a:xfrm>
          <a:off x="4292095" y="3490176"/>
          <a:ext cx="2151420" cy="966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a:t>
          </a:r>
          <a:r>
            <a:rPr lang="en-US" sz="2000" kern="1200" baseline="0" dirty="0">
              <a:latin typeface="Times New Roman" panose="02020603050405020304" pitchFamily="18" charset="0"/>
              <a:cs typeface="Times New Roman" panose="02020603050405020304" pitchFamily="18" charset="0"/>
            </a:rPr>
            <a:t> Total of 6,500 buses were requested</a:t>
          </a:r>
          <a:endParaRPr lang="en-US" sz="2000" kern="1200" dirty="0">
            <a:latin typeface="Times New Roman" panose="02020603050405020304" pitchFamily="18" charset="0"/>
            <a:cs typeface="Times New Roman" panose="02020603050405020304" pitchFamily="18" charset="0"/>
          </a:endParaRPr>
        </a:p>
      </dsp:txBody>
      <dsp:txXfrm>
        <a:off x="4292095" y="3490176"/>
        <a:ext cx="2151420" cy="966504"/>
      </dsp:txXfrm>
    </dsp:sp>
    <dsp:sp modelId="{A8F24D38-8B59-460D-8E6A-6A71AED450AB}">
      <dsp:nvSpPr>
        <dsp:cNvPr id="0" name=""/>
        <dsp:cNvSpPr/>
      </dsp:nvSpPr>
      <dsp:spPr>
        <a:xfrm>
          <a:off x="8393112" y="2157330"/>
          <a:ext cx="968139" cy="96813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9D601-48CE-490C-ACD6-4AF260D10993}">
      <dsp:nvSpPr>
        <dsp:cNvPr id="0" name=""/>
        <dsp:cNvSpPr/>
      </dsp:nvSpPr>
      <dsp:spPr>
        <a:xfrm>
          <a:off x="7801470" y="3539603"/>
          <a:ext cx="2151420" cy="966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latin typeface="Times New Roman" panose="02020603050405020304" pitchFamily="18" charset="0"/>
              <a:cs typeface="Times New Roman" panose="02020603050405020304" pitchFamily="18" charset="0"/>
            </a:rPr>
            <a:t>70% of the requested buses were from operational bus routes</a:t>
          </a:r>
          <a:endParaRPr lang="en-US" sz="2000" kern="1200" dirty="0">
            <a:latin typeface="Times New Roman" panose="02020603050405020304" pitchFamily="18" charset="0"/>
            <a:cs typeface="Times New Roman" panose="02020603050405020304" pitchFamily="18" charset="0"/>
          </a:endParaRPr>
        </a:p>
      </dsp:txBody>
      <dsp:txXfrm>
        <a:off x="7801470" y="3539603"/>
        <a:ext cx="2151420" cy="966504"/>
      </dsp:txXfrm>
    </dsp:sp>
    <dsp:sp modelId="{84AB574B-D7AC-47C8-A618-31BD0CF8A329}">
      <dsp:nvSpPr>
        <dsp:cNvPr id="0" name=""/>
        <dsp:cNvSpPr/>
      </dsp:nvSpPr>
      <dsp:spPr>
        <a:xfrm>
          <a:off x="2150320" y="5569871"/>
          <a:ext cx="968139" cy="968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817E7-B616-458C-9B34-8E63FA85E729}">
      <dsp:nvSpPr>
        <dsp:cNvPr id="0" name=""/>
        <dsp:cNvSpPr/>
      </dsp:nvSpPr>
      <dsp:spPr>
        <a:xfrm>
          <a:off x="3079813" y="5625046"/>
          <a:ext cx="4958614" cy="768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latin typeface="Times New Roman" panose="02020603050405020304" pitchFamily="18" charset="0"/>
              <a:cs typeface="Times New Roman" panose="02020603050405020304" pitchFamily="18" charset="0"/>
            </a:rPr>
            <a:t>Economic cost of </a:t>
          </a:r>
          <a:r>
            <a:rPr lang="en-CA" sz="2000" b="1" kern="1200" dirty="0">
              <a:latin typeface="Times New Roman" panose="02020603050405020304" pitchFamily="18" charset="0"/>
              <a:cs typeface="Times New Roman" panose="02020603050405020304" pitchFamily="18" charset="0"/>
            </a:rPr>
            <a:t>m</a:t>
          </a:r>
          <a:r>
            <a:rPr lang="en-CA" sz="2000" b="1" i="1" kern="1200" dirty="0">
              <a:latin typeface="Times New Roman" panose="02020603050405020304" pitchFamily="18" charset="0"/>
              <a:cs typeface="Times New Roman" panose="02020603050405020304" pitchFamily="18" charset="0"/>
            </a:rPr>
            <a:t>ajor</a:t>
          </a:r>
          <a:r>
            <a:rPr lang="en-CA" sz="2000" kern="1200" dirty="0">
              <a:latin typeface="Times New Roman" panose="02020603050405020304" pitchFamily="18" charset="0"/>
              <a:cs typeface="Times New Roman" panose="02020603050405020304" pitchFamily="18" charset="0"/>
            </a:rPr>
            <a:t> subway passengers’ delay in New York City ~ $389 million annually</a:t>
          </a:r>
          <a:endParaRPr lang="en-US" sz="2000" kern="1200" dirty="0">
            <a:latin typeface="Times New Roman" panose="02020603050405020304" pitchFamily="18" charset="0"/>
            <a:cs typeface="Times New Roman" panose="02020603050405020304" pitchFamily="18" charset="0"/>
          </a:endParaRPr>
        </a:p>
      </dsp:txBody>
      <dsp:txXfrm>
        <a:off x="3079813" y="5625046"/>
        <a:ext cx="4958614" cy="768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DE3E1-F857-4CA1-A3AA-54F4A0E4D6E2}">
      <dsp:nvSpPr>
        <dsp:cNvPr id="0" name=""/>
        <dsp:cNvSpPr/>
      </dsp:nvSpPr>
      <dsp:spPr>
        <a:xfrm>
          <a:off x="212335" y="4698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6D614-7691-4894-9E9D-CAB15931076F}">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A33777-F360-45C9-AFC9-6D792173436A}">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kern="1200" dirty="0">
              <a:latin typeface="Times New Roman" panose="02020603050405020304" pitchFamily="18" charset="0"/>
              <a:cs typeface="Times New Roman" panose="02020603050405020304" pitchFamily="18" charset="0"/>
            </a:rPr>
            <a:t>Major unexpected rail disruptions occur frequently</a:t>
          </a:r>
          <a:endParaRPr lang="en-US" sz="2400" kern="1200" dirty="0">
            <a:latin typeface="Times New Roman" panose="02020603050405020304" pitchFamily="18" charset="0"/>
            <a:cs typeface="Times New Roman" panose="02020603050405020304" pitchFamily="18" charset="0"/>
          </a:endParaRPr>
        </a:p>
      </dsp:txBody>
      <dsp:txXfrm>
        <a:off x="1834517" y="469890"/>
        <a:ext cx="3148942" cy="1335915"/>
      </dsp:txXfrm>
    </dsp:sp>
    <dsp:sp modelId="{368272AB-25A9-4F88-8794-BC443212B429}">
      <dsp:nvSpPr>
        <dsp:cNvPr id="0" name=""/>
        <dsp:cNvSpPr/>
      </dsp:nvSpPr>
      <dsp:spPr>
        <a:xfrm>
          <a:off x="5532139" y="4698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FD82C1-9CE2-49CE-A348-47E1557AB386}">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5FC04B-B050-4896-B4A9-25E509ED8D2C}">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kern="1200" dirty="0">
              <a:latin typeface="Times New Roman" panose="02020603050405020304" pitchFamily="18" charset="0"/>
              <a:cs typeface="Times New Roman" panose="02020603050405020304" pitchFamily="18" charset="0"/>
            </a:rPr>
            <a:t>Often, a simplistic approach is followed for selecting shuttle buses</a:t>
          </a:r>
          <a:endParaRPr lang="en-US" sz="2400" kern="1200" dirty="0">
            <a:latin typeface="Times New Roman" panose="02020603050405020304" pitchFamily="18" charset="0"/>
            <a:cs typeface="Times New Roman" panose="02020603050405020304" pitchFamily="18" charset="0"/>
          </a:endParaRPr>
        </a:p>
      </dsp:txBody>
      <dsp:txXfrm>
        <a:off x="7154322" y="469890"/>
        <a:ext cx="3148942" cy="1335915"/>
      </dsp:txXfrm>
    </dsp:sp>
    <dsp:sp modelId="{9432EC9F-4580-40D6-87BA-9205C9288B37}">
      <dsp:nvSpPr>
        <dsp:cNvPr id="0" name=""/>
        <dsp:cNvSpPr/>
      </dsp:nvSpPr>
      <dsp:spPr>
        <a:xfrm>
          <a:off x="212335" y="2545532"/>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E87AF-9541-42F2-8D5A-BD34DEAFD97D}">
      <dsp:nvSpPr>
        <dsp:cNvPr id="0" name=""/>
        <dsp:cNvSpPr/>
      </dsp:nvSpPr>
      <dsp:spPr>
        <a:xfrm>
          <a:off x="492877" y="2826074"/>
          <a:ext cx="774830" cy="774830"/>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0BB61C-0D2B-454B-9C39-2F0705497D65}">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kern="1200" dirty="0">
              <a:latin typeface="Times New Roman" panose="02020603050405020304" pitchFamily="18" charset="0"/>
              <a:cs typeface="Times New Roman" panose="02020603050405020304" pitchFamily="18" charset="0"/>
            </a:rPr>
            <a:t>Can lead to extensive delays for passengers and buildup at stations</a:t>
          </a:r>
          <a:endParaRPr lang="en-US" sz="2400" kern="1200" dirty="0">
            <a:latin typeface="Times New Roman" panose="02020603050405020304" pitchFamily="18" charset="0"/>
            <a:cs typeface="Times New Roman" panose="02020603050405020304" pitchFamily="18" charset="0"/>
          </a:endParaRPr>
        </a:p>
      </dsp:txBody>
      <dsp:txXfrm>
        <a:off x="1834517" y="2545532"/>
        <a:ext cx="3148942" cy="1335915"/>
      </dsp:txXfrm>
    </dsp:sp>
    <dsp:sp modelId="{1A20E136-16E6-40E0-9609-E587114D5839}">
      <dsp:nvSpPr>
        <dsp:cNvPr id="0" name=""/>
        <dsp:cNvSpPr/>
      </dsp:nvSpPr>
      <dsp:spPr>
        <a:xfrm>
          <a:off x="5532139" y="2545532"/>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6AC705-85F5-4B99-B21D-A087A3E0C67A}">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F27C43-745E-419C-B223-E7FDE5684AAE}">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kern="1200" dirty="0">
              <a:latin typeface="Times New Roman" panose="02020603050405020304" pitchFamily="18" charset="0"/>
              <a:cs typeface="Times New Roman" panose="02020603050405020304" pitchFamily="18" charset="0"/>
            </a:rPr>
            <a:t>Result in degraded service and potential loss of loyal passengers </a:t>
          </a:r>
          <a:endParaRPr lang="en-US" sz="2400" kern="1200" dirty="0">
            <a:latin typeface="Times New Roman" panose="02020603050405020304" pitchFamily="18" charset="0"/>
            <a:cs typeface="Times New Roman" panose="02020603050405020304" pitchFamily="18" charset="0"/>
          </a:endParaRPr>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AB0AE-1E44-44B6-93CD-608A5882111D}">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6BD99-EBAB-4B34-99B2-CDDE6C86BFFF}">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2FF036-75E6-4D83-875E-A7F4934756A0}">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baseline="0" dirty="0">
              <a:latin typeface="Times New Roman" panose="02020603050405020304" pitchFamily="18" charset="0"/>
              <a:cs typeface="Times New Roman" panose="02020603050405020304" pitchFamily="18" charset="0"/>
            </a:rPr>
            <a:t>Develop a tool to help agencies dispatch shuttle buses and evaluate different scenarios</a:t>
          </a:r>
        </a:p>
      </dsp:txBody>
      <dsp:txXfrm>
        <a:off x="75768" y="3053169"/>
        <a:ext cx="3093750" cy="720000"/>
      </dsp:txXfrm>
    </dsp:sp>
    <dsp:sp modelId="{CE6E2B74-A576-4D32-B716-800818BA325F}">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5CE9F-11E3-4F54-8C51-F263F5FF7B38}">
      <dsp:nvSpPr>
        <dsp:cNvPr id="0" name=""/>
        <dsp:cNvSpPr/>
      </dsp:nvSpPr>
      <dsp:spPr>
        <a:xfrm>
          <a:off x="4716393" y="980356"/>
          <a:ext cx="1082812" cy="108281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588C39-374B-4DEA-A658-82208B7C35B9}">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baseline="0" dirty="0">
              <a:latin typeface="Times New Roman" panose="02020603050405020304" pitchFamily="18" charset="0"/>
              <a:cs typeface="Times New Roman" panose="02020603050405020304" pitchFamily="18" charset="0"/>
            </a:rPr>
            <a:t>Provide measures of the impact on train and bus passengers</a:t>
          </a:r>
        </a:p>
      </dsp:txBody>
      <dsp:txXfrm>
        <a:off x="3710925" y="3053169"/>
        <a:ext cx="3093750" cy="720000"/>
      </dsp:txXfrm>
    </dsp:sp>
    <dsp:sp modelId="{B2B0010E-DB98-4C7C-BDE4-A1A7E78B7203}">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295D74-8ADC-4D3B-8E6D-5CE0A5170879}">
      <dsp:nvSpPr>
        <dsp:cNvPr id="0" name=""/>
        <dsp:cNvSpPr/>
      </dsp:nvSpPr>
      <dsp:spPr>
        <a:xfrm>
          <a:off x="8351550" y="980356"/>
          <a:ext cx="1082812" cy="108281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94D928-AF10-4D61-880E-2E9920EAB071}">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baseline="0" dirty="0">
              <a:latin typeface="Times New Roman" panose="02020603050405020304" pitchFamily="18" charset="0"/>
              <a:cs typeface="Times New Roman" panose="02020603050405020304" pitchFamily="18" charset="0"/>
            </a:rPr>
            <a:t>Provide measure of how well shuttle buses are used</a:t>
          </a:r>
        </a:p>
      </dsp:txBody>
      <dsp:txXfrm>
        <a:off x="7346081" y="3053169"/>
        <a:ext cx="3093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BE812-D3D3-4BCD-BF93-8A1559CFD74C}">
      <dsp:nvSpPr>
        <dsp:cNvPr id="0" name=""/>
        <dsp:cNvSpPr/>
      </dsp:nvSpPr>
      <dsp:spPr>
        <a:xfrm>
          <a:off x="2637633" y="1144450"/>
          <a:ext cx="574861" cy="91440"/>
        </a:xfrm>
        <a:custGeom>
          <a:avLst/>
          <a:gdLst/>
          <a:ahLst/>
          <a:cxnLst/>
          <a:rect l="0" t="0" r="0" b="0"/>
          <a:pathLst>
            <a:path>
              <a:moveTo>
                <a:pt x="0" y="45720"/>
              </a:moveTo>
              <a:lnTo>
                <a:pt x="57486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2909927" y="1187143"/>
        <a:ext cx="30273" cy="6054"/>
      </dsp:txXfrm>
    </dsp:sp>
    <dsp:sp modelId="{9E3C79A0-CEE5-4C7B-BC7D-6084B072680E}">
      <dsp:nvSpPr>
        <dsp:cNvPr id="0" name=""/>
        <dsp:cNvSpPr/>
      </dsp:nvSpPr>
      <dsp:spPr>
        <a:xfrm>
          <a:off x="6993" y="400438"/>
          <a:ext cx="2632440" cy="15794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CA" sz="2000" b="1" i="1" kern="1200" dirty="0">
              <a:latin typeface="Calibri" panose="020F0502020204030204" pitchFamily="34" charset="0"/>
              <a:cs typeface="Calibri" panose="020F0502020204030204" pitchFamily="34" charset="0"/>
            </a:rPr>
            <a:t>Shuttle buses tracking</a:t>
          </a:r>
        </a:p>
      </dsp:txBody>
      <dsp:txXfrm>
        <a:off x="6993" y="400438"/>
        <a:ext cx="2632440" cy="1579464"/>
      </dsp:txXfrm>
    </dsp:sp>
    <dsp:sp modelId="{7CE0C48A-2B3A-49EE-8E6D-6EEB5F4453B4}">
      <dsp:nvSpPr>
        <dsp:cNvPr id="0" name=""/>
        <dsp:cNvSpPr/>
      </dsp:nvSpPr>
      <dsp:spPr>
        <a:xfrm>
          <a:off x="5875534" y="1144450"/>
          <a:ext cx="574861" cy="91440"/>
        </a:xfrm>
        <a:custGeom>
          <a:avLst/>
          <a:gdLst/>
          <a:ahLst/>
          <a:cxnLst/>
          <a:rect l="0" t="0" r="0" b="0"/>
          <a:pathLst>
            <a:path>
              <a:moveTo>
                <a:pt x="0" y="45720"/>
              </a:moveTo>
              <a:lnTo>
                <a:pt x="57486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latin typeface="Calibri" panose="020F0502020204030204" pitchFamily="34" charset="0"/>
            <a:cs typeface="Calibri" panose="020F0502020204030204" pitchFamily="34" charset="0"/>
          </a:endParaRPr>
        </a:p>
      </dsp:txBody>
      <dsp:txXfrm>
        <a:off x="6147828" y="1187143"/>
        <a:ext cx="30273" cy="6054"/>
      </dsp:txXfrm>
    </dsp:sp>
    <dsp:sp modelId="{BCA999A0-98A6-42F5-B4B5-4FFEC92DB903}">
      <dsp:nvSpPr>
        <dsp:cNvPr id="0" name=""/>
        <dsp:cNvSpPr/>
      </dsp:nvSpPr>
      <dsp:spPr>
        <a:xfrm>
          <a:off x="3244894" y="400438"/>
          <a:ext cx="2632440" cy="157946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CA" sz="2000" b="1" i="1" kern="1200" dirty="0">
              <a:latin typeface="Calibri" panose="020F0502020204030204" pitchFamily="34" charset="0"/>
              <a:cs typeface="Calibri" panose="020F0502020204030204" pitchFamily="34" charset="0"/>
            </a:rPr>
            <a:t>Shuttle Buses serving rail passengers</a:t>
          </a:r>
        </a:p>
      </dsp:txBody>
      <dsp:txXfrm>
        <a:off x="3244894" y="400438"/>
        <a:ext cx="2632440" cy="1579464"/>
      </dsp:txXfrm>
    </dsp:sp>
    <dsp:sp modelId="{D9B71EC6-6247-48A2-8215-8FA662640572}">
      <dsp:nvSpPr>
        <dsp:cNvPr id="0" name=""/>
        <dsp:cNvSpPr/>
      </dsp:nvSpPr>
      <dsp:spPr>
        <a:xfrm>
          <a:off x="1323213" y="1978102"/>
          <a:ext cx="6475802" cy="574861"/>
        </a:xfrm>
        <a:custGeom>
          <a:avLst/>
          <a:gdLst/>
          <a:ahLst/>
          <a:cxnLst/>
          <a:rect l="0" t="0" r="0" b="0"/>
          <a:pathLst>
            <a:path>
              <a:moveTo>
                <a:pt x="6475802" y="0"/>
              </a:moveTo>
              <a:lnTo>
                <a:pt x="6475802" y="304530"/>
              </a:lnTo>
              <a:lnTo>
                <a:pt x="0" y="304530"/>
              </a:lnTo>
              <a:lnTo>
                <a:pt x="0" y="574861"/>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latin typeface="Calibri" panose="020F0502020204030204" pitchFamily="34" charset="0"/>
            <a:cs typeface="Calibri" panose="020F0502020204030204" pitchFamily="34" charset="0"/>
          </a:endParaRPr>
        </a:p>
      </dsp:txBody>
      <dsp:txXfrm>
        <a:off x="4398513" y="2262505"/>
        <a:ext cx="325202" cy="6054"/>
      </dsp:txXfrm>
    </dsp:sp>
    <dsp:sp modelId="{C3EC35C0-E7EB-443E-86F4-AFDD6634BEBF}">
      <dsp:nvSpPr>
        <dsp:cNvPr id="0" name=""/>
        <dsp:cNvSpPr/>
      </dsp:nvSpPr>
      <dsp:spPr>
        <a:xfrm>
          <a:off x="6482795" y="400438"/>
          <a:ext cx="2632440" cy="157946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CA" sz="1800" b="1" i="1" kern="1200" dirty="0">
              <a:latin typeface="Calibri" panose="020F0502020204030204" pitchFamily="34" charset="0"/>
              <a:cs typeface="Calibri" panose="020F0502020204030204" pitchFamily="34" charset="0"/>
            </a:rPr>
            <a:t>Waiting and travel time based on shuttle service</a:t>
          </a:r>
        </a:p>
      </dsp:txBody>
      <dsp:txXfrm>
        <a:off x="6482795" y="400438"/>
        <a:ext cx="2632440" cy="1579464"/>
      </dsp:txXfrm>
    </dsp:sp>
    <dsp:sp modelId="{DAC1B3B5-7FA5-4B98-A3BA-5807CFB6CAEF}">
      <dsp:nvSpPr>
        <dsp:cNvPr id="0" name=""/>
        <dsp:cNvSpPr/>
      </dsp:nvSpPr>
      <dsp:spPr>
        <a:xfrm>
          <a:off x="2637633" y="3329375"/>
          <a:ext cx="574861" cy="91440"/>
        </a:xfrm>
        <a:custGeom>
          <a:avLst/>
          <a:gdLst/>
          <a:ahLst/>
          <a:cxnLst/>
          <a:rect l="0" t="0" r="0" b="0"/>
          <a:pathLst>
            <a:path>
              <a:moveTo>
                <a:pt x="0" y="45720"/>
              </a:moveTo>
              <a:lnTo>
                <a:pt x="574861"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latin typeface="Calibri" panose="020F0502020204030204" pitchFamily="34" charset="0"/>
            <a:cs typeface="Calibri" panose="020F0502020204030204" pitchFamily="34" charset="0"/>
          </a:endParaRPr>
        </a:p>
      </dsp:txBody>
      <dsp:txXfrm>
        <a:off x="2909927" y="3372068"/>
        <a:ext cx="30273" cy="6054"/>
      </dsp:txXfrm>
    </dsp:sp>
    <dsp:sp modelId="{3476CEF8-81A9-4092-A17B-51A174CDCABC}">
      <dsp:nvSpPr>
        <dsp:cNvPr id="0" name=""/>
        <dsp:cNvSpPr/>
      </dsp:nvSpPr>
      <dsp:spPr>
        <a:xfrm>
          <a:off x="6993" y="2585363"/>
          <a:ext cx="2632440" cy="157946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CA" sz="2000" b="1" i="1" kern="1200" dirty="0">
              <a:latin typeface="Calibri" panose="020F0502020204030204" pitchFamily="34" charset="0"/>
              <a:cs typeface="Calibri" panose="020F0502020204030204" pitchFamily="34" charset="0"/>
            </a:rPr>
            <a:t>End of incident and return of buses</a:t>
          </a:r>
        </a:p>
      </dsp:txBody>
      <dsp:txXfrm>
        <a:off x="6993" y="2585363"/>
        <a:ext cx="2632440" cy="1579464"/>
      </dsp:txXfrm>
    </dsp:sp>
    <dsp:sp modelId="{57CF02A2-2562-4881-830F-8E9DE062AEC3}">
      <dsp:nvSpPr>
        <dsp:cNvPr id="0" name=""/>
        <dsp:cNvSpPr/>
      </dsp:nvSpPr>
      <dsp:spPr>
        <a:xfrm>
          <a:off x="3244894" y="2585363"/>
          <a:ext cx="2632440" cy="1579464"/>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CA" sz="2000" b="1" i="1" u="none" kern="1200" dirty="0">
              <a:latin typeface="Calibri" panose="020F0502020204030204" pitchFamily="34" charset="0"/>
              <a:cs typeface="Calibri" panose="020F0502020204030204" pitchFamily="34" charset="0"/>
            </a:rPr>
            <a:t>Time for dissipating passengers queue</a:t>
          </a:r>
        </a:p>
      </dsp:txBody>
      <dsp:txXfrm>
        <a:off x="3244894" y="2585363"/>
        <a:ext cx="2632440" cy="157946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0.08809</cdr:y>
    </cdr:from>
    <cdr:to>
      <cdr:x>0.07499</cdr:x>
      <cdr:y>0.84213</cdr:y>
    </cdr:to>
    <cdr:sp macro="" textlink="">
      <cdr:nvSpPr>
        <cdr:cNvPr id="2" name="TextBox 1">
          <a:extLst xmlns:a="http://schemas.openxmlformats.org/drawingml/2006/main">
            <a:ext uri="{FF2B5EF4-FFF2-40B4-BE49-F238E27FC236}">
              <a16:creationId xmlns:a16="http://schemas.microsoft.com/office/drawing/2014/main" id="{A35FB365-0BC5-4F15-AF2B-9698BDEE2FAE}"/>
            </a:ext>
          </a:extLst>
        </cdr:cNvPr>
        <cdr:cNvSpPr txBox="1"/>
      </cdr:nvSpPr>
      <cdr:spPr>
        <a:xfrm xmlns:a="http://schemas.openxmlformats.org/drawingml/2006/main" rot="16200000">
          <a:off x="-1157553" y="1484902"/>
          <a:ext cx="2801924" cy="486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dirty="0">
              <a:solidFill>
                <a:srgbClr val="002060"/>
              </a:solidFill>
            </a:rPr>
            <a:t>Average (Bus-hr.)</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0.08654</cdr:x>
      <cdr:y>0.30098</cdr:y>
    </cdr:from>
    <cdr:to>
      <cdr:x>0.97323</cdr:x>
      <cdr:y>0.30098</cdr:y>
    </cdr:to>
    <cdr:cxnSp macro="">
      <cdr:nvCxnSpPr>
        <cdr:cNvPr id="3" name="Straight Connector 2">
          <a:extLst xmlns:a="http://schemas.openxmlformats.org/drawingml/2006/main">
            <a:ext uri="{FF2B5EF4-FFF2-40B4-BE49-F238E27FC236}">
              <a16:creationId xmlns:a16="http://schemas.microsoft.com/office/drawing/2014/main" id="{EC71C7A8-3241-4ED3-9578-2BEBB28EEEFB}"/>
            </a:ext>
          </a:extLst>
        </cdr:cNvPr>
        <cdr:cNvCxnSpPr/>
      </cdr:nvCxnSpPr>
      <cdr:spPr>
        <a:xfrm xmlns:a="http://schemas.openxmlformats.org/drawingml/2006/main">
          <a:off x="392659" y="915761"/>
          <a:ext cx="4023360" cy="0"/>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0.59696</cdr:x>
      <cdr:y>0.30701</cdr:y>
    </cdr:from>
    <cdr:to>
      <cdr:x>0.97873</cdr:x>
      <cdr:y>0.39299</cdr:y>
    </cdr:to>
    <cdr:sp macro="" textlink="">
      <cdr:nvSpPr>
        <cdr:cNvPr id="4" name="TextBox 4">
          <a:extLst xmlns:a="http://schemas.openxmlformats.org/drawingml/2006/main">
            <a:ext uri="{FF2B5EF4-FFF2-40B4-BE49-F238E27FC236}">
              <a16:creationId xmlns:a16="http://schemas.microsoft.com/office/drawing/2014/main" id="{61D532DC-AC9F-4107-8237-F40294DA3A66}"/>
            </a:ext>
          </a:extLst>
        </cdr:cNvPr>
        <cdr:cNvSpPr txBox="1"/>
      </cdr:nvSpPr>
      <cdr:spPr>
        <a:xfrm xmlns:a="http://schemas.openxmlformats.org/drawingml/2006/main">
          <a:off x="2708699" y="934086"/>
          <a:ext cx="173228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sz="1100" dirty="0"/>
            <a:t>Bus Riders’ Delay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8FB2A-6A95-4B2B-A830-6D5054A8D1A6}" type="datetimeFigureOut">
              <a:rPr lang="en-CA" smtClean="0"/>
              <a:t>2021-07-05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6A62A-56D8-475E-87A7-81159666E127}" type="slidenum">
              <a:rPr lang="en-CA" smtClean="0"/>
              <a:t>‹#›</a:t>
            </a:fld>
            <a:endParaRPr lang="en-CA" dirty="0"/>
          </a:p>
        </p:txBody>
      </p:sp>
    </p:spTree>
    <p:extLst>
      <p:ext uri="{BB962C8B-B14F-4D97-AF65-F5344CB8AC3E}">
        <p14:creationId xmlns:p14="http://schemas.microsoft.com/office/powerpoint/2010/main" val="265032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ptroller.nyc.gov/reports/the-economic-cost-of-subway-delay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66A62A-56D8-475E-87A7-81159666E127}" type="slidenum">
              <a:rPr lang="en-CA" smtClean="0"/>
              <a:t>1</a:t>
            </a:fld>
            <a:endParaRPr lang="en-CA" dirty="0"/>
          </a:p>
        </p:txBody>
      </p:sp>
    </p:spTree>
    <p:extLst>
      <p:ext uri="{BB962C8B-B14F-4D97-AF65-F5344CB8AC3E}">
        <p14:creationId xmlns:p14="http://schemas.microsoft.com/office/powerpoint/2010/main" val="22727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TTC knew that 8 buses won’t serve, they would have saved 50% of bus riders delay without affecting subway presenters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Actually, they could have tested other routes that are closer: here comes another response plan</a:t>
            </a:r>
          </a:p>
        </p:txBody>
      </p:sp>
      <p:sp>
        <p:nvSpPr>
          <p:cNvPr id="4" name="Slide Number Placeholder 3"/>
          <p:cNvSpPr>
            <a:spLocks noGrp="1"/>
          </p:cNvSpPr>
          <p:nvPr>
            <p:ph type="sldNum" sz="quarter" idx="10"/>
          </p:nvPr>
        </p:nvSpPr>
        <p:spPr/>
        <p:txBody>
          <a:bodyPr/>
          <a:lstStyle/>
          <a:p>
            <a:fld id="{2886EF44-CA30-46AA-BFF6-1DF63BF247CD}" type="slidenum">
              <a:rPr lang="en-US" smtClean="0"/>
              <a:t>12</a:t>
            </a:fld>
            <a:endParaRPr lang="en-US"/>
          </a:p>
        </p:txBody>
      </p:sp>
    </p:spTree>
    <p:extLst>
      <p:ext uri="{BB962C8B-B14F-4D97-AF65-F5344CB8AC3E}">
        <p14:creationId xmlns:p14="http://schemas.microsoft.com/office/powerpoint/2010/main" val="2409676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utilization and thus zero wasted time, major reduction in deadhead time. Drastic reduction in user’s delays and slight increase in bus riders’ delays. Routes that are closer to downtown usually have higher ridership. </a:t>
            </a:r>
          </a:p>
        </p:txBody>
      </p:sp>
      <p:sp>
        <p:nvSpPr>
          <p:cNvPr id="4" name="Slide Number Placeholder 3"/>
          <p:cNvSpPr>
            <a:spLocks noGrp="1"/>
          </p:cNvSpPr>
          <p:nvPr>
            <p:ph type="sldNum" sz="quarter" idx="10"/>
          </p:nvPr>
        </p:nvSpPr>
        <p:spPr/>
        <p:txBody>
          <a:bodyPr/>
          <a:lstStyle/>
          <a:p>
            <a:fld id="{2886EF44-CA30-46AA-BFF6-1DF63BF247CD}" type="slidenum">
              <a:rPr lang="en-US" smtClean="0"/>
              <a:t>13</a:t>
            </a:fld>
            <a:endParaRPr lang="en-US"/>
          </a:p>
        </p:txBody>
      </p:sp>
    </p:spTree>
    <p:extLst>
      <p:ext uri="{BB962C8B-B14F-4D97-AF65-F5344CB8AC3E}">
        <p14:creationId xmlns:p14="http://schemas.microsoft.com/office/powerpoint/2010/main" val="253663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Shuttle buses deployment includes: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 </a:t>
                </a:r>
                <a:r>
                  <a:rPr lang="en-CA" sz="1200" dirty="0">
                    <a:effectLst/>
                  </a:rPr>
                  <a:t>Number of shuttle buses to be dispatched (</a:t>
                </a:r>
                <a14:m>
                  <m:oMath xmlns:m="http://schemas.openxmlformats.org/officeDocument/2006/math">
                    <m:r>
                      <a:rPr lang="en-CA" sz="1200">
                        <a:effectLst/>
                        <a:latin typeface="Cambria Math" panose="02040503050406030204" pitchFamily="18" charset="0"/>
                      </a:rPr>
                      <m:t>𝑁</m:t>
                    </m:r>
                  </m:oMath>
                </a14:m>
                <a:r>
                  <a:rPr lang="en-CA" sz="1200" dirty="0">
                    <a:effectLst/>
                  </a:rPr>
                  <a:t>).</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2) </a:t>
                </a:r>
                <a:r>
                  <a:rPr lang="en-CA" sz="1200" dirty="0">
                    <a:effectLst/>
                  </a:rPr>
                  <a:t>Selected bus routes from which shuttle buses will be dispatched.</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3) </a:t>
                </a:r>
                <a:r>
                  <a:rPr lang="en-CA" sz="1200" dirty="0">
                    <a:effectLst/>
                  </a:rPr>
                  <a:t>The number of buses to be dispatched from each route (</a:t>
                </a:r>
                <a14:m>
                  <m:oMath xmlns:m="http://schemas.openxmlformats.org/officeDocument/2006/math">
                    <m:sSub>
                      <m:sSubPr>
                        <m:ctrlPr>
                          <a:rPr lang="en-CA" sz="1200" i="1">
                            <a:effectLst/>
                            <a:latin typeface="Cambria Math" panose="02040503050406030204" pitchFamily="18" charset="0"/>
                          </a:rPr>
                        </m:ctrlPr>
                      </m:sSubPr>
                      <m:e>
                        <m:r>
                          <a:rPr lang="en-CA" sz="1200">
                            <a:effectLst/>
                            <a:latin typeface="Cambria Math" panose="02040503050406030204" pitchFamily="18" charset="0"/>
                          </a:rPr>
                          <m:t>𝑁</m:t>
                        </m:r>
                      </m:e>
                      <m:sub>
                        <m:r>
                          <a:rPr lang="en-CA" sz="1200">
                            <a:effectLst/>
                            <a:latin typeface="Cambria Math" panose="02040503050406030204" pitchFamily="18" charset="0"/>
                          </a:rPr>
                          <m:t>𝑖</m:t>
                        </m:r>
                      </m:sub>
                    </m:sSub>
                  </m:oMath>
                </a14:m>
                <a:r>
                  <a:rPr lang="en-CA" sz="1200" dirty="0">
                    <a:effectLst/>
                  </a:rPr>
                  <a:t>).</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4) </a:t>
                </a:r>
                <a:r>
                  <a:rPr lang="en-CA" sz="1200" dirty="0">
                    <a:effectLst/>
                  </a:rPr>
                  <a:t>The end station (A or B) to which each shuttle bus will be initially dispatched.</a:t>
                </a:r>
                <a:endParaRPr lang="en-CA" dirty="0"/>
              </a:p>
              <a:p>
                <a:pPr marL="0" indent="0">
                  <a:buNone/>
                </a:pPr>
                <a:endParaRPr lang="en-CA" dirty="0"/>
              </a:p>
            </p:txBody>
          </p:sp>
        </mc:Choice>
        <mc:Fallback xmlns="">
          <p:sp>
            <p:nvSpPr>
              <p:cNvPr id="3" name="Notes Placeholder 2"/>
              <p:cNvSpPr>
                <a:spLocks noGrp="1"/>
              </p:cNvSpPr>
              <p:nvPr>
                <p:ph type="body" idx="1"/>
              </p:nvPr>
            </p:nvSpPr>
            <p:spPr/>
            <p:txBody>
              <a:bodyPr/>
              <a:lstStyle/>
              <a:p>
                <a:r>
                  <a:rPr lang="en-CA" dirty="0"/>
                  <a:t>Shuttle buses deployment includes: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 </a:t>
                </a:r>
                <a:r>
                  <a:rPr lang="en-CA" sz="1200" dirty="0">
                    <a:effectLst/>
                  </a:rPr>
                  <a:t>Number of shuttle buses to be dispatched (</a:t>
                </a:r>
                <a:r>
                  <a:rPr lang="en-CA" sz="1200" i="0">
                    <a:effectLst/>
                    <a:latin typeface="Cambria Math" panose="02040503050406030204" pitchFamily="18" charset="0"/>
                  </a:rPr>
                  <a:t>𝑁</a:t>
                </a:r>
                <a:r>
                  <a:rPr lang="en-CA" sz="1200" dirty="0">
                    <a:effectLst/>
                  </a:rPr>
                  <a:t>).</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2) </a:t>
                </a:r>
                <a:r>
                  <a:rPr lang="en-CA" sz="1200" dirty="0">
                    <a:effectLst/>
                  </a:rPr>
                  <a:t>Selected bus routes from which shuttle buses will be dispatched.</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3) </a:t>
                </a:r>
                <a:r>
                  <a:rPr lang="en-CA" sz="1200" dirty="0">
                    <a:effectLst/>
                  </a:rPr>
                  <a:t>The number of buses to be dispatched from each route (</a:t>
                </a:r>
                <a:r>
                  <a:rPr lang="en-CA" sz="1200" i="0">
                    <a:effectLst/>
                    <a:latin typeface="Cambria Math" panose="02040503050406030204" pitchFamily="18" charset="0"/>
                  </a:rPr>
                  <a:t>𝑁_𝑖</a:t>
                </a:r>
                <a:r>
                  <a:rPr lang="en-CA" sz="1200" dirty="0">
                    <a:effectLst/>
                  </a:rPr>
                  <a:t>).</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4) </a:t>
                </a:r>
                <a:r>
                  <a:rPr lang="en-CA" sz="1200" dirty="0">
                    <a:effectLst/>
                  </a:rPr>
                  <a:t>The end station (A or B) to which each shuttle bus will be initially dispatched.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Arial" panose="020B0604020202020204" pitchFamily="34" charset="0"/>
                  </a:rPr>
                  <a:t>Dispatch time: Time needed to report an incident and inform buses to serve as shuttle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Demand reduction ratio reflects the percentage of passengers that will diverge to other modes of travel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All of the above are user specified inputs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Transit Network Characteristics include:</a:t>
                </a:r>
              </a:p>
              <a:p>
                <a:pPr marL="228600" indent="-228600">
                  <a:buAutoNum type="arabicParenR"/>
                </a:pPr>
                <a:r>
                  <a:rPr lang="en-CA" dirty="0"/>
                  <a:t>Bus routes frequency/headway and cycle time</a:t>
                </a:r>
              </a:p>
              <a:p>
                <a:pPr marL="228600" indent="-228600">
                  <a:buAutoNum type="arabicParenR"/>
                </a:pPr>
                <a:r>
                  <a:rPr lang="en-CA" dirty="0"/>
                  <a:t>Trains service frequency/headway</a:t>
                </a:r>
              </a:p>
              <a:p>
                <a:pPr marL="0" indent="0">
                  <a:buNone/>
                </a:pPr>
                <a:r>
                  <a:rPr lang="en-CA" dirty="0"/>
                  <a:t>Ridership includes:</a:t>
                </a:r>
              </a:p>
              <a:p>
                <a:pPr marL="228600" indent="-228600">
                  <a:buAutoNum type="arabicParenR"/>
                </a:pPr>
                <a:r>
                  <a:rPr lang="en-CA" dirty="0"/>
                  <a:t>Train loads (through traffic)</a:t>
                </a:r>
              </a:p>
              <a:p>
                <a:pPr marL="228600" indent="-228600">
                  <a:buAutoNum type="arabicParenR"/>
                </a:pPr>
                <a:r>
                  <a:rPr lang="en-CA" dirty="0"/>
                  <a:t>Arrival rate of local passengers</a:t>
                </a:r>
              </a:p>
              <a:p>
                <a:pPr marL="228600" indent="-228600">
                  <a:buAutoNum type="arabicParenR"/>
                </a:pPr>
                <a:r>
                  <a:rPr lang="en-CA" dirty="0"/>
                  <a:t>Alighting and boarding information at each station</a:t>
                </a:r>
              </a:p>
              <a:p>
                <a:pPr marL="228600" indent="-228600">
                  <a:buAutoNum type="arabicParenR"/>
                </a:pPr>
                <a:r>
                  <a:rPr lang="en-CA" dirty="0"/>
                  <a:t>Average ridership of each bus route</a:t>
                </a:r>
              </a:p>
              <a:p>
                <a:pPr marL="228600" indent="-228600">
                  <a:buAutoNum type="arabicParenR"/>
                </a:pPr>
                <a:endParaRPr lang="en-CA" dirty="0"/>
              </a:p>
              <a:p>
                <a:pPr marL="0" indent="0">
                  <a:buNone/>
                </a:pPr>
                <a:endParaRPr lang="en-CA" dirty="0"/>
              </a:p>
            </p:txBody>
          </p:sp>
        </mc:Fallback>
      </mc:AlternateContent>
      <p:sp>
        <p:nvSpPr>
          <p:cNvPr id="4" name="Slide Number Placeholder 3"/>
          <p:cNvSpPr>
            <a:spLocks noGrp="1"/>
          </p:cNvSpPr>
          <p:nvPr>
            <p:ph type="sldNum" sz="quarter" idx="5"/>
          </p:nvPr>
        </p:nvSpPr>
        <p:spPr/>
        <p:txBody>
          <a:bodyPr/>
          <a:lstStyle/>
          <a:p>
            <a:fld id="{4E7A6953-AB51-4EA1-A835-203A8FCABCBE}" type="slidenum">
              <a:rPr lang="en-CA" smtClean="0"/>
              <a:t>15</a:t>
            </a:fld>
            <a:endParaRPr lang="en-CA"/>
          </a:p>
        </p:txBody>
      </p:sp>
    </p:spTree>
    <p:extLst>
      <p:ext uri="{BB962C8B-B14F-4D97-AF65-F5344CB8AC3E}">
        <p14:creationId xmlns:p14="http://schemas.microsoft.com/office/powerpoint/2010/main" val="253448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Genetic algorithms </a:t>
            </a:r>
            <a:r>
              <a:rPr lang="en-US" i="1" dirty="0"/>
              <a:t>are optimization methods that imitate the same mechanisms as those found in nature say inheritance, mutation, selection and crossover</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Nexus: Simulate operations and demand of all transit modes: rail, bus, streetcar and pedestrian  at various spatial levels: rail platform, transit hub, route, corridor, network at different resolution levels: microscopic, mesoscopic, hybrid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BF6B8CE2-AF4F-48D0-AE59-973540AD7408}" type="slidenum">
              <a:rPr lang="en-CA" smtClean="0"/>
              <a:t>16</a:t>
            </a:fld>
            <a:endParaRPr lang="en-CA"/>
          </a:p>
        </p:txBody>
      </p:sp>
    </p:spTree>
    <p:extLst>
      <p:ext uri="{BB962C8B-B14F-4D97-AF65-F5344CB8AC3E}">
        <p14:creationId xmlns:p14="http://schemas.microsoft.com/office/powerpoint/2010/main" val="16298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percentage of on-shuttle service time and deadhead time from the total out of service time of shuttle buses</a:t>
            </a:r>
          </a:p>
        </p:txBody>
      </p:sp>
      <p:sp>
        <p:nvSpPr>
          <p:cNvPr id="4" name="Slide Number Placeholder 3"/>
          <p:cNvSpPr>
            <a:spLocks noGrp="1"/>
          </p:cNvSpPr>
          <p:nvPr>
            <p:ph type="sldNum" sz="quarter" idx="5"/>
          </p:nvPr>
        </p:nvSpPr>
        <p:spPr/>
        <p:txBody>
          <a:bodyPr/>
          <a:lstStyle/>
          <a:p>
            <a:fld id="{4E7A6953-AB51-4EA1-A835-203A8FCABCBE}" type="slidenum">
              <a:rPr lang="en-CA" smtClean="0"/>
              <a:t>17</a:t>
            </a:fld>
            <a:endParaRPr lang="en-CA"/>
          </a:p>
        </p:txBody>
      </p:sp>
    </p:spTree>
    <p:extLst>
      <p:ext uri="{BB962C8B-B14F-4D97-AF65-F5344CB8AC3E}">
        <p14:creationId xmlns:p14="http://schemas.microsoft.com/office/powerpoint/2010/main" val="389641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2015, TTC dispatched shuttle buses in response to </a:t>
            </a:r>
            <a:r>
              <a:rPr lang="en-CA" b="1" dirty="0"/>
              <a:t>144 incidents </a:t>
            </a:r>
            <a:r>
              <a:rPr lang="en-CA" dirty="0"/>
              <a:t>in the subway network</a:t>
            </a:r>
          </a:p>
          <a:p>
            <a:r>
              <a:rPr lang="en-CA" dirty="0"/>
              <a:t>144 unplanned disruptions required the deployment of shuttle buses to bridge the disrupted service between subway stations, and this process is know as bus bridging. </a:t>
            </a:r>
          </a:p>
          <a:p>
            <a:r>
              <a:rPr lang="en-CA" dirty="0"/>
              <a:t>A total of 6,500 buses were requested and assigned to serve as shuttle for subway and streetcar unplanned incidents</a:t>
            </a:r>
          </a:p>
          <a:p>
            <a:r>
              <a:rPr lang="en-CA" dirty="0"/>
              <a:t>70% of the requested buses were from bus divisions (existing operational routes)</a:t>
            </a:r>
          </a:p>
          <a:p>
            <a:r>
              <a:rPr lang="en-CA" dirty="0"/>
              <a:t>New York City comptroller Scott M. Stringer estimated the economic cost of subway passengers’ delay to be around $389 million US annually. </a:t>
            </a:r>
            <a:endParaRPr lang="en-CA" dirty="0">
              <a:hlinkClick r:id="rId3"/>
            </a:endParaRPr>
          </a:p>
          <a:p>
            <a:r>
              <a:rPr lang="en-CA" dirty="0">
                <a:hlinkClick r:id="rId3"/>
              </a:rPr>
              <a:t>https://comptroller.nyc.gov/reports/the-economic-cost-of-subway-delays/</a:t>
            </a:r>
            <a:endParaRPr lang="en-CA" dirty="0"/>
          </a:p>
        </p:txBody>
      </p:sp>
      <p:sp>
        <p:nvSpPr>
          <p:cNvPr id="4" name="Slide Number Placeholder 3"/>
          <p:cNvSpPr>
            <a:spLocks noGrp="1"/>
          </p:cNvSpPr>
          <p:nvPr>
            <p:ph type="sldNum" sz="quarter" idx="5"/>
          </p:nvPr>
        </p:nvSpPr>
        <p:spPr/>
        <p:txBody>
          <a:bodyPr/>
          <a:lstStyle/>
          <a:p>
            <a:fld id="{C0F617E6-C81B-4313-9E35-F2AABA23445E}" type="slidenum">
              <a:rPr lang="en-CA" smtClean="0"/>
              <a:t>3</a:t>
            </a:fld>
            <a:endParaRPr lang="en-CA"/>
          </a:p>
        </p:txBody>
      </p:sp>
    </p:spTree>
    <p:extLst>
      <p:ext uri="{BB962C8B-B14F-4D97-AF65-F5344CB8AC3E}">
        <p14:creationId xmlns:p14="http://schemas.microsoft.com/office/powerpoint/2010/main" val="223584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E7A6953-AB51-4EA1-A835-203A8FCABCBE}" type="slidenum">
              <a:rPr lang="en-CA" smtClean="0"/>
              <a:t>4</a:t>
            </a:fld>
            <a:endParaRPr lang="en-CA"/>
          </a:p>
        </p:txBody>
      </p:sp>
    </p:spTree>
    <p:extLst>
      <p:ext uri="{BB962C8B-B14F-4D97-AF65-F5344CB8AC3E}">
        <p14:creationId xmlns:p14="http://schemas.microsoft.com/office/powerpoint/2010/main" val="384891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Evaluation/Assessment and post incident analysis. Testing what if scenarios. Customer perspective and operator’s perspective depicted in the shuttle bus performance</a:t>
            </a:r>
          </a:p>
        </p:txBody>
      </p:sp>
      <p:sp>
        <p:nvSpPr>
          <p:cNvPr id="4" name="Slide Number Placeholder 3"/>
          <p:cNvSpPr>
            <a:spLocks noGrp="1"/>
          </p:cNvSpPr>
          <p:nvPr>
            <p:ph type="sldNum" sz="quarter" idx="5"/>
          </p:nvPr>
        </p:nvSpPr>
        <p:spPr/>
        <p:txBody>
          <a:bodyPr/>
          <a:lstStyle/>
          <a:p>
            <a:fld id="{4E7A6953-AB51-4EA1-A835-203A8FCABCBE}" type="slidenum">
              <a:rPr lang="en-CA" smtClean="0"/>
              <a:t>5</a:t>
            </a:fld>
            <a:endParaRPr lang="en-CA"/>
          </a:p>
        </p:txBody>
      </p:sp>
    </p:spTree>
    <p:extLst>
      <p:ext uri="{BB962C8B-B14F-4D97-AF65-F5344CB8AC3E}">
        <p14:creationId xmlns:p14="http://schemas.microsoft.com/office/powerpoint/2010/main" val="135846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DASh</a:t>
            </a:r>
            <a:r>
              <a:rPr lang="en-CA" dirty="0"/>
              <a:t>-Bus is a macro-simulation model based on deterministic queuing analysis that follows fluid flow approximations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Simulates passengers’ and shuttle buses movement associated with bus bridging plan.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A6953-AB51-4EA1-A835-203A8FCABCB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46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Tracking shuttle buses from their route terminal until they reach their assigned end station, while serving as shuttle, until the incident is over, and buses return to their routes.  Uses deterministic queueing analysis to estimate the riders’ delay and shuttle bus movement along the disrupted segment. </a:t>
            </a:r>
          </a:p>
          <a:p>
            <a:r>
              <a:rPr lang="en-US" dirty="0"/>
              <a:t>The current state of the tool uses shuttle buses from existing operational routes only and it targets the morning peak period. This assumption is valid as stated by TTC, shuttle buses are dispatched from existing operational bus routes.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30F73-65AE-4B77-AB26-BA4C11BF6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340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a:t>
            </a:r>
            <a:r>
              <a:rPr lang="en-US" b="0" i="0" dirty="0">
                <a:solidFill>
                  <a:srgbClr val="1F497D"/>
                </a:solidFill>
                <a:effectLst/>
                <a:latin typeface="Calibri" panose="020F0502020204030204" pitchFamily="34" charset="0"/>
              </a:rPr>
              <a:t> macroscopic queuing model was developed and used for estimation of user delays and queue dissipation times.</a:t>
            </a:r>
            <a:endParaRPr lang="en-CA" dirty="0"/>
          </a:p>
        </p:txBody>
      </p:sp>
      <p:sp>
        <p:nvSpPr>
          <p:cNvPr id="4" name="Slide Number Placeholder 3"/>
          <p:cNvSpPr>
            <a:spLocks noGrp="1"/>
          </p:cNvSpPr>
          <p:nvPr>
            <p:ph type="sldNum" sz="quarter" idx="5"/>
          </p:nvPr>
        </p:nvSpPr>
        <p:spPr/>
        <p:txBody>
          <a:bodyPr/>
          <a:lstStyle/>
          <a:p>
            <a:fld id="{4F66A62A-56D8-475E-87A7-81159666E127}" type="slidenum">
              <a:rPr lang="en-CA" smtClean="0"/>
              <a:t>8</a:t>
            </a:fld>
            <a:endParaRPr lang="en-CA" dirty="0"/>
          </a:p>
        </p:txBody>
      </p:sp>
    </p:spTree>
    <p:extLst>
      <p:ext uri="{BB962C8B-B14F-4D97-AF65-F5344CB8AC3E}">
        <p14:creationId xmlns:p14="http://schemas.microsoft.com/office/powerpoint/2010/main" val="146328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Arial" panose="020B0604020202020204" pitchFamily="34" charset="0"/>
                  </a:rPr>
                  <a:t>Dispatch time: Time needed to report an incident and inform buses to serve as shuttle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Demand reduction ratio reflects the percentage of passengers that will diverge to other modes of travel</a:t>
                </a:r>
              </a:p>
              <a:p>
                <a:pPr marL="0" indent="0">
                  <a:buNone/>
                </a:pPr>
                <a:endParaRPr lang="en-CA" dirty="0"/>
              </a:p>
            </p:txBody>
          </p:sp>
        </mc:Choice>
        <mc:Fallback xmlns="">
          <p:sp>
            <p:nvSpPr>
              <p:cNvPr id="3" name="Notes Placeholder 2"/>
              <p:cNvSpPr>
                <a:spLocks noGrp="1"/>
              </p:cNvSpPr>
              <p:nvPr>
                <p:ph type="body" idx="1"/>
              </p:nvPr>
            </p:nvSpPr>
            <p:spPr/>
            <p:txBody>
              <a:bodyPr/>
              <a:lstStyle/>
              <a:p>
                <a:r>
                  <a:rPr lang="en-CA" dirty="0"/>
                  <a:t>Shuttle buses deployment includes: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 </a:t>
                </a:r>
                <a:r>
                  <a:rPr lang="en-CA" sz="1200" dirty="0">
                    <a:effectLst/>
                  </a:rPr>
                  <a:t>Number of shuttle buses to be dispatched (</a:t>
                </a:r>
                <a:r>
                  <a:rPr lang="en-CA" sz="1200" i="0">
                    <a:effectLst/>
                    <a:latin typeface="Cambria Math" panose="02040503050406030204" pitchFamily="18" charset="0"/>
                  </a:rPr>
                  <a:t>𝑁</a:t>
                </a:r>
                <a:r>
                  <a:rPr lang="en-CA" sz="1200" dirty="0">
                    <a:effectLst/>
                  </a:rPr>
                  <a:t>).</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2) </a:t>
                </a:r>
                <a:r>
                  <a:rPr lang="en-CA" sz="1200" dirty="0">
                    <a:effectLst/>
                  </a:rPr>
                  <a:t>Selected bus routes from which shuttle buses will be dispatched.</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3) </a:t>
                </a:r>
                <a:r>
                  <a:rPr lang="en-CA" sz="1200" dirty="0">
                    <a:effectLst/>
                  </a:rPr>
                  <a:t>The number of buses to be dispatched from each route (</a:t>
                </a:r>
                <a:r>
                  <a:rPr lang="en-CA" sz="1200" i="0">
                    <a:effectLst/>
                    <a:latin typeface="Cambria Math" panose="02040503050406030204" pitchFamily="18" charset="0"/>
                  </a:rPr>
                  <a:t>𝑁_𝑖</a:t>
                </a:r>
                <a:r>
                  <a:rPr lang="en-CA" sz="1200" dirty="0">
                    <a:effectLst/>
                  </a:rPr>
                  <a:t>).</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4) </a:t>
                </a:r>
                <a:r>
                  <a:rPr lang="en-CA" sz="1200" dirty="0">
                    <a:effectLst/>
                  </a:rPr>
                  <a:t>The end station (A or B) to which each shuttle bus will be initially dispatched.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Arial" panose="020B0604020202020204" pitchFamily="34" charset="0"/>
                  </a:rPr>
                  <a:t>Dispatch time: Time needed to report an incident and inform buses to serve as shuttle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Demand reduction ratio reflects the percentage of passengers that will diverge to other modes of travel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All of the above are user specified inputs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Transit Network Characteristics include:</a:t>
                </a:r>
              </a:p>
              <a:p>
                <a:pPr marL="228600" indent="-228600">
                  <a:buAutoNum type="arabicParenR"/>
                </a:pPr>
                <a:r>
                  <a:rPr lang="en-CA" dirty="0"/>
                  <a:t>Bus routes frequency/headway and cycle time</a:t>
                </a:r>
              </a:p>
              <a:p>
                <a:pPr marL="228600" indent="-228600">
                  <a:buAutoNum type="arabicParenR"/>
                </a:pPr>
                <a:r>
                  <a:rPr lang="en-CA" dirty="0"/>
                  <a:t>Trains service frequency/headway</a:t>
                </a:r>
              </a:p>
              <a:p>
                <a:pPr marL="0" indent="0">
                  <a:buNone/>
                </a:pPr>
                <a:r>
                  <a:rPr lang="en-CA" dirty="0"/>
                  <a:t>Ridership includes:</a:t>
                </a:r>
              </a:p>
              <a:p>
                <a:pPr marL="228600" indent="-228600">
                  <a:buAutoNum type="arabicParenR"/>
                </a:pPr>
                <a:r>
                  <a:rPr lang="en-CA" dirty="0"/>
                  <a:t>Train loads (through traffic)</a:t>
                </a:r>
              </a:p>
              <a:p>
                <a:pPr marL="228600" indent="-228600">
                  <a:buAutoNum type="arabicParenR"/>
                </a:pPr>
                <a:r>
                  <a:rPr lang="en-CA" dirty="0"/>
                  <a:t>Arrival rate of local passengers</a:t>
                </a:r>
              </a:p>
              <a:p>
                <a:pPr marL="228600" indent="-228600">
                  <a:buAutoNum type="arabicParenR"/>
                </a:pPr>
                <a:r>
                  <a:rPr lang="en-CA" dirty="0"/>
                  <a:t>Alighting and boarding information at each station</a:t>
                </a:r>
              </a:p>
              <a:p>
                <a:pPr marL="228600" indent="-228600">
                  <a:buAutoNum type="arabicParenR"/>
                </a:pPr>
                <a:r>
                  <a:rPr lang="en-CA" dirty="0"/>
                  <a:t>Average ridership of each bus route</a:t>
                </a:r>
              </a:p>
              <a:p>
                <a:pPr marL="228600" indent="-228600">
                  <a:buAutoNum type="arabicParenR"/>
                </a:pPr>
                <a:endParaRPr lang="en-CA" dirty="0"/>
              </a:p>
              <a:p>
                <a:pPr marL="0" indent="0">
                  <a:buNone/>
                </a:pPr>
                <a:endParaRPr lang="en-CA"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A6953-AB51-4EA1-A835-203A8FCABCB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81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During that specific incident, </a:t>
            </a:r>
            <a:r>
              <a:rPr lang="en-US" sz="1200" b="1" dirty="0">
                <a:latin typeface="Arial" panose="020B0604020202020204" pitchFamily="34" charset="0"/>
                <a:cs typeface="Arial" panose="020B0604020202020204" pitchFamily="34" charset="0"/>
              </a:rPr>
              <a:t>23</a:t>
            </a:r>
            <a:r>
              <a:rPr lang="en-US" sz="1200" dirty="0">
                <a:latin typeface="Arial" panose="020B0604020202020204" pitchFamily="34" charset="0"/>
                <a:cs typeface="Arial" panose="020B0604020202020204" pitchFamily="34" charset="0"/>
              </a:rPr>
              <a:t> shuttle buses were dispatched, as provided in the disruption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estimated subway delays and bus performance measures.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86EF44-CA30-46AA-BFF6-1DF63BF247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660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12192000" cy="2308225"/>
          </a:xfrm>
        </p:spPr>
        <p:txBody>
          <a:bodyPr lIns="640080" tIns="91440" rIns="640080" bIns="91440" anchor="ctr" anchorCtr="0">
            <a:normAutofit/>
          </a:bodyPr>
          <a:lstStyle>
            <a:lvl1pPr algn="l">
              <a:defRPr sz="4000" b="0">
                <a:solidFill>
                  <a:schemeClr val="bg2"/>
                </a:solidFill>
                <a:latin typeface="Calibri" panose="020F0502020204030204" pitchFamily="34" charset="0"/>
                <a:cs typeface="Calibri" panose="020F050202020403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0" y="3508376"/>
            <a:ext cx="12192000" cy="1616075"/>
          </a:xfrm>
          <a:solidFill>
            <a:srgbClr val="052043"/>
          </a:solidFill>
          <a:ln>
            <a:noFill/>
          </a:ln>
        </p:spPr>
        <p:txBody>
          <a:bodyPr lIns="640080" tIns="137160" rIns="640080" bIns="137160">
            <a:noAutofit/>
          </a:bodyPr>
          <a:lstStyle>
            <a:lvl1pPr marL="0" indent="0" algn="l">
              <a:buNone/>
              <a:defRPr sz="250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7" name="Date Placeholder 16"/>
          <p:cNvSpPr>
            <a:spLocks noGrp="1"/>
          </p:cNvSpPr>
          <p:nvPr>
            <p:ph type="dt" sz="half" idx="10"/>
          </p:nvPr>
        </p:nvSpPr>
        <p:spPr>
          <a:xfrm>
            <a:off x="787400" y="4759326"/>
            <a:ext cx="3276600" cy="365125"/>
          </a:xfrm>
          <a:prstGeom prst="rect">
            <a:avLst/>
          </a:prstGeom>
        </p:spPr>
        <p:txBody>
          <a:bodyPr/>
          <a:lstStyle>
            <a:lvl1pPr>
              <a:defRPr sz="1600" b="0">
                <a:solidFill>
                  <a:schemeClr val="bg1"/>
                </a:solidFill>
              </a:defRPr>
            </a:lvl1pPr>
          </a:lstStyle>
          <a:p>
            <a:fld id="{6E8DB816-C00B-4284-95A6-37FDF8809DA1}" type="datetime1">
              <a:rPr lang="en-CA" smtClean="0"/>
              <a:t>2021-07-05</a:t>
            </a:fld>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6703" y="5632445"/>
            <a:ext cx="6066990" cy="1021647"/>
          </a:xfrm>
          <a:prstGeom prst="rect">
            <a:avLst/>
          </a:prstGeom>
        </p:spPr>
      </p:pic>
      <p:pic>
        <p:nvPicPr>
          <p:cNvPr id="6" name="Pictur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296" y="5820528"/>
            <a:ext cx="3614346" cy="887867"/>
          </a:xfrm>
          <a:prstGeom prst="rect">
            <a:avLst/>
          </a:prstGeom>
        </p:spPr>
      </p:pic>
    </p:spTree>
    <p:extLst>
      <p:ext uri="{BB962C8B-B14F-4D97-AF65-F5344CB8AC3E}">
        <p14:creationId xmlns:p14="http://schemas.microsoft.com/office/powerpoint/2010/main" val="119988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496D-5C0F-4A54-A19B-A1ABA95E4C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96F13C8-6325-4140-AD86-ADB4AA0108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CDF450-256A-44F6-9874-4C44FD4A2879}"/>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A4FD0091-5452-4C97-93E9-AE1F32AF46D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236790-6F10-4D91-B2C7-B99CD334DD7E}"/>
              </a:ext>
            </a:extLst>
          </p:cNvPr>
          <p:cNvSpPr>
            <a:spLocks noGrp="1"/>
          </p:cNvSpPr>
          <p:nvPr>
            <p:ph type="sldNum" sz="quarter" idx="12"/>
          </p:nvPr>
        </p:nvSpPr>
        <p:spPr/>
        <p:txBody>
          <a:bodyPr/>
          <a:lstStyle/>
          <a:p>
            <a:fld id="{5C6B610D-4F81-4D6C-89C9-90A99093969E}" type="slidenum">
              <a:rPr lang="en-CA" smtClean="0"/>
              <a:t>‹#›</a:t>
            </a:fld>
            <a:endParaRPr lang="en-CA"/>
          </a:p>
        </p:txBody>
      </p:sp>
    </p:spTree>
    <p:extLst>
      <p:ext uri="{BB962C8B-B14F-4D97-AF65-F5344CB8AC3E}">
        <p14:creationId xmlns:p14="http://schemas.microsoft.com/office/powerpoint/2010/main" val="185755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94184-EC1E-415E-ABD1-F3BD71E9D42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53FCE8E-AD68-4C15-9B53-D8D32B9576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B6F9FD4-5C72-4BA8-BAF2-4D5F717853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B378B3B-59D0-4888-B9F5-4DB07897D4DB}"/>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ECFBB1B7-E3BA-40D1-AA0E-5A2951AA420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BCFBF2-FFC5-4E62-AEC0-B71AC7595E83}"/>
              </a:ext>
            </a:extLst>
          </p:cNvPr>
          <p:cNvSpPr>
            <a:spLocks noGrp="1"/>
          </p:cNvSpPr>
          <p:nvPr>
            <p:ph type="sldNum" sz="quarter" idx="12"/>
          </p:nvPr>
        </p:nvSpPr>
        <p:spPr/>
        <p:txBody>
          <a:bodyPr/>
          <a:lstStyle/>
          <a:p>
            <a:fld id="{5C6B610D-4F81-4D6C-89C9-90A99093969E}" type="slidenum">
              <a:rPr lang="en-CA" smtClean="0"/>
              <a:t>‹#›</a:t>
            </a:fld>
            <a:endParaRPr lang="en-CA"/>
          </a:p>
        </p:txBody>
      </p:sp>
    </p:spTree>
    <p:extLst>
      <p:ext uri="{BB962C8B-B14F-4D97-AF65-F5344CB8AC3E}">
        <p14:creationId xmlns:p14="http://schemas.microsoft.com/office/powerpoint/2010/main" val="191604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B406-DA46-4AD3-83B1-E4C25C58519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660CEEF-8CCB-452E-8B8D-F34FD44E49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8E58B6-CBAF-4CDB-A34C-53AA795828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397E7EE-6CE8-4E9B-B114-6CBE09AC9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AB877E-F2A9-4089-8833-28944FCC37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DC6C6D5-979E-44FA-8F16-1CD0BA8563E2}"/>
              </a:ext>
            </a:extLst>
          </p:cNvPr>
          <p:cNvSpPr>
            <a:spLocks noGrp="1"/>
          </p:cNvSpPr>
          <p:nvPr>
            <p:ph type="dt" sz="half" idx="10"/>
          </p:nvPr>
        </p:nvSpPr>
        <p:spPr/>
        <p:txBody>
          <a:bodyPr/>
          <a:lstStyle/>
          <a:p>
            <a:endParaRPr lang="en-CA"/>
          </a:p>
        </p:txBody>
      </p:sp>
      <p:sp>
        <p:nvSpPr>
          <p:cNvPr id="8" name="Footer Placeholder 7">
            <a:extLst>
              <a:ext uri="{FF2B5EF4-FFF2-40B4-BE49-F238E27FC236}">
                <a16:creationId xmlns:a16="http://schemas.microsoft.com/office/drawing/2014/main" id="{5F1639F0-9024-4BB4-AEF1-6278A750BC0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0B49D34-39A7-4086-95FD-206738A1BBB7}"/>
              </a:ext>
            </a:extLst>
          </p:cNvPr>
          <p:cNvSpPr>
            <a:spLocks noGrp="1"/>
          </p:cNvSpPr>
          <p:nvPr>
            <p:ph type="sldNum" sz="quarter" idx="12"/>
          </p:nvPr>
        </p:nvSpPr>
        <p:spPr/>
        <p:txBody>
          <a:bodyPr/>
          <a:lstStyle/>
          <a:p>
            <a:fld id="{5C6B610D-4F81-4D6C-89C9-90A99093969E}" type="slidenum">
              <a:rPr lang="en-CA" smtClean="0"/>
              <a:t>‹#›</a:t>
            </a:fld>
            <a:endParaRPr lang="en-CA"/>
          </a:p>
        </p:txBody>
      </p:sp>
    </p:spTree>
    <p:extLst>
      <p:ext uri="{BB962C8B-B14F-4D97-AF65-F5344CB8AC3E}">
        <p14:creationId xmlns:p14="http://schemas.microsoft.com/office/powerpoint/2010/main" val="182198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3FE1-E2F9-41C5-8ECF-F5415476540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50FF0F1-1FD6-477E-B8B6-652345170CDD}"/>
              </a:ext>
            </a:extLst>
          </p:cNvPr>
          <p:cNvSpPr>
            <a:spLocks noGrp="1"/>
          </p:cNvSpPr>
          <p:nvPr>
            <p:ph type="dt" sz="half" idx="10"/>
          </p:nvPr>
        </p:nvSpPr>
        <p:spPr/>
        <p:txBody>
          <a:bodyPr/>
          <a:lstStyle/>
          <a:p>
            <a:endParaRPr lang="en-CA"/>
          </a:p>
        </p:txBody>
      </p:sp>
      <p:sp>
        <p:nvSpPr>
          <p:cNvPr id="4" name="Footer Placeholder 3">
            <a:extLst>
              <a:ext uri="{FF2B5EF4-FFF2-40B4-BE49-F238E27FC236}">
                <a16:creationId xmlns:a16="http://schemas.microsoft.com/office/drawing/2014/main" id="{E43E021E-E225-45A3-A3F7-905B123331F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23D3077-76AC-44DD-B2E8-65A42B37614B}"/>
              </a:ext>
            </a:extLst>
          </p:cNvPr>
          <p:cNvSpPr>
            <a:spLocks noGrp="1"/>
          </p:cNvSpPr>
          <p:nvPr>
            <p:ph type="sldNum" sz="quarter" idx="12"/>
          </p:nvPr>
        </p:nvSpPr>
        <p:spPr/>
        <p:txBody>
          <a:bodyPr/>
          <a:lstStyle/>
          <a:p>
            <a:fld id="{5C6B610D-4F81-4D6C-89C9-90A99093969E}" type="slidenum">
              <a:rPr lang="en-CA" smtClean="0"/>
              <a:t>‹#›</a:t>
            </a:fld>
            <a:endParaRPr lang="en-CA"/>
          </a:p>
        </p:txBody>
      </p:sp>
    </p:spTree>
    <p:extLst>
      <p:ext uri="{BB962C8B-B14F-4D97-AF65-F5344CB8AC3E}">
        <p14:creationId xmlns:p14="http://schemas.microsoft.com/office/powerpoint/2010/main" val="56809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1B98BF-2A3A-4385-8CF0-CEC31C155432}"/>
              </a:ext>
            </a:extLst>
          </p:cNvPr>
          <p:cNvSpPr>
            <a:spLocks noGrp="1"/>
          </p:cNvSpPr>
          <p:nvPr>
            <p:ph type="dt" sz="half" idx="10"/>
          </p:nvPr>
        </p:nvSpPr>
        <p:spPr/>
        <p:txBody>
          <a:bodyPr/>
          <a:lstStyle/>
          <a:p>
            <a:endParaRPr lang="en-CA"/>
          </a:p>
        </p:txBody>
      </p:sp>
      <p:sp>
        <p:nvSpPr>
          <p:cNvPr id="3" name="Footer Placeholder 2">
            <a:extLst>
              <a:ext uri="{FF2B5EF4-FFF2-40B4-BE49-F238E27FC236}">
                <a16:creationId xmlns:a16="http://schemas.microsoft.com/office/drawing/2014/main" id="{DFF42CF8-3963-4164-A432-BEF5A859915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CF3E2D0-E261-42FF-9AB4-D60598084D43}"/>
              </a:ext>
            </a:extLst>
          </p:cNvPr>
          <p:cNvSpPr>
            <a:spLocks noGrp="1"/>
          </p:cNvSpPr>
          <p:nvPr>
            <p:ph type="sldNum" sz="quarter" idx="12"/>
          </p:nvPr>
        </p:nvSpPr>
        <p:spPr/>
        <p:txBody>
          <a:bodyPr/>
          <a:lstStyle/>
          <a:p>
            <a:fld id="{5C6B610D-4F81-4D6C-89C9-90A99093969E}" type="slidenum">
              <a:rPr lang="en-CA" smtClean="0"/>
              <a:t>‹#›</a:t>
            </a:fld>
            <a:endParaRPr lang="en-CA"/>
          </a:p>
        </p:txBody>
      </p:sp>
    </p:spTree>
    <p:extLst>
      <p:ext uri="{BB962C8B-B14F-4D97-AF65-F5344CB8AC3E}">
        <p14:creationId xmlns:p14="http://schemas.microsoft.com/office/powerpoint/2010/main" val="3558023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9DF0-146D-419C-A1B3-D1B16288F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41967F1-DC4F-4F3D-A0BB-49539BEC0A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4C5554B-C01F-4DE1-8B71-11E46D35A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B4C98E-0FDF-46F3-AE06-8CA5D49209A0}"/>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09A0C63A-0802-484B-8400-A492007A0E3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913F4A8-4C8D-4157-9B61-572E0B234D88}"/>
              </a:ext>
            </a:extLst>
          </p:cNvPr>
          <p:cNvSpPr>
            <a:spLocks noGrp="1"/>
          </p:cNvSpPr>
          <p:nvPr>
            <p:ph type="sldNum" sz="quarter" idx="12"/>
          </p:nvPr>
        </p:nvSpPr>
        <p:spPr/>
        <p:txBody>
          <a:bodyPr/>
          <a:lstStyle/>
          <a:p>
            <a:fld id="{5C6B610D-4F81-4D6C-89C9-90A99093969E}" type="slidenum">
              <a:rPr lang="en-CA" smtClean="0"/>
              <a:t>‹#›</a:t>
            </a:fld>
            <a:endParaRPr lang="en-CA"/>
          </a:p>
        </p:txBody>
      </p:sp>
    </p:spTree>
    <p:extLst>
      <p:ext uri="{BB962C8B-B14F-4D97-AF65-F5344CB8AC3E}">
        <p14:creationId xmlns:p14="http://schemas.microsoft.com/office/powerpoint/2010/main" val="3733551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17B8-00C0-4D57-88DB-E3E2A9FA8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2A21BD8-E967-4347-8524-B5DE04A5E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44A2DEC-B3C4-424D-B240-9E028D8B5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38116-F5F0-423C-96F8-ECDE51E8B435}"/>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2C8D1EB6-0044-4A46-9240-06DBD1C17A2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C2583F9-94EE-4F6A-9DBC-461885C65BB7}"/>
              </a:ext>
            </a:extLst>
          </p:cNvPr>
          <p:cNvSpPr>
            <a:spLocks noGrp="1"/>
          </p:cNvSpPr>
          <p:nvPr>
            <p:ph type="sldNum" sz="quarter" idx="12"/>
          </p:nvPr>
        </p:nvSpPr>
        <p:spPr/>
        <p:txBody>
          <a:bodyPr/>
          <a:lstStyle/>
          <a:p>
            <a:fld id="{5C6B610D-4F81-4D6C-89C9-90A99093969E}" type="slidenum">
              <a:rPr lang="en-CA" smtClean="0"/>
              <a:t>‹#›</a:t>
            </a:fld>
            <a:endParaRPr lang="en-CA"/>
          </a:p>
        </p:txBody>
      </p:sp>
    </p:spTree>
    <p:extLst>
      <p:ext uri="{BB962C8B-B14F-4D97-AF65-F5344CB8AC3E}">
        <p14:creationId xmlns:p14="http://schemas.microsoft.com/office/powerpoint/2010/main" val="385776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A20E-4F0E-48AE-80F7-ED3B3292E30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93D52B-5B84-4D65-91CB-357052F5D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3E4812-1BFF-4D73-8127-064870443685}"/>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382CFC00-7F3C-45E7-B0E3-E6AD3989CC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2D8270-48EF-49E3-B173-62419561AF1F}"/>
              </a:ext>
            </a:extLst>
          </p:cNvPr>
          <p:cNvSpPr>
            <a:spLocks noGrp="1"/>
          </p:cNvSpPr>
          <p:nvPr>
            <p:ph type="sldNum" sz="quarter" idx="12"/>
          </p:nvPr>
        </p:nvSpPr>
        <p:spPr/>
        <p:txBody>
          <a:bodyPr/>
          <a:lstStyle/>
          <a:p>
            <a:fld id="{5C6B610D-4F81-4D6C-89C9-90A99093969E}" type="slidenum">
              <a:rPr lang="en-CA" smtClean="0"/>
              <a:t>‹#›</a:t>
            </a:fld>
            <a:endParaRPr lang="en-CA"/>
          </a:p>
        </p:txBody>
      </p:sp>
    </p:spTree>
    <p:extLst>
      <p:ext uri="{BB962C8B-B14F-4D97-AF65-F5344CB8AC3E}">
        <p14:creationId xmlns:p14="http://schemas.microsoft.com/office/powerpoint/2010/main" val="1652427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FA1D3-A559-4F7D-8A5B-5FE2A57ACA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5EF4982-1EFD-4E77-8E69-596B75A106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D7CE48-E75C-4ACD-8205-98B20FC1A99C}"/>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4386AA05-7F05-4F8B-9059-0F410D869C3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85A130-1540-4675-9FB2-9A000BAB1F97}"/>
              </a:ext>
            </a:extLst>
          </p:cNvPr>
          <p:cNvSpPr>
            <a:spLocks noGrp="1"/>
          </p:cNvSpPr>
          <p:nvPr>
            <p:ph type="sldNum" sz="quarter" idx="12"/>
          </p:nvPr>
        </p:nvSpPr>
        <p:spPr/>
        <p:txBody>
          <a:bodyPr/>
          <a:lstStyle/>
          <a:p>
            <a:fld id="{5C6B610D-4F81-4D6C-89C9-90A99093969E}" type="slidenum">
              <a:rPr lang="en-CA" smtClean="0"/>
              <a:t>‹#›</a:t>
            </a:fld>
            <a:endParaRPr lang="en-CA"/>
          </a:p>
        </p:txBody>
      </p:sp>
    </p:spTree>
    <p:extLst>
      <p:ext uri="{BB962C8B-B14F-4D97-AF65-F5344CB8AC3E}">
        <p14:creationId xmlns:p14="http://schemas.microsoft.com/office/powerpoint/2010/main" val="2758101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Title 1"/>
          <p:cNvSpPr>
            <a:spLocks noGrp="1"/>
          </p:cNvSpPr>
          <p:nvPr>
            <p:ph type="title"/>
          </p:nvPr>
        </p:nvSpPr>
        <p:spPr>
          <a:xfrm>
            <a:off x="551384" y="332656"/>
            <a:ext cx="7848872" cy="648072"/>
          </a:xfrm>
          <a:prstGeom prst="rect">
            <a:avLst/>
          </a:prstGeom>
        </p:spPr>
        <p:txBody>
          <a:bodyPr/>
          <a:lstStyle>
            <a:lvl1pPr>
              <a:defRPr b="0" i="0">
                <a:solidFill>
                  <a:srgbClr val="009BD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Text Placeholder 2"/>
          <p:cNvSpPr>
            <a:spLocks noGrp="1"/>
          </p:cNvSpPr>
          <p:nvPr>
            <p:ph type="body" sz="quarter" idx="10"/>
          </p:nvPr>
        </p:nvSpPr>
        <p:spPr>
          <a:xfrm>
            <a:off x="564257" y="1412776"/>
            <a:ext cx="11076359" cy="4679925"/>
          </a:xfrm>
          <a:prstGeom prst="rect">
            <a:avLst/>
          </a:prstGeom>
        </p:spPr>
        <p:txBody>
          <a:bodyPr/>
          <a:lstStyle>
            <a:lvl1pPr>
              <a:buClr>
                <a:srgbClr val="009BDC"/>
              </a:buClr>
              <a:defRPr>
                <a:solidFill>
                  <a:srgbClr val="455660"/>
                </a:solidFill>
                <a:latin typeface="Calibri" panose="020F0502020204030204" pitchFamily="34" charset="0"/>
                <a:cs typeface="Calibri" panose="020F0502020204030204" pitchFamily="34" charset="0"/>
              </a:defRPr>
            </a:lvl1pPr>
            <a:lvl2pPr>
              <a:buClr>
                <a:srgbClr val="009BDC"/>
              </a:buClr>
              <a:defRPr>
                <a:solidFill>
                  <a:srgbClr val="455660"/>
                </a:solidFill>
                <a:latin typeface="Calibri" panose="020F0502020204030204" pitchFamily="34" charset="0"/>
                <a:cs typeface="Calibri" panose="020F0502020204030204" pitchFamily="34" charset="0"/>
              </a:defRPr>
            </a:lvl2pPr>
            <a:lvl3pPr>
              <a:buClr>
                <a:srgbClr val="009BDC"/>
              </a:buClr>
              <a:defRPr>
                <a:solidFill>
                  <a:srgbClr val="455660"/>
                </a:solidFill>
                <a:latin typeface="Calibri" panose="020F0502020204030204" pitchFamily="34" charset="0"/>
                <a:cs typeface="Calibri" panose="020F0502020204030204" pitchFamily="34" charset="0"/>
              </a:defRPr>
            </a:lvl3pPr>
            <a:lvl4pPr>
              <a:buClr>
                <a:srgbClr val="009BDC"/>
              </a:buClr>
              <a:defRPr>
                <a:solidFill>
                  <a:srgbClr val="455660"/>
                </a:solidFill>
                <a:latin typeface="Calibri" panose="020F0502020204030204" pitchFamily="34" charset="0"/>
                <a:cs typeface="Calibri" panose="020F0502020204030204" pitchFamily="34" charset="0"/>
              </a:defRPr>
            </a:lvl4pPr>
            <a:lvl5pPr>
              <a:buClr>
                <a:srgbClr val="009BDC"/>
              </a:buClr>
              <a:defRPr>
                <a:solidFill>
                  <a:srgbClr val="455660"/>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156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7" name="Content Placeholder 6"/>
          <p:cNvSpPr>
            <a:spLocks noGrp="1"/>
          </p:cNvSpPr>
          <p:nvPr>
            <p:ph sz="quarter" idx="13"/>
          </p:nvPr>
        </p:nvSpPr>
        <p:spPr>
          <a:xfrm>
            <a:off x="609600" y="1268976"/>
            <a:ext cx="10972800" cy="4680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Date Placeholder 7"/>
          <p:cNvSpPr>
            <a:spLocks noGrp="1"/>
          </p:cNvSpPr>
          <p:nvPr>
            <p:ph type="dt" sz="half" idx="14"/>
          </p:nvPr>
        </p:nvSpPr>
        <p:spPr/>
        <p:txBody>
          <a:bodyPr/>
          <a:lstStyle/>
          <a:p>
            <a:fld id="{BA5B6E1B-35DF-46B0-A502-AD4B04C1010D}" type="datetime1">
              <a:rPr lang="en-CA" smtClean="0"/>
              <a:t>2021-07-05</a:t>
            </a:fld>
            <a:endParaRPr lang="en-CA" dirty="0"/>
          </a:p>
        </p:txBody>
      </p:sp>
      <p:sp>
        <p:nvSpPr>
          <p:cNvPr id="9" name="Footer Placeholder 8"/>
          <p:cNvSpPr>
            <a:spLocks noGrp="1"/>
          </p:cNvSpPr>
          <p:nvPr>
            <p:ph type="ftr" sz="quarter" idx="15"/>
          </p:nvPr>
        </p:nvSpPr>
        <p:spPr>
          <a:xfrm>
            <a:off x="3611539" y="6303405"/>
            <a:ext cx="4831072" cy="365125"/>
          </a:xfrm>
          <a:prstGeom prst="rect">
            <a:avLst/>
          </a:prstGeom>
        </p:spPr>
        <p:txBody>
          <a:bodyPr/>
          <a:lstStyle/>
          <a:p>
            <a:endParaRPr lang="en-CA" dirty="0"/>
          </a:p>
        </p:txBody>
      </p:sp>
      <p:sp>
        <p:nvSpPr>
          <p:cNvPr id="10" name="Slide Number Placeholder 9"/>
          <p:cNvSpPr>
            <a:spLocks noGrp="1"/>
          </p:cNvSpPr>
          <p:nvPr>
            <p:ph type="sldNum" sz="quarter" idx="16"/>
          </p:nvPr>
        </p:nvSpPr>
        <p:spPr/>
        <p:txBody>
          <a:bodyPr/>
          <a:lstStyle/>
          <a:p>
            <a:fld id="{571EEB72-811A-4261-BCC2-9B67ECDAFFE5}" type="slidenum">
              <a:rPr lang="en-CA" smtClean="0"/>
              <a:t>‹#›</a:t>
            </a:fld>
            <a:endParaRPr lang="en-CA" dirty="0"/>
          </a:p>
        </p:txBody>
      </p:sp>
    </p:spTree>
    <p:extLst>
      <p:ext uri="{BB962C8B-B14F-4D97-AF65-F5344CB8AC3E}">
        <p14:creationId xmlns:p14="http://schemas.microsoft.com/office/powerpoint/2010/main" val="41698574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9" name="Text Placeholder 8"/>
          <p:cNvSpPr>
            <a:spLocks noGrp="1"/>
          </p:cNvSpPr>
          <p:nvPr>
            <p:ph type="body" sz="quarter" idx="12"/>
          </p:nvPr>
        </p:nvSpPr>
        <p:spPr>
          <a:xfrm>
            <a:off x="609600" y="1355725"/>
            <a:ext cx="10998200" cy="4235450"/>
          </a:xfrm>
        </p:spPr>
        <p:txBody>
          <a:bodyPr/>
          <a:lstStyle>
            <a:lvl2pPr>
              <a:defRPr>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Footer Placeholder 3"/>
          <p:cNvSpPr>
            <a:spLocks noGrp="1"/>
          </p:cNvSpPr>
          <p:nvPr>
            <p:ph type="ftr" sz="quarter" idx="13"/>
          </p:nvPr>
        </p:nvSpPr>
        <p:spPr>
          <a:xfrm>
            <a:off x="6327622" y="5527012"/>
            <a:ext cx="5398084" cy="365125"/>
          </a:xfrm>
          <a:prstGeom prst="rect">
            <a:avLst/>
          </a:prstGeom>
        </p:spPr>
        <p:txBody>
          <a:bodyPr/>
          <a:lstStyle/>
          <a:p>
            <a:endParaRPr lang="en-CA" dirty="0"/>
          </a:p>
        </p:txBody>
      </p:sp>
    </p:spTree>
    <p:extLst>
      <p:ext uri="{BB962C8B-B14F-4D97-AF65-F5344CB8AC3E}">
        <p14:creationId xmlns:p14="http://schemas.microsoft.com/office/powerpoint/2010/main" val="107733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571EEB72-811A-4261-BCC2-9B67ECDAFFE5}" type="slidenum">
              <a:rPr lang="en-CA" smtClean="0"/>
              <a:t>‹#›</a:t>
            </a:fld>
            <a:endParaRPr lang="en-CA" dirty="0"/>
          </a:p>
        </p:txBody>
      </p:sp>
      <p:sp>
        <p:nvSpPr>
          <p:cNvPr id="4" name="Date Placeholder 3"/>
          <p:cNvSpPr>
            <a:spLocks noGrp="1"/>
          </p:cNvSpPr>
          <p:nvPr>
            <p:ph type="dt" sz="half" idx="11"/>
          </p:nvPr>
        </p:nvSpPr>
        <p:spPr/>
        <p:txBody>
          <a:bodyPr/>
          <a:lstStyle/>
          <a:p>
            <a:fld id="{EE17B7B0-01D6-4A8F-B3B6-CBFDC1EA8632}" type="datetime1">
              <a:rPr lang="en-CA" smtClean="0"/>
              <a:t>2021-07-05</a:t>
            </a:fld>
            <a:endParaRPr lang="en-CA" dirty="0"/>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403351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2"/>
          <p:cNvSpPr>
            <a:spLocks noGrp="1"/>
          </p:cNvSpPr>
          <p:nvPr>
            <p:ph type="ftr" sz="quarter" idx="10"/>
          </p:nvPr>
        </p:nvSpPr>
        <p:spPr>
          <a:xfrm>
            <a:off x="3611539" y="6303405"/>
            <a:ext cx="4831072" cy="365125"/>
          </a:xfrm>
          <a:prstGeom prst="rect">
            <a:avLst/>
          </a:prstGeom>
        </p:spPr>
        <p:txBody>
          <a:bodyPr/>
          <a:lstStyle/>
          <a:p>
            <a:endParaRPr lang="en-CA" dirty="0"/>
          </a:p>
        </p:txBody>
      </p:sp>
      <p:sp>
        <p:nvSpPr>
          <p:cNvPr id="4" name="Slide Number Placeholder 3"/>
          <p:cNvSpPr>
            <a:spLocks noGrp="1"/>
          </p:cNvSpPr>
          <p:nvPr>
            <p:ph type="sldNum" sz="quarter" idx="11"/>
          </p:nvPr>
        </p:nvSpPr>
        <p:spPr/>
        <p:txBody>
          <a:bodyPr/>
          <a:lstStyle/>
          <a:p>
            <a:fld id="{571EEB72-811A-4261-BCC2-9B67ECDAFFE5}" type="slidenum">
              <a:rPr lang="en-CA" smtClean="0"/>
              <a:t>‹#›</a:t>
            </a:fld>
            <a:endParaRPr lang="en-CA" dirty="0"/>
          </a:p>
        </p:txBody>
      </p:sp>
      <p:sp>
        <p:nvSpPr>
          <p:cNvPr id="5" name="Date Placeholder 4"/>
          <p:cNvSpPr>
            <a:spLocks noGrp="1"/>
          </p:cNvSpPr>
          <p:nvPr>
            <p:ph type="dt" sz="half" idx="12"/>
          </p:nvPr>
        </p:nvSpPr>
        <p:spPr/>
        <p:txBody>
          <a:bodyPr/>
          <a:lstStyle/>
          <a:p>
            <a:fld id="{A3759B2B-09D6-425F-944E-0718E15EAE56}" type="datetime1">
              <a:rPr lang="en-CA" smtClean="0"/>
              <a:t>2021-07-05</a:t>
            </a:fld>
            <a:endParaRPr lang="en-CA" dirty="0"/>
          </a:p>
        </p:txBody>
      </p:sp>
      <p:sp>
        <p:nvSpPr>
          <p:cNvPr id="7" name="Text Placeholder 6"/>
          <p:cNvSpPr>
            <a:spLocks noGrp="1"/>
          </p:cNvSpPr>
          <p:nvPr>
            <p:ph type="body" sz="quarter" idx="13"/>
          </p:nvPr>
        </p:nvSpPr>
        <p:spPr>
          <a:xfrm>
            <a:off x="609600" y="1268976"/>
            <a:ext cx="10972800" cy="4680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77468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5" name="Title 1"/>
          <p:cNvSpPr>
            <a:spLocks noGrp="1"/>
          </p:cNvSpPr>
          <p:nvPr>
            <p:ph type="title"/>
          </p:nvPr>
        </p:nvSpPr>
        <p:spPr>
          <a:xfrm>
            <a:off x="551384" y="332656"/>
            <a:ext cx="7848872" cy="648072"/>
          </a:xfrm>
          <a:prstGeom prst="rect">
            <a:avLst/>
          </a:prstGeom>
        </p:spPr>
        <p:txBody>
          <a:bodyPr/>
          <a:lstStyle>
            <a:lvl1pPr>
              <a:defRPr b="0" i="0">
                <a:solidFill>
                  <a:srgbClr val="009BDC"/>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6" name="Text Placeholder 2"/>
          <p:cNvSpPr>
            <a:spLocks noGrp="1"/>
          </p:cNvSpPr>
          <p:nvPr>
            <p:ph type="body" sz="quarter" idx="10"/>
          </p:nvPr>
        </p:nvSpPr>
        <p:spPr>
          <a:xfrm>
            <a:off x="564257" y="1412776"/>
            <a:ext cx="11076359" cy="4679925"/>
          </a:xfrm>
          <a:prstGeom prst="rect">
            <a:avLst/>
          </a:prstGeom>
        </p:spPr>
        <p:txBody>
          <a:bodyPr/>
          <a:lstStyle>
            <a:lvl1pPr>
              <a:buClr>
                <a:srgbClr val="009BDC"/>
              </a:buClr>
              <a:defRPr>
                <a:solidFill>
                  <a:srgbClr val="455660"/>
                </a:solidFill>
                <a:latin typeface="Calibri" panose="020F0502020204030204" pitchFamily="34" charset="0"/>
                <a:cs typeface="Calibri" panose="020F0502020204030204" pitchFamily="34" charset="0"/>
              </a:defRPr>
            </a:lvl1pPr>
            <a:lvl2pPr>
              <a:buClr>
                <a:srgbClr val="009BDC"/>
              </a:buClr>
              <a:defRPr>
                <a:solidFill>
                  <a:srgbClr val="455660"/>
                </a:solidFill>
                <a:latin typeface="Calibri" panose="020F0502020204030204" pitchFamily="34" charset="0"/>
                <a:cs typeface="Calibri" panose="020F0502020204030204" pitchFamily="34" charset="0"/>
              </a:defRPr>
            </a:lvl2pPr>
            <a:lvl3pPr>
              <a:buClr>
                <a:srgbClr val="009BDC"/>
              </a:buClr>
              <a:defRPr>
                <a:solidFill>
                  <a:srgbClr val="455660"/>
                </a:solidFill>
                <a:latin typeface="Calibri" panose="020F0502020204030204" pitchFamily="34" charset="0"/>
                <a:cs typeface="Calibri" panose="020F0502020204030204" pitchFamily="34" charset="0"/>
              </a:defRPr>
            </a:lvl3pPr>
            <a:lvl4pPr>
              <a:buClr>
                <a:srgbClr val="009BDC"/>
              </a:buClr>
              <a:defRPr>
                <a:solidFill>
                  <a:srgbClr val="455660"/>
                </a:solidFill>
                <a:latin typeface="Calibri" panose="020F0502020204030204" pitchFamily="34" charset="0"/>
                <a:cs typeface="Calibri" panose="020F0502020204030204" pitchFamily="34" charset="0"/>
              </a:defRPr>
            </a:lvl4pPr>
            <a:lvl5pPr>
              <a:buClr>
                <a:srgbClr val="009BDC"/>
              </a:buClr>
              <a:defRPr>
                <a:solidFill>
                  <a:srgbClr val="455660"/>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257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2D71-B29A-48BA-82A6-8EE691CF47E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03D9D41-4BA7-4079-9DD1-EC9F2C832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197345-8963-45E9-AA1E-EED2B09EF9EC}"/>
              </a:ext>
            </a:extLst>
          </p:cNvPr>
          <p:cNvSpPr>
            <a:spLocks noGrp="1"/>
          </p:cNvSpPr>
          <p:nvPr>
            <p:ph type="dt" sz="half" idx="10"/>
          </p:nvPr>
        </p:nvSpPr>
        <p:spPr/>
        <p:txBody>
          <a:bodyPr/>
          <a:lstStyle/>
          <a:p>
            <a:fld id="{61E03736-DADC-4614-8AB7-FCB61BEE0141}" type="datetime1">
              <a:rPr lang="en-CA" smtClean="0"/>
              <a:t>2021-07-05</a:t>
            </a:fld>
            <a:endParaRPr lang="en-CA" dirty="0"/>
          </a:p>
        </p:txBody>
      </p:sp>
      <p:sp>
        <p:nvSpPr>
          <p:cNvPr id="5" name="Footer Placeholder 4">
            <a:extLst>
              <a:ext uri="{FF2B5EF4-FFF2-40B4-BE49-F238E27FC236}">
                <a16:creationId xmlns:a16="http://schemas.microsoft.com/office/drawing/2014/main" id="{2793DCF1-4938-49B4-A012-0BB0A70E339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D1958FE-B057-4EF9-8320-47EBFDBA032E}"/>
              </a:ext>
            </a:extLst>
          </p:cNvPr>
          <p:cNvSpPr>
            <a:spLocks noGrp="1"/>
          </p:cNvSpPr>
          <p:nvPr>
            <p:ph type="sldNum" sz="quarter" idx="12"/>
          </p:nvPr>
        </p:nvSpPr>
        <p:spPr/>
        <p:txBody>
          <a:bodyPr/>
          <a:lstStyle/>
          <a:p>
            <a:fld id="{571EEB72-811A-4261-BCC2-9B67ECDAFFE5}" type="slidenum">
              <a:rPr lang="en-CA" smtClean="0"/>
              <a:t>‹#›</a:t>
            </a:fld>
            <a:endParaRPr lang="en-CA" dirty="0"/>
          </a:p>
        </p:txBody>
      </p:sp>
    </p:spTree>
    <p:extLst>
      <p:ext uri="{BB962C8B-B14F-4D97-AF65-F5344CB8AC3E}">
        <p14:creationId xmlns:p14="http://schemas.microsoft.com/office/powerpoint/2010/main" val="94990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4" name="Title Text"/>
          <p:cNvSpPr txBox="1">
            <a:spLocks noGrp="1"/>
          </p:cNvSpPr>
          <p:nvPr>
            <p:ph type="title"/>
          </p:nvPr>
        </p:nvSpPr>
        <p:spPr>
          <a:xfrm>
            <a:off x="892969" y="178594"/>
            <a:ext cx="10406063" cy="960081"/>
          </a:xfrm>
          <a:prstGeom prst="rect">
            <a:avLst/>
          </a:prstGeom>
        </p:spPr>
        <p:txBody>
          <a:bodyPr>
            <a:normAutofit/>
          </a:bodyPr>
          <a:lstStyle>
            <a:lvl1pPr>
              <a:defRPr sz="4219" b="0">
                <a:solidFill>
                  <a:srgbClr val="385C76"/>
                </a:solidFill>
                <a:latin typeface="Helvetica"/>
                <a:ea typeface="Helvetica"/>
                <a:cs typeface="Helvetica"/>
                <a:sym typeface="Helvetica"/>
              </a:defRPr>
            </a:lvl1pPr>
          </a:lstStyle>
          <a:p>
            <a:r>
              <a:rPr lang="en-US"/>
              <a:t>Click to edit Master title style</a:t>
            </a:r>
            <a:endParaRPr dirty="0"/>
          </a:p>
        </p:txBody>
      </p:sp>
      <p:sp>
        <p:nvSpPr>
          <p:cNvPr id="65" name="Body Level One…"/>
          <p:cNvSpPr txBox="1">
            <a:spLocks noGrp="1"/>
          </p:cNvSpPr>
          <p:nvPr>
            <p:ph type="body" idx="1" hasCustomPrompt="1"/>
          </p:nvPr>
        </p:nvSpPr>
        <p:spPr>
          <a:prstGeom prst="rect">
            <a:avLst/>
          </a:prstGeom>
        </p:spPr>
        <p:txBody>
          <a:bodyPr anchor="t"/>
          <a:lstStyle>
            <a:lvl1pPr marL="240460" indent="-240460">
              <a:lnSpc>
                <a:spcPct val="100000"/>
              </a:lnSpc>
              <a:spcBef>
                <a:spcPts val="17"/>
              </a:spcBef>
              <a:buSzPct val="100000"/>
              <a:buFont typeface="Wingdings" panose="05000000000000000000" pitchFamily="2" charset="2"/>
              <a:buChar char="§"/>
              <a:defRPr/>
            </a:lvl1pPr>
            <a:lvl2pPr marL="521419" indent="-199962">
              <a:spcBef>
                <a:spcPts val="472"/>
              </a:spcBef>
              <a:buSzPct val="100000"/>
              <a:buFontTx/>
              <a:buChar char="-"/>
              <a:defRPr sz="1969"/>
            </a:lvl2pPr>
            <a:lvl3pPr>
              <a:buSzPct val="100000"/>
              <a:defRPr/>
            </a:lvl3pPr>
            <a:lvl4pPr>
              <a:buSzPct val="100000"/>
              <a:defRPr/>
            </a:lvl4pPr>
            <a:lvl5pPr>
              <a:buSzPct val="100000"/>
              <a:defRP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lide Number">
            <a:extLst>
              <a:ext uri="{FF2B5EF4-FFF2-40B4-BE49-F238E27FC236}">
                <a16:creationId xmlns:a16="http://schemas.microsoft.com/office/drawing/2014/main" id="{45138D5E-D601-6348-AF1C-81188075DA91}"/>
              </a:ext>
            </a:extLst>
          </p:cNvPr>
          <p:cNvSpPr txBox="1">
            <a:spLocks/>
          </p:cNvSpPr>
          <p:nvPr/>
        </p:nvSpPr>
        <p:spPr>
          <a:xfrm>
            <a:off x="11675695" y="178594"/>
            <a:ext cx="222818" cy="245260"/>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CA" sz="1125" smtClean="0"/>
              <a:pPr/>
              <a:t>‹#›</a:t>
            </a:fld>
            <a:endParaRPr lang="en-CA" sz="1125" dirty="0"/>
          </a:p>
        </p:txBody>
      </p:sp>
    </p:spTree>
    <p:extLst>
      <p:ext uri="{BB962C8B-B14F-4D97-AF65-F5344CB8AC3E}">
        <p14:creationId xmlns:p14="http://schemas.microsoft.com/office/powerpoint/2010/main" val="406370873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1E7C-1EE1-4F69-8C0F-3404966EF3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F4A6168-FFB5-41AF-972D-97F25F18D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28D5408-183F-4AB9-9756-23C6E486202E}"/>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80498448-1EBD-48F4-945F-A08754FD5A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EC95457-72B6-47A1-A948-2B1234204D28}"/>
              </a:ext>
            </a:extLst>
          </p:cNvPr>
          <p:cNvSpPr>
            <a:spLocks noGrp="1"/>
          </p:cNvSpPr>
          <p:nvPr>
            <p:ph type="sldNum" sz="quarter" idx="12"/>
          </p:nvPr>
        </p:nvSpPr>
        <p:spPr/>
        <p:txBody>
          <a:bodyPr/>
          <a:lstStyle/>
          <a:p>
            <a:fld id="{5C6B610D-4F81-4D6C-89C9-90A99093969E}" type="slidenum">
              <a:rPr lang="en-CA" smtClean="0"/>
              <a:t>‹#›</a:t>
            </a:fld>
            <a:endParaRPr lang="en-CA"/>
          </a:p>
        </p:txBody>
      </p:sp>
    </p:spTree>
    <p:extLst>
      <p:ext uri="{BB962C8B-B14F-4D97-AF65-F5344CB8AC3E}">
        <p14:creationId xmlns:p14="http://schemas.microsoft.com/office/powerpoint/2010/main" val="119435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F05F-DFB3-49FB-89A7-C298B087DF1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4C8C4B-8787-408B-BF51-8827E85BE2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004BF1-EF65-4284-AA26-F52D2C6BD12B}"/>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4269D71A-B80F-4068-8CB8-176E89AFAB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A23EA77-87EE-4A98-AF96-9B79A0519971}"/>
              </a:ext>
            </a:extLst>
          </p:cNvPr>
          <p:cNvSpPr>
            <a:spLocks noGrp="1"/>
          </p:cNvSpPr>
          <p:nvPr>
            <p:ph type="sldNum" sz="quarter" idx="12"/>
          </p:nvPr>
        </p:nvSpPr>
        <p:spPr/>
        <p:txBody>
          <a:bodyPr/>
          <a:lstStyle/>
          <a:p>
            <a:fld id="{5C6B610D-4F81-4D6C-89C9-90A99093969E}" type="slidenum">
              <a:rPr lang="en-CA" smtClean="0"/>
              <a:t>‹#›</a:t>
            </a:fld>
            <a:endParaRPr lang="en-CA"/>
          </a:p>
        </p:txBody>
      </p:sp>
    </p:spTree>
    <p:extLst>
      <p:ext uri="{BB962C8B-B14F-4D97-AF65-F5344CB8AC3E}">
        <p14:creationId xmlns:p14="http://schemas.microsoft.com/office/powerpoint/2010/main" val="2813283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5956301"/>
            <a:ext cx="12192000" cy="901700"/>
          </a:xfrm>
          <a:prstGeom prst="rect">
            <a:avLst/>
          </a:prstGeom>
          <a:solidFill>
            <a:srgbClr val="05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Placeholder 1"/>
          <p:cNvSpPr>
            <a:spLocks noGrp="1"/>
          </p:cNvSpPr>
          <p:nvPr>
            <p:ph type="title"/>
          </p:nvPr>
        </p:nvSpPr>
        <p:spPr>
          <a:xfrm>
            <a:off x="609600" y="279401"/>
            <a:ext cx="10972800" cy="812799"/>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609600" y="1271808"/>
            <a:ext cx="10972800" cy="46844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3"/>
          <p:cNvSpPr>
            <a:spLocks noGrp="1"/>
          </p:cNvSpPr>
          <p:nvPr>
            <p:ph type="sldNum" sz="quarter" idx="4"/>
          </p:nvPr>
        </p:nvSpPr>
        <p:spPr>
          <a:xfrm>
            <a:off x="10656051" y="6313263"/>
            <a:ext cx="9263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EEB72-811A-4261-BCC2-9B67ECDAFFE5}" type="slidenum">
              <a:rPr lang="en-CA" smtClean="0"/>
              <a:t>‹#›</a:t>
            </a:fld>
            <a:endParaRPr lang="en-CA" dirty="0"/>
          </a:p>
        </p:txBody>
      </p:sp>
      <p:sp>
        <p:nvSpPr>
          <p:cNvPr id="5" name="Date Placeholder 4"/>
          <p:cNvSpPr>
            <a:spLocks noGrp="1"/>
          </p:cNvSpPr>
          <p:nvPr>
            <p:ph type="dt" sz="half" idx="2"/>
          </p:nvPr>
        </p:nvSpPr>
        <p:spPr>
          <a:xfrm>
            <a:off x="8616028" y="6313263"/>
            <a:ext cx="186266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C1981-1D3F-4186-B7FC-E3D7D5BBBB57}" type="datetime1">
              <a:rPr lang="en-CA" smtClean="0"/>
              <a:t>2021-07-05</a:t>
            </a:fld>
            <a:endParaRPr lang="en-CA" dirty="0"/>
          </a:p>
        </p:txBody>
      </p:sp>
      <p:sp>
        <p:nvSpPr>
          <p:cNvPr id="8" name="Footer Placeholder 7"/>
          <p:cNvSpPr>
            <a:spLocks noGrp="1"/>
          </p:cNvSpPr>
          <p:nvPr>
            <p:ph type="ftr" sz="quarter" idx="3"/>
          </p:nvPr>
        </p:nvSpPr>
        <p:spPr>
          <a:xfrm>
            <a:off x="3611538" y="6313263"/>
            <a:ext cx="48271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1026" name="Picture 2" descr="C:\Users\Judy\Documents\Branding\UTTRI logo\university_of_toronto_transportation_research_institute_uttri_smal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622" b="27434"/>
          <a:stretch/>
        </p:blipFill>
        <p:spPr bwMode="auto">
          <a:xfrm>
            <a:off x="161316" y="6000679"/>
            <a:ext cx="1470689" cy="6777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32005" y="5983112"/>
            <a:ext cx="874889" cy="874889"/>
          </a:xfrm>
          <a:prstGeom prst="rect">
            <a:avLst/>
          </a:prstGeom>
        </p:spPr>
      </p:pic>
    </p:spTree>
    <p:extLst>
      <p:ext uri="{BB962C8B-B14F-4D97-AF65-F5344CB8AC3E}">
        <p14:creationId xmlns:p14="http://schemas.microsoft.com/office/powerpoint/2010/main" val="2750108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Lst>
  <p:hf hdr="0" dt="0"/>
  <p:txStyles>
    <p:titleStyle>
      <a:lvl1pPr algn="l" defTabSz="914400" rtl="0" eaLnBrk="1" latinLnBrk="0" hangingPunct="1">
        <a:spcBef>
          <a:spcPct val="0"/>
        </a:spcBef>
        <a:buNone/>
        <a:defRPr sz="3800" b="0" i="0" kern="1200">
          <a:solidFill>
            <a:schemeClr val="bg2"/>
          </a:solidFill>
          <a:latin typeface="Calibri Light" panose="020F0302020204030204" pitchFamily="34" charset="0"/>
          <a:ea typeface="+mj-ea"/>
          <a:cs typeface="Calibri Light" panose="020F0302020204030204" pitchFamily="34" charset="0"/>
        </a:defRPr>
      </a:lvl1pPr>
    </p:titleStyle>
    <p:bodyStyle>
      <a:lvl1pPr marL="342900" indent="-342900" algn="l" defTabSz="914400" rtl="0" eaLnBrk="1" latinLnBrk="0" hangingPunct="1">
        <a:spcBef>
          <a:spcPct val="20000"/>
        </a:spcBef>
        <a:buFont typeface="Wingdings" pitchFamily="2" charset="2"/>
        <a:buChar char="§"/>
        <a:defRPr sz="3000" kern="1200">
          <a:solidFill>
            <a:schemeClr val="bg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655F4D-2650-4979-975E-60381BE56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4779813-301C-48B3-86EF-5817168BD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BB4277-0D2F-4AEE-BCCA-A583C14E5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a:extLst>
              <a:ext uri="{FF2B5EF4-FFF2-40B4-BE49-F238E27FC236}">
                <a16:creationId xmlns:a16="http://schemas.microsoft.com/office/drawing/2014/main" id="{0E5246A8-BC93-427F-89BB-3B2A2187A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B7401B4-B43F-40D0-97FC-EAF3CD138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B610D-4F81-4D6C-89C9-90A99093969E}" type="slidenum">
              <a:rPr lang="en-CA" smtClean="0"/>
              <a:t>‹#›</a:t>
            </a:fld>
            <a:endParaRPr lang="en-CA"/>
          </a:p>
        </p:txBody>
      </p:sp>
    </p:spTree>
    <p:extLst>
      <p:ext uri="{BB962C8B-B14F-4D97-AF65-F5344CB8AC3E}">
        <p14:creationId xmlns:p14="http://schemas.microsoft.com/office/powerpoint/2010/main" val="40179457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svg"/><Relationship Id="rId3" Type="http://schemas.openxmlformats.org/officeDocument/2006/relationships/image" Target="../media/image40.png"/><Relationship Id="rId21" Type="http://schemas.openxmlformats.org/officeDocument/2006/relationships/image" Target="../media/image58.sv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62.png"/><Relationship Id="rId2" Type="http://schemas.openxmlformats.org/officeDocument/2006/relationships/notesSlide" Target="../notesSlides/notesSlide8.xml"/><Relationship Id="rId16" Type="http://schemas.openxmlformats.org/officeDocument/2006/relationships/image" Target="../media/image53.svg"/><Relationship Id="rId20"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43.svg"/><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svg"/><Relationship Id="rId10" Type="http://schemas.openxmlformats.org/officeDocument/2006/relationships/image" Target="../media/image47.svg"/><Relationship Id="rId19" Type="http://schemas.openxmlformats.org/officeDocument/2006/relationships/image" Target="../media/image56.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 Id="rId22"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1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72.png"/><Relationship Id="rId3" Type="http://schemas.openxmlformats.org/officeDocument/2006/relationships/image" Target="../media/image40.png"/><Relationship Id="rId7" Type="http://schemas.openxmlformats.org/officeDocument/2006/relationships/image" Target="../media/image69.png"/><Relationship Id="rId12" Type="http://schemas.openxmlformats.org/officeDocument/2006/relationships/image" Target="../media/image49.svg"/><Relationship Id="rId2" Type="http://schemas.openxmlformats.org/officeDocument/2006/relationships/notesSlide" Target="../notesSlides/notesSlide12.xml"/><Relationship Id="rId16" Type="http://schemas.openxmlformats.org/officeDocument/2006/relationships/image" Target="../media/image53.svg"/><Relationship Id="rId1" Type="http://schemas.openxmlformats.org/officeDocument/2006/relationships/slideLayout" Target="../slideLayouts/slideLayout5.xml"/><Relationship Id="rId6" Type="http://schemas.openxmlformats.org/officeDocument/2006/relationships/image" Target="../media/image43.svg"/><Relationship Id="rId11" Type="http://schemas.openxmlformats.org/officeDocument/2006/relationships/image" Target="../media/image71.png"/><Relationship Id="rId5" Type="http://schemas.openxmlformats.org/officeDocument/2006/relationships/image" Target="../media/image42.png"/><Relationship Id="rId15" Type="http://schemas.openxmlformats.org/officeDocument/2006/relationships/image" Target="../media/image73.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70.png"/><Relationship Id="rId14" Type="http://schemas.openxmlformats.org/officeDocument/2006/relationships/image" Target="../media/image51.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2" Type="http://schemas.openxmlformats.org/officeDocument/2006/relationships/hyperlink" Target="https://www.intelligenttransport.com/transport-articles/100389/looking-ahead-to-public-transport-post-pandemic/"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6.xml"/><Relationship Id="rId16"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31.svg"/><Relationship Id="rId5" Type="http://schemas.openxmlformats.org/officeDocument/2006/relationships/diagramQuickStyle" Target="../diagrams/quickStyle4.xml"/><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diagramLayout" Target="../diagrams/layout4.xml"/><Relationship Id="rId9" Type="http://schemas.openxmlformats.org/officeDocument/2006/relationships/image" Target="../media/image29.sv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8221-EAF7-416E-8885-1FD7835DCBD2}"/>
              </a:ext>
            </a:extLst>
          </p:cNvPr>
          <p:cNvSpPr>
            <a:spLocks noGrp="1"/>
          </p:cNvSpPr>
          <p:nvPr>
            <p:ph type="ctrTitle"/>
          </p:nvPr>
        </p:nvSpPr>
        <p:spPr/>
        <p:txBody>
          <a:bodyPr>
            <a:normAutofit/>
          </a:bodyPr>
          <a:lstStyle/>
          <a:p>
            <a:r>
              <a:rPr lang="en-CA" dirty="0" err="1">
                <a:latin typeface="Times New Roman" panose="02020603050405020304" pitchFamily="18" charset="0"/>
                <a:cs typeface="Times New Roman" panose="02020603050405020304" pitchFamily="18" charset="0"/>
              </a:rPr>
              <a:t>DASh</a:t>
            </a:r>
            <a:r>
              <a:rPr lang="en-CA" dirty="0">
                <a:latin typeface="Times New Roman" panose="02020603050405020304" pitchFamily="18" charset="0"/>
                <a:cs typeface="Times New Roman" panose="02020603050405020304" pitchFamily="18" charset="0"/>
              </a:rPr>
              <a:t>-BUS: A Toolkit for Deployment and Assessment of Shuttle Buses Strategies </a:t>
            </a:r>
          </a:p>
        </p:txBody>
      </p:sp>
      <p:sp>
        <p:nvSpPr>
          <p:cNvPr id="3" name="Subtitle 2">
            <a:extLst>
              <a:ext uri="{FF2B5EF4-FFF2-40B4-BE49-F238E27FC236}">
                <a16:creationId xmlns:a16="http://schemas.microsoft.com/office/drawing/2014/main" id="{DB96E0E4-69A4-4618-AF20-F135019BBB7D}"/>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Alaa Itani, </a:t>
            </a:r>
            <a:r>
              <a:rPr lang="en-US" dirty="0" err="1">
                <a:latin typeface="Times New Roman" panose="02020603050405020304" pitchFamily="18" charset="0"/>
                <a:cs typeface="Times New Roman" panose="02020603050405020304" pitchFamily="18" charset="0"/>
              </a:rPr>
              <a:t>MASc.</a:t>
            </a:r>
            <a:r>
              <a:rPr lang="en-US"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Aya </a:t>
            </a:r>
            <a:r>
              <a:rPr lang="en-CA" dirty="0" err="1">
                <a:latin typeface="Times New Roman" panose="02020603050405020304" pitchFamily="18" charset="0"/>
                <a:cs typeface="Times New Roman" panose="02020603050405020304" pitchFamily="18" charset="0"/>
              </a:rPr>
              <a:t>Aboudina</a:t>
            </a:r>
            <a:r>
              <a:rPr lang="en-CA" dirty="0">
                <a:latin typeface="Times New Roman" panose="02020603050405020304" pitchFamily="18" charset="0"/>
                <a:cs typeface="Times New Roman" panose="02020603050405020304" pitchFamily="18" charset="0"/>
              </a:rPr>
              <a:t>, PhD	 Siva </a:t>
            </a:r>
            <a:r>
              <a:rPr lang="en-CA" dirty="0" err="1">
                <a:latin typeface="Times New Roman" panose="02020603050405020304" pitchFamily="18" charset="0"/>
                <a:cs typeface="Times New Roman" panose="02020603050405020304" pitchFamily="18" charset="0"/>
              </a:rPr>
              <a:t>Srikukenthiran</a:t>
            </a:r>
            <a:r>
              <a:rPr lang="en-CA" dirty="0">
                <a:latin typeface="Times New Roman" panose="02020603050405020304" pitchFamily="18" charset="0"/>
                <a:cs typeface="Times New Roman" panose="02020603050405020304" pitchFamily="18" charset="0"/>
              </a:rPr>
              <a:t>, PhD 		   Ehab Diab, PhD 	</a:t>
            </a:r>
            <a:r>
              <a:rPr lang="en-US" dirty="0">
                <a:latin typeface="Times New Roman" panose="02020603050405020304" pitchFamily="18" charset="0"/>
                <a:cs typeface="Times New Roman" panose="02020603050405020304" pitchFamily="18" charset="0"/>
              </a:rPr>
              <a:t>Amer Shalaby, Ph.D.,</a:t>
            </a:r>
            <a:r>
              <a:rPr lang="en-US" dirty="0" err="1">
                <a:latin typeface="Times New Roman" panose="02020603050405020304" pitchFamily="18" charset="0"/>
                <a:cs typeface="Times New Roman" panose="02020603050405020304" pitchFamily="18" charset="0"/>
              </a:rPr>
              <a:t>P.Eng</a:t>
            </a:r>
            <a:r>
              <a:rPr lang="en-US" dirty="0">
                <a:latin typeface="Times New Roman" panose="02020603050405020304" pitchFamily="18" charset="0"/>
                <a:cs typeface="Times New Roman" panose="02020603050405020304" pitchFamily="18" charset="0"/>
              </a:rPr>
              <a:t>		</a:t>
            </a:r>
            <a:endParaRPr lang="en-CA"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Transit Analytics Lab (TAL) Research Day, July 2021</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689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D2C5-16B3-4B86-8A82-DDB48669EF28}"/>
              </a:ext>
            </a:extLst>
          </p:cNvPr>
          <p:cNvSpPr>
            <a:spLocks noGrp="1"/>
          </p:cNvSpPr>
          <p:nvPr>
            <p:ph type="title"/>
          </p:nvPr>
        </p:nvSpPr>
        <p:spPr>
          <a:xfrm>
            <a:off x="257849" y="51017"/>
            <a:ext cx="9787743" cy="648072"/>
          </a:xfrm>
        </p:spPr>
        <p:txBody>
          <a:bodyPr>
            <a:normAutofit/>
          </a:bodyPr>
          <a:lstStyle/>
          <a:p>
            <a:r>
              <a:rPr lang="en-US" sz="3400" b="1" dirty="0">
                <a:solidFill>
                  <a:schemeClr val="bg2"/>
                </a:solidFill>
                <a:latin typeface="Times New Roman" panose="02020603050405020304" pitchFamily="18" charset="0"/>
                <a:cs typeface="Times New Roman" panose="02020603050405020304" pitchFamily="18" charset="0"/>
              </a:rPr>
              <a:t>Data Input and Output – </a:t>
            </a:r>
            <a:r>
              <a:rPr lang="en-US" sz="3400" b="1" dirty="0" err="1">
                <a:solidFill>
                  <a:schemeClr val="bg2"/>
                </a:solidFill>
                <a:latin typeface="Times New Roman" panose="02020603050405020304" pitchFamily="18" charset="0"/>
                <a:cs typeface="Times New Roman" panose="02020603050405020304" pitchFamily="18" charset="0"/>
              </a:rPr>
              <a:t>DASh</a:t>
            </a:r>
            <a:r>
              <a:rPr lang="en-US" sz="3400" b="1" dirty="0">
                <a:solidFill>
                  <a:schemeClr val="bg2"/>
                </a:solidFill>
                <a:latin typeface="Times New Roman" panose="02020603050405020304" pitchFamily="18" charset="0"/>
                <a:cs typeface="Times New Roman" panose="02020603050405020304" pitchFamily="18" charset="0"/>
              </a:rPr>
              <a:t>-Bus Planner </a:t>
            </a:r>
            <a:endParaRPr lang="en-CA" sz="3400" b="1" dirty="0">
              <a:solidFill>
                <a:schemeClr val="bg2"/>
              </a:solidFill>
              <a:latin typeface="Times New Roman" panose="02020603050405020304" pitchFamily="18" charset="0"/>
              <a:cs typeface="Times New Roman" panose="02020603050405020304" pitchFamily="18" charset="0"/>
            </a:endParaRPr>
          </a:p>
        </p:txBody>
      </p:sp>
      <p:sp>
        <p:nvSpPr>
          <p:cNvPr id="51" name="Rectangle: Rounded Corners 50">
            <a:extLst>
              <a:ext uri="{FF2B5EF4-FFF2-40B4-BE49-F238E27FC236}">
                <a16:creationId xmlns:a16="http://schemas.microsoft.com/office/drawing/2014/main" id="{1ED4F423-2532-40EB-9E3C-2330F365F2BC}"/>
              </a:ext>
            </a:extLst>
          </p:cNvPr>
          <p:cNvSpPr/>
          <p:nvPr/>
        </p:nvSpPr>
        <p:spPr>
          <a:xfrm>
            <a:off x="912216" y="831797"/>
            <a:ext cx="4354443" cy="400885"/>
          </a:xfrm>
          <a:prstGeom prst="roundRect">
            <a:avLst/>
          </a:prstGeom>
          <a:solidFill>
            <a:srgbClr val="44546A">
              <a:lumMod val="60000"/>
              <a:lumOff val="40000"/>
            </a:srgbClr>
          </a:solidFill>
          <a:ln w="12700" cap="flat" cmpd="sng" algn="ctr">
            <a:solidFill>
              <a:srgbClr val="44546A">
                <a:lumMod val="75000"/>
                <a:lumOff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Incident location and time</a:t>
            </a:r>
          </a:p>
        </p:txBody>
      </p:sp>
      <p:sp>
        <p:nvSpPr>
          <p:cNvPr id="53" name="Rectangle: Rounded Corners 52">
            <a:extLst>
              <a:ext uri="{FF2B5EF4-FFF2-40B4-BE49-F238E27FC236}">
                <a16:creationId xmlns:a16="http://schemas.microsoft.com/office/drawing/2014/main" id="{3CA79EDA-E609-41FF-8F89-92EE20C92D09}"/>
              </a:ext>
            </a:extLst>
          </p:cNvPr>
          <p:cNvSpPr/>
          <p:nvPr/>
        </p:nvSpPr>
        <p:spPr>
          <a:xfrm>
            <a:off x="912217" y="1513843"/>
            <a:ext cx="4354443" cy="400885"/>
          </a:xfrm>
          <a:prstGeom prst="roundRect">
            <a:avLst/>
          </a:prstGeom>
          <a:solidFill>
            <a:srgbClr val="44546A">
              <a:lumMod val="60000"/>
              <a:lumOff val="40000"/>
            </a:srgbClr>
          </a:solidFill>
          <a:ln w="12700" cap="flat" cmpd="sng" algn="ctr">
            <a:solidFill>
              <a:srgbClr val="44546A">
                <a:lumMod val="75000"/>
                <a:lumOff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Expected duration of incident</a:t>
            </a:r>
          </a:p>
        </p:txBody>
      </p:sp>
      <p:sp>
        <p:nvSpPr>
          <p:cNvPr id="57" name="Rectangle: Rounded Corners 56">
            <a:extLst>
              <a:ext uri="{FF2B5EF4-FFF2-40B4-BE49-F238E27FC236}">
                <a16:creationId xmlns:a16="http://schemas.microsoft.com/office/drawing/2014/main" id="{DA0DB9CC-FC18-400C-BFAC-5F0EE60A0804}"/>
              </a:ext>
            </a:extLst>
          </p:cNvPr>
          <p:cNvSpPr/>
          <p:nvPr/>
        </p:nvSpPr>
        <p:spPr>
          <a:xfrm>
            <a:off x="980617" y="3045198"/>
            <a:ext cx="4354443" cy="400885"/>
          </a:xfrm>
          <a:prstGeom prst="roundRect">
            <a:avLst/>
          </a:prstGeom>
          <a:solidFill>
            <a:srgbClr val="44546A">
              <a:lumMod val="60000"/>
              <a:lumOff val="40000"/>
            </a:srgbClr>
          </a:solidFill>
          <a:ln w="12700" cap="flat" cmpd="sng" algn="ctr">
            <a:solidFill>
              <a:srgbClr val="44546A">
                <a:lumMod val="75000"/>
                <a:lumOff val="25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Number &amp; assignment of shuttle buses</a:t>
            </a:r>
          </a:p>
        </p:txBody>
      </p:sp>
      <p:sp>
        <p:nvSpPr>
          <p:cNvPr id="58" name="Rectangle: Rounded Corners 57">
            <a:extLst>
              <a:ext uri="{FF2B5EF4-FFF2-40B4-BE49-F238E27FC236}">
                <a16:creationId xmlns:a16="http://schemas.microsoft.com/office/drawing/2014/main" id="{E139BEDE-BA27-4197-937A-1DE334D7FE1D}"/>
              </a:ext>
            </a:extLst>
          </p:cNvPr>
          <p:cNvSpPr/>
          <p:nvPr/>
        </p:nvSpPr>
        <p:spPr>
          <a:xfrm>
            <a:off x="882857" y="2284114"/>
            <a:ext cx="4354443" cy="400885"/>
          </a:xfrm>
          <a:prstGeom prst="roundRect">
            <a:avLst/>
          </a:prstGeom>
          <a:solidFill>
            <a:srgbClr val="44546A">
              <a:lumMod val="60000"/>
              <a:lumOff val="40000"/>
            </a:srgbClr>
          </a:solidFill>
          <a:ln w="12700" cap="flat" cmpd="sng" algn="ctr">
            <a:solidFill>
              <a:srgbClr val="44546A">
                <a:lumMod val="75000"/>
                <a:lumOff val="25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Dispatch time and Demand reduction</a:t>
            </a:r>
          </a:p>
        </p:txBody>
      </p:sp>
      <p:sp>
        <p:nvSpPr>
          <p:cNvPr id="59" name="Rectangle: Rounded Corners 58">
            <a:extLst>
              <a:ext uri="{FF2B5EF4-FFF2-40B4-BE49-F238E27FC236}">
                <a16:creationId xmlns:a16="http://schemas.microsoft.com/office/drawing/2014/main" id="{40615ADC-AF51-4269-9A33-BE81F0D0C2FD}"/>
              </a:ext>
            </a:extLst>
          </p:cNvPr>
          <p:cNvSpPr/>
          <p:nvPr/>
        </p:nvSpPr>
        <p:spPr>
          <a:xfrm>
            <a:off x="901996" y="3945626"/>
            <a:ext cx="4354443" cy="400885"/>
          </a:xfrm>
          <a:prstGeom prst="roundRect">
            <a:avLst/>
          </a:prstGeom>
          <a:solidFill>
            <a:srgbClr val="44546A"/>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Transit network characteristics</a:t>
            </a:r>
          </a:p>
        </p:txBody>
      </p:sp>
      <p:sp>
        <p:nvSpPr>
          <p:cNvPr id="60" name="Rectangle: Rounded Corners 59">
            <a:extLst>
              <a:ext uri="{FF2B5EF4-FFF2-40B4-BE49-F238E27FC236}">
                <a16:creationId xmlns:a16="http://schemas.microsoft.com/office/drawing/2014/main" id="{1B9D9EB0-AE6B-45EA-B167-BDCAEB094FC3}"/>
              </a:ext>
            </a:extLst>
          </p:cNvPr>
          <p:cNvSpPr/>
          <p:nvPr/>
        </p:nvSpPr>
        <p:spPr>
          <a:xfrm>
            <a:off x="912216" y="4555058"/>
            <a:ext cx="4354443" cy="400885"/>
          </a:xfrm>
          <a:prstGeom prst="roundRect">
            <a:avLst/>
          </a:prstGeom>
          <a:solidFill>
            <a:srgbClr val="44546A"/>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 and bus ridership</a:t>
            </a:r>
          </a:p>
        </p:txBody>
      </p:sp>
      <p:sp>
        <p:nvSpPr>
          <p:cNvPr id="64" name="Rectangle: Rounded Corners 63">
            <a:extLst>
              <a:ext uri="{FF2B5EF4-FFF2-40B4-BE49-F238E27FC236}">
                <a16:creationId xmlns:a16="http://schemas.microsoft.com/office/drawing/2014/main" id="{4D3065F1-ED83-48CD-8D59-F5015A275E14}"/>
              </a:ext>
            </a:extLst>
          </p:cNvPr>
          <p:cNvSpPr/>
          <p:nvPr/>
        </p:nvSpPr>
        <p:spPr>
          <a:xfrm>
            <a:off x="901995" y="5240670"/>
            <a:ext cx="4354443" cy="400885"/>
          </a:xfrm>
          <a:prstGeom prst="roundRect">
            <a:avLst/>
          </a:prstGeom>
          <a:solidFill>
            <a:srgbClr val="44546A"/>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 and bus travel time</a:t>
            </a:r>
          </a:p>
        </p:txBody>
      </p:sp>
      <p:sp>
        <p:nvSpPr>
          <p:cNvPr id="66" name="Oval 65">
            <a:extLst>
              <a:ext uri="{FF2B5EF4-FFF2-40B4-BE49-F238E27FC236}">
                <a16:creationId xmlns:a16="http://schemas.microsoft.com/office/drawing/2014/main" id="{BF433BE8-5892-4DF9-939E-25E5B6028673}"/>
              </a:ext>
            </a:extLst>
          </p:cNvPr>
          <p:cNvSpPr/>
          <p:nvPr/>
        </p:nvSpPr>
        <p:spPr>
          <a:xfrm>
            <a:off x="671284" y="713238"/>
            <a:ext cx="678838" cy="601394"/>
          </a:xfrm>
          <a:prstGeom prst="ellipse">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4" name="Graphic 73" descr="Marker">
            <a:extLst>
              <a:ext uri="{FF2B5EF4-FFF2-40B4-BE49-F238E27FC236}">
                <a16:creationId xmlns:a16="http://schemas.microsoft.com/office/drawing/2014/main" id="{4542DF95-D597-42F9-8496-B0A39CAF224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89" y="653450"/>
            <a:ext cx="744519" cy="744519"/>
          </a:xfrm>
          <a:prstGeom prst="rect">
            <a:avLst/>
          </a:prstGeom>
        </p:spPr>
      </p:pic>
      <p:sp>
        <p:nvSpPr>
          <p:cNvPr id="76" name="Oval 75">
            <a:extLst>
              <a:ext uri="{FF2B5EF4-FFF2-40B4-BE49-F238E27FC236}">
                <a16:creationId xmlns:a16="http://schemas.microsoft.com/office/drawing/2014/main" id="{64D5FCCF-5503-45EB-A54A-EC21F33CAAE5}"/>
              </a:ext>
            </a:extLst>
          </p:cNvPr>
          <p:cNvSpPr/>
          <p:nvPr/>
        </p:nvSpPr>
        <p:spPr>
          <a:xfrm>
            <a:off x="671284" y="1391729"/>
            <a:ext cx="678838" cy="601394"/>
          </a:xfrm>
          <a:prstGeom prst="ellipse">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7" name="Oval 76">
            <a:extLst>
              <a:ext uri="{FF2B5EF4-FFF2-40B4-BE49-F238E27FC236}">
                <a16:creationId xmlns:a16="http://schemas.microsoft.com/office/drawing/2014/main" id="{E7A0BB9F-FF66-4A79-B5D3-F61D005C95A2}"/>
              </a:ext>
            </a:extLst>
          </p:cNvPr>
          <p:cNvSpPr/>
          <p:nvPr/>
        </p:nvSpPr>
        <p:spPr>
          <a:xfrm>
            <a:off x="627896" y="2901246"/>
            <a:ext cx="678838" cy="601394"/>
          </a:xfrm>
          <a:prstGeom prst="ellipse">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8" name="Oval 77">
            <a:extLst>
              <a:ext uri="{FF2B5EF4-FFF2-40B4-BE49-F238E27FC236}">
                <a16:creationId xmlns:a16="http://schemas.microsoft.com/office/drawing/2014/main" id="{CEA4EC88-5BB4-4B71-8BC0-9F5BD4282B04}"/>
              </a:ext>
            </a:extLst>
          </p:cNvPr>
          <p:cNvSpPr/>
          <p:nvPr/>
        </p:nvSpPr>
        <p:spPr>
          <a:xfrm>
            <a:off x="643345" y="2181584"/>
            <a:ext cx="678838" cy="601394"/>
          </a:xfrm>
          <a:prstGeom prst="ellipse">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9" name="Graphic 78" descr="Clock">
            <a:extLst>
              <a:ext uri="{FF2B5EF4-FFF2-40B4-BE49-F238E27FC236}">
                <a16:creationId xmlns:a16="http://schemas.microsoft.com/office/drawing/2014/main" id="{B8346DBA-1D91-431D-8655-50D9F4973B3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868" y="1377621"/>
            <a:ext cx="621877" cy="621877"/>
          </a:xfrm>
          <a:prstGeom prst="rect">
            <a:avLst/>
          </a:prstGeom>
        </p:spPr>
      </p:pic>
      <p:pic>
        <p:nvPicPr>
          <p:cNvPr id="80" name="Graphic 79" descr="Bus">
            <a:extLst>
              <a:ext uri="{FF2B5EF4-FFF2-40B4-BE49-F238E27FC236}">
                <a16:creationId xmlns:a16="http://schemas.microsoft.com/office/drawing/2014/main" id="{1C3C9137-C2FC-4BCD-AA7A-BBBFB5A69B5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8592" y="2908537"/>
            <a:ext cx="596484" cy="596484"/>
          </a:xfrm>
          <a:prstGeom prst="rect">
            <a:avLst/>
          </a:prstGeom>
        </p:spPr>
      </p:pic>
      <p:pic>
        <p:nvPicPr>
          <p:cNvPr id="81" name="Graphic 80" descr="Call center">
            <a:extLst>
              <a:ext uri="{FF2B5EF4-FFF2-40B4-BE49-F238E27FC236}">
                <a16:creationId xmlns:a16="http://schemas.microsoft.com/office/drawing/2014/main" id="{55C37B94-C24B-4A1C-8813-09F5C8BF428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1621" y="2194944"/>
            <a:ext cx="548042" cy="548042"/>
          </a:xfrm>
          <a:prstGeom prst="rect">
            <a:avLst/>
          </a:prstGeom>
        </p:spPr>
      </p:pic>
      <p:sp>
        <p:nvSpPr>
          <p:cNvPr id="82" name="Oval 81">
            <a:extLst>
              <a:ext uri="{FF2B5EF4-FFF2-40B4-BE49-F238E27FC236}">
                <a16:creationId xmlns:a16="http://schemas.microsoft.com/office/drawing/2014/main" id="{A132C5F7-7564-4693-98A0-5736B2AEACF5}"/>
              </a:ext>
            </a:extLst>
          </p:cNvPr>
          <p:cNvSpPr/>
          <p:nvPr/>
        </p:nvSpPr>
        <p:spPr>
          <a:xfrm>
            <a:off x="670783" y="3810254"/>
            <a:ext cx="678923" cy="601394"/>
          </a:xfrm>
          <a:prstGeom prst="ellipse">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3" name="Oval 82">
            <a:extLst>
              <a:ext uri="{FF2B5EF4-FFF2-40B4-BE49-F238E27FC236}">
                <a16:creationId xmlns:a16="http://schemas.microsoft.com/office/drawing/2014/main" id="{9B3E0276-6D05-4C62-8DEE-ADD3E841C15A}"/>
              </a:ext>
            </a:extLst>
          </p:cNvPr>
          <p:cNvSpPr/>
          <p:nvPr/>
        </p:nvSpPr>
        <p:spPr>
          <a:xfrm>
            <a:off x="667220" y="4475728"/>
            <a:ext cx="678923" cy="601394"/>
          </a:xfrm>
          <a:prstGeom prst="ellipse">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4" name="Oval 83">
            <a:extLst>
              <a:ext uri="{FF2B5EF4-FFF2-40B4-BE49-F238E27FC236}">
                <a16:creationId xmlns:a16="http://schemas.microsoft.com/office/drawing/2014/main" id="{3A565612-3D45-470E-8C91-1BA2BA670294}"/>
              </a:ext>
            </a:extLst>
          </p:cNvPr>
          <p:cNvSpPr/>
          <p:nvPr/>
        </p:nvSpPr>
        <p:spPr>
          <a:xfrm>
            <a:off x="667220" y="5154716"/>
            <a:ext cx="678923" cy="601394"/>
          </a:xfrm>
          <a:prstGeom prst="ellipse">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85" name="Graphic 84" descr="Daily calendar">
            <a:extLst>
              <a:ext uri="{FF2B5EF4-FFF2-40B4-BE49-F238E27FC236}">
                <a16:creationId xmlns:a16="http://schemas.microsoft.com/office/drawing/2014/main" id="{E1D82073-AD65-480B-9D84-BE9A9799D11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2653" y="3835607"/>
            <a:ext cx="599077" cy="599077"/>
          </a:xfrm>
          <a:prstGeom prst="rect">
            <a:avLst/>
          </a:prstGeom>
        </p:spPr>
      </p:pic>
      <p:pic>
        <p:nvPicPr>
          <p:cNvPr id="86" name="Graphic 85" descr="Team">
            <a:extLst>
              <a:ext uri="{FF2B5EF4-FFF2-40B4-BE49-F238E27FC236}">
                <a16:creationId xmlns:a16="http://schemas.microsoft.com/office/drawing/2014/main" id="{56C1CCAE-98C0-42EB-94D9-36F20A93492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0002" y="4547318"/>
            <a:ext cx="514688" cy="514688"/>
          </a:xfrm>
          <a:prstGeom prst="rect">
            <a:avLst/>
          </a:prstGeom>
        </p:spPr>
      </p:pic>
      <p:pic>
        <p:nvPicPr>
          <p:cNvPr id="87" name="Graphic 86" descr="Map with pin">
            <a:extLst>
              <a:ext uri="{FF2B5EF4-FFF2-40B4-BE49-F238E27FC236}">
                <a16:creationId xmlns:a16="http://schemas.microsoft.com/office/drawing/2014/main" id="{37E23F5B-29AD-44EA-B739-DB93F58524CF}"/>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2482" y="5151427"/>
            <a:ext cx="544982" cy="586385"/>
          </a:xfrm>
          <a:prstGeom prst="rect">
            <a:avLst/>
          </a:prstGeom>
        </p:spPr>
      </p:pic>
      <p:sp>
        <p:nvSpPr>
          <p:cNvPr id="88" name="Rectangle: Rounded Corners 87">
            <a:extLst>
              <a:ext uri="{FF2B5EF4-FFF2-40B4-BE49-F238E27FC236}">
                <a16:creationId xmlns:a16="http://schemas.microsoft.com/office/drawing/2014/main" id="{25841D76-8621-48CB-90F3-FB5C941663E7}"/>
              </a:ext>
            </a:extLst>
          </p:cNvPr>
          <p:cNvSpPr/>
          <p:nvPr/>
        </p:nvSpPr>
        <p:spPr>
          <a:xfrm>
            <a:off x="7597825" y="780134"/>
            <a:ext cx="4354443" cy="400885"/>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Subway Passengers’ Delay</a:t>
            </a:r>
          </a:p>
        </p:txBody>
      </p:sp>
      <p:sp>
        <p:nvSpPr>
          <p:cNvPr id="89" name="Rectangle: Rounded Corners 88">
            <a:extLst>
              <a:ext uri="{FF2B5EF4-FFF2-40B4-BE49-F238E27FC236}">
                <a16:creationId xmlns:a16="http://schemas.microsoft.com/office/drawing/2014/main" id="{D67F6AD6-5E87-42B7-8981-86F52F2ADE32}"/>
              </a:ext>
            </a:extLst>
          </p:cNvPr>
          <p:cNvSpPr/>
          <p:nvPr/>
        </p:nvSpPr>
        <p:spPr>
          <a:xfrm>
            <a:off x="7587605" y="1414308"/>
            <a:ext cx="4354443" cy="400885"/>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Bus Riders’ Delay</a:t>
            </a:r>
          </a:p>
        </p:txBody>
      </p:sp>
      <p:sp>
        <p:nvSpPr>
          <p:cNvPr id="90" name="Rectangle: Rounded Corners 89">
            <a:extLst>
              <a:ext uri="{FF2B5EF4-FFF2-40B4-BE49-F238E27FC236}">
                <a16:creationId xmlns:a16="http://schemas.microsoft.com/office/drawing/2014/main" id="{0D49F474-47E9-4E89-8092-1E5C4F1B44DF}"/>
              </a:ext>
            </a:extLst>
          </p:cNvPr>
          <p:cNvSpPr/>
          <p:nvPr/>
        </p:nvSpPr>
        <p:spPr>
          <a:xfrm>
            <a:off x="7608045" y="2664534"/>
            <a:ext cx="4354443" cy="400885"/>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Longest queue at disrupted stations</a:t>
            </a:r>
          </a:p>
        </p:txBody>
      </p:sp>
      <p:sp>
        <p:nvSpPr>
          <p:cNvPr id="91" name="Rectangle: Rounded Corners 90">
            <a:extLst>
              <a:ext uri="{FF2B5EF4-FFF2-40B4-BE49-F238E27FC236}">
                <a16:creationId xmlns:a16="http://schemas.microsoft.com/office/drawing/2014/main" id="{20EDE4A6-C961-4F7C-86B3-01FF63FE00B0}"/>
              </a:ext>
            </a:extLst>
          </p:cNvPr>
          <p:cNvSpPr/>
          <p:nvPr/>
        </p:nvSpPr>
        <p:spPr>
          <a:xfrm>
            <a:off x="7545120" y="3356194"/>
            <a:ext cx="4354443" cy="400885"/>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Detailed  impact on each bus route </a:t>
            </a:r>
          </a:p>
        </p:txBody>
      </p:sp>
      <p:sp>
        <p:nvSpPr>
          <p:cNvPr id="92" name="Rectangle: Rounded Corners 91">
            <a:extLst>
              <a:ext uri="{FF2B5EF4-FFF2-40B4-BE49-F238E27FC236}">
                <a16:creationId xmlns:a16="http://schemas.microsoft.com/office/drawing/2014/main" id="{2AE5F6A7-22EC-4F2A-8F7F-63DF2AC6E54E}"/>
              </a:ext>
            </a:extLst>
          </p:cNvPr>
          <p:cNvSpPr/>
          <p:nvPr/>
        </p:nvSpPr>
        <p:spPr>
          <a:xfrm>
            <a:off x="7522092" y="3984707"/>
            <a:ext cx="4354443" cy="400885"/>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Shuttle buses performance measures</a:t>
            </a:r>
          </a:p>
        </p:txBody>
      </p:sp>
      <p:sp>
        <p:nvSpPr>
          <p:cNvPr id="93" name="Rectangle: Rounded Corners 92">
            <a:extLst>
              <a:ext uri="{FF2B5EF4-FFF2-40B4-BE49-F238E27FC236}">
                <a16:creationId xmlns:a16="http://schemas.microsoft.com/office/drawing/2014/main" id="{B31B9AFE-67BC-43AA-8995-4528238263EE}"/>
              </a:ext>
            </a:extLst>
          </p:cNvPr>
          <p:cNvSpPr/>
          <p:nvPr/>
        </p:nvSpPr>
        <p:spPr>
          <a:xfrm>
            <a:off x="7597825" y="4661121"/>
            <a:ext cx="4354443" cy="400885"/>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Degree of utilization of shuttle buses</a:t>
            </a:r>
          </a:p>
        </p:txBody>
      </p:sp>
      <p:sp>
        <p:nvSpPr>
          <p:cNvPr id="94" name="Rectangle: Rounded Corners 93">
            <a:extLst>
              <a:ext uri="{FF2B5EF4-FFF2-40B4-BE49-F238E27FC236}">
                <a16:creationId xmlns:a16="http://schemas.microsoft.com/office/drawing/2014/main" id="{D6663428-4C34-44B9-A8D3-35F09C076FB8}"/>
              </a:ext>
            </a:extLst>
          </p:cNvPr>
          <p:cNvSpPr/>
          <p:nvPr/>
        </p:nvSpPr>
        <p:spPr>
          <a:xfrm>
            <a:off x="7587604" y="5284352"/>
            <a:ext cx="4354443" cy="400885"/>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Deadhead time of shuttle buses</a:t>
            </a:r>
          </a:p>
        </p:txBody>
      </p:sp>
      <p:sp>
        <p:nvSpPr>
          <p:cNvPr id="95" name="Oval 94">
            <a:extLst>
              <a:ext uri="{FF2B5EF4-FFF2-40B4-BE49-F238E27FC236}">
                <a16:creationId xmlns:a16="http://schemas.microsoft.com/office/drawing/2014/main" id="{DC6DE47C-588E-4D7A-84B9-685488866040}"/>
              </a:ext>
            </a:extLst>
          </p:cNvPr>
          <p:cNvSpPr/>
          <p:nvPr/>
        </p:nvSpPr>
        <p:spPr>
          <a:xfrm>
            <a:off x="7349140" y="619940"/>
            <a:ext cx="678838" cy="601394"/>
          </a:xfrm>
          <a:prstGeom prst="ellipse">
            <a:avLst/>
          </a:prstGeom>
          <a:solidFill>
            <a:srgbClr val="44546A">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6" name="Oval 95">
            <a:extLst>
              <a:ext uri="{FF2B5EF4-FFF2-40B4-BE49-F238E27FC236}">
                <a16:creationId xmlns:a16="http://schemas.microsoft.com/office/drawing/2014/main" id="{94D775D0-986C-4C36-B531-DED3093F4745}"/>
              </a:ext>
            </a:extLst>
          </p:cNvPr>
          <p:cNvSpPr/>
          <p:nvPr/>
        </p:nvSpPr>
        <p:spPr>
          <a:xfrm>
            <a:off x="7337019" y="1280618"/>
            <a:ext cx="678838" cy="601394"/>
          </a:xfrm>
          <a:prstGeom prst="ellipse">
            <a:avLst/>
          </a:prstGeom>
          <a:solidFill>
            <a:srgbClr val="44546A">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7" name="Oval 96">
            <a:extLst>
              <a:ext uri="{FF2B5EF4-FFF2-40B4-BE49-F238E27FC236}">
                <a16:creationId xmlns:a16="http://schemas.microsoft.com/office/drawing/2014/main" id="{28592F87-A058-4D52-BA35-AE16EBE64F2E}"/>
              </a:ext>
            </a:extLst>
          </p:cNvPr>
          <p:cNvSpPr/>
          <p:nvPr/>
        </p:nvSpPr>
        <p:spPr>
          <a:xfrm>
            <a:off x="7413959" y="2579422"/>
            <a:ext cx="678838" cy="601394"/>
          </a:xfrm>
          <a:prstGeom prst="ellipse">
            <a:avLst/>
          </a:prstGeom>
          <a:solidFill>
            <a:srgbClr val="44546A">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8" name="Oval 97">
            <a:extLst>
              <a:ext uri="{FF2B5EF4-FFF2-40B4-BE49-F238E27FC236}">
                <a16:creationId xmlns:a16="http://schemas.microsoft.com/office/drawing/2014/main" id="{509A2DCE-EAC4-41A7-80AC-75DB1AFDCAA6}"/>
              </a:ext>
            </a:extLst>
          </p:cNvPr>
          <p:cNvSpPr/>
          <p:nvPr/>
        </p:nvSpPr>
        <p:spPr>
          <a:xfrm>
            <a:off x="7361935" y="3265580"/>
            <a:ext cx="678838" cy="601394"/>
          </a:xfrm>
          <a:prstGeom prst="ellipse">
            <a:avLst/>
          </a:prstGeom>
          <a:solidFill>
            <a:srgbClr val="44546A">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99" name="Graphic 98" descr="Bus">
            <a:extLst>
              <a:ext uri="{FF2B5EF4-FFF2-40B4-BE49-F238E27FC236}">
                <a16:creationId xmlns:a16="http://schemas.microsoft.com/office/drawing/2014/main" id="{7E9EDC55-730B-4AC6-92FD-0DAB8955260E}"/>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25269" y="1363744"/>
            <a:ext cx="550809" cy="550809"/>
          </a:xfrm>
          <a:prstGeom prst="rect">
            <a:avLst/>
          </a:prstGeom>
        </p:spPr>
      </p:pic>
      <p:sp>
        <p:nvSpPr>
          <p:cNvPr id="100" name="Oval 99">
            <a:extLst>
              <a:ext uri="{FF2B5EF4-FFF2-40B4-BE49-F238E27FC236}">
                <a16:creationId xmlns:a16="http://schemas.microsoft.com/office/drawing/2014/main" id="{4733DE5E-C2CB-4F06-BEC1-8A6B4F281330}"/>
              </a:ext>
            </a:extLst>
          </p:cNvPr>
          <p:cNvSpPr/>
          <p:nvPr/>
        </p:nvSpPr>
        <p:spPr>
          <a:xfrm>
            <a:off x="7336934" y="3908114"/>
            <a:ext cx="678923" cy="601394"/>
          </a:xfrm>
          <a:prstGeom prst="ellipse">
            <a:avLst/>
          </a:prstGeom>
          <a:solidFill>
            <a:srgbClr val="44546A">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1" name="Oval 100">
            <a:extLst>
              <a:ext uri="{FF2B5EF4-FFF2-40B4-BE49-F238E27FC236}">
                <a16:creationId xmlns:a16="http://schemas.microsoft.com/office/drawing/2014/main" id="{F59CD28F-42BB-48C3-B5E8-92384A286B2D}"/>
              </a:ext>
            </a:extLst>
          </p:cNvPr>
          <p:cNvSpPr/>
          <p:nvPr/>
        </p:nvSpPr>
        <p:spPr>
          <a:xfrm>
            <a:off x="7372789" y="4568766"/>
            <a:ext cx="678923" cy="601394"/>
          </a:xfrm>
          <a:prstGeom prst="ellipse">
            <a:avLst/>
          </a:prstGeom>
          <a:solidFill>
            <a:srgbClr val="44546A">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2" name="Oval 101">
            <a:extLst>
              <a:ext uri="{FF2B5EF4-FFF2-40B4-BE49-F238E27FC236}">
                <a16:creationId xmlns:a16="http://schemas.microsoft.com/office/drawing/2014/main" id="{2B94C948-EB7E-418D-B801-BE969DA55F5D}"/>
              </a:ext>
            </a:extLst>
          </p:cNvPr>
          <p:cNvSpPr/>
          <p:nvPr/>
        </p:nvSpPr>
        <p:spPr>
          <a:xfrm>
            <a:off x="7336934" y="5184700"/>
            <a:ext cx="678923" cy="601394"/>
          </a:xfrm>
          <a:prstGeom prst="ellipse">
            <a:avLst/>
          </a:prstGeom>
          <a:solidFill>
            <a:srgbClr val="44546A">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3" name="Graphic 102" descr="Train">
            <a:extLst>
              <a:ext uri="{FF2B5EF4-FFF2-40B4-BE49-F238E27FC236}">
                <a16:creationId xmlns:a16="http://schemas.microsoft.com/office/drawing/2014/main" id="{B40AFEDD-5989-4464-8AEC-FCDBEFDEABD9}"/>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446635" y="700044"/>
            <a:ext cx="491304" cy="491304"/>
          </a:xfrm>
          <a:prstGeom prst="rect">
            <a:avLst/>
          </a:prstGeom>
        </p:spPr>
      </p:pic>
      <p:pic>
        <p:nvPicPr>
          <p:cNvPr id="104" name="Graphic 103" descr="Group of people">
            <a:extLst>
              <a:ext uri="{FF2B5EF4-FFF2-40B4-BE49-F238E27FC236}">
                <a16:creationId xmlns:a16="http://schemas.microsoft.com/office/drawing/2014/main" id="{0229324B-0E64-4281-A226-1B46DCE1A440}"/>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456854" y="2592589"/>
            <a:ext cx="533765" cy="533765"/>
          </a:xfrm>
          <a:prstGeom prst="rect">
            <a:avLst/>
          </a:prstGeom>
        </p:spPr>
      </p:pic>
      <p:sp>
        <p:nvSpPr>
          <p:cNvPr id="105" name="Rectangle: Rounded Corners 104">
            <a:extLst>
              <a:ext uri="{FF2B5EF4-FFF2-40B4-BE49-F238E27FC236}">
                <a16:creationId xmlns:a16="http://schemas.microsoft.com/office/drawing/2014/main" id="{0C79ECA6-3D77-4AF3-998B-D99FCE29B981}"/>
              </a:ext>
            </a:extLst>
          </p:cNvPr>
          <p:cNvSpPr/>
          <p:nvPr/>
        </p:nvSpPr>
        <p:spPr>
          <a:xfrm>
            <a:off x="7597826" y="2029302"/>
            <a:ext cx="4354443" cy="400885"/>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Detailed measures at disrupted stations </a:t>
            </a:r>
          </a:p>
        </p:txBody>
      </p:sp>
      <p:sp>
        <p:nvSpPr>
          <p:cNvPr id="106" name="Oval 105">
            <a:extLst>
              <a:ext uri="{FF2B5EF4-FFF2-40B4-BE49-F238E27FC236}">
                <a16:creationId xmlns:a16="http://schemas.microsoft.com/office/drawing/2014/main" id="{CA4281F4-BABC-43AB-A503-21BA7ABFABD6}"/>
              </a:ext>
            </a:extLst>
          </p:cNvPr>
          <p:cNvSpPr/>
          <p:nvPr/>
        </p:nvSpPr>
        <p:spPr>
          <a:xfrm>
            <a:off x="7349140" y="1928456"/>
            <a:ext cx="678838" cy="601394"/>
          </a:xfrm>
          <a:prstGeom prst="ellipse">
            <a:avLst/>
          </a:prstGeom>
          <a:solidFill>
            <a:srgbClr val="44546A">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7" name="Rectangle 106" descr="Checklist">
            <a:extLst>
              <a:ext uri="{FF2B5EF4-FFF2-40B4-BE49-F238E27FC236}">
                <a16:creationId xmlns:a16="http://schemas.microsoft.com/office/drawing/2014/main" id="{D393204B-93EB-490F-825D-D9B9DE748AE5}"/>
              </a:ext>
            </a:extLst>
          </p:cNvPr>
          <p:cNvSpPr/>
          <p:nvPr/>
        </p:nvSpPr>
        <p:spPr>
          <a:xfrm>
            <a:off x="7397942" y="1975891"/>
            <a:ext cx="551912" cy="470233"/>
          </a:xfrm>
          <a:prstGeom prst="rect">
            <a:avLst/>
          </a:prstGeom>
          <a: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a:blipFill>
          <a:ln w="12700" cap="flat" cmpd="sng" algn="ctr">
            <a:noFill/>
            <a:prstDash val="solid"/>
            <a:miter lim="800000"/>
          </a:ln>
          <a:effectLst/>
        </p:spPr>
      </p:sp>
      <p:sp>
        <p:nvSpPr>
          <p:cNvPr id="108" name="Rectangle 107" descr="Checklist">
            <a:extLst>
              <a:ext uri="{FF2B5EF4-FFF2-40B4-BE49-F238E27FC236}">
                <a16:creationId xmlns:a16="http://schemas.microsoft.com/office/drawing/2014/main" id="{E8F46C31-74FE-4E3E-A904-D72DF93B9FB8}"/>
              </a:ext>
            </a:extLst>
          </p:cNvPr>
          <p:cNvSpPr/>
          <p:nvPr/>
        </p:nvSpPr>
        <p:spPr>
          <a:xfrm>
            <a:off x="7424717" y="3311197"/>
            <a:ext cx="551912" cy="470233"/>
          </a:xfrm>
          <a:prstGeom prst="rect">
            <a:avLst/>
          </a:prstGeom>
          <a: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a:blipFill>
          <a:ln w="12700" cap="flat" cmpd="sng" algn="ctr">
            <a:noFill/>
            <a:prstDash val="solid"/>
            <a:miter lim="800000"/>
          </a:ln>
          <a:effectLst/>
        </p:spPr>
      </p:sp>
      <p:pic>
        <p:nvPicPr>
          <p:cNvPr id="109" name="Graphic 108" descr="Bus">
            <a:extLst>
              <a:ext uri="{FF2B5EF4-FFF2-40B4-BE49-F238E27FC236}">
                <a16:creationId xmlns:a16="http://schemas.microsoft.com/office/drawing/2014/main" id="{AAB354DE-0B3A-4E32-A33D-52EDCA0D92B9}"/>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1121" y="3893458"/>
            <a:ext cx="572878" cy="572878"/>
          </a:xfrm>
          <a:prstGeom prst="rect">
            <a:avLst/>
          </a:prstGeom>
        </p:spPr>
      </p:pic>
      <p:pic>
        <p:nvPicPr>
          <p:cNvPr id="110" name="Graphic 109" descr="Clock">
            <a:extLst>
              <a:ext uri="{FF2B5EF4-FFF2-40B4-BE49-F238E27FC236}">
                <a16:creationId xmlns:a16="http://schemas.microsoft.com/office/drawing/2014/main" id="{83A55167-AC60-47C1-B349-0F8D45A13BC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44129" y="5185763"/>
            <a:ext cx="622491" cy="622491"/>
          </a:xfrm>
          <a:prstGeom prst="rect">
            <a:avLst/>
          </a:prstGeom>
        </p:spPr>
      </p:pic>
      <p:pic>
        <p:nvPicPr>
          <p:cNvPr id="111" name="Graphic 110" descr="Money">
            <a:extLst>
              <a:ext uri="{FF2B5EF4-FFF2-40B4-BE49-F238E27FC236}">
                <a16:creationId xmlns:a16="http://schemas.microsoft.com/office/drawing/2014/main" id="{1C32F1B1-96E6-4565-9D3B-F0581C4D8189}"/>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427509" y="4602704"/>
            <a:ext cx="510430" cy="510430"/>
          </a:xfrm>
          <a:prstGeom prst="rect">
            <a:avLst/>
          </a:prstGeom>
        </p:spPr>
      </p:pic>
      <p:sp>
        <p:nvSpPr>
          <p:cNvPr id="112" name="Arrow: Right 111">
            <a:extLst>
              <a:ext uri="{FF2B5EF4-FFF2-40B4-BE49-F238E27FC236}">
                <a16:creationId xmlns:a16="http://schemas.microsoft.com/office/drawing/2014/main" id="{0D35493E-C58B-419F-BE29-7CFF01B71EC2}"/>
              </a:ext>
            </a:extLst>
          </p:cNvPr>
          <p:cNvSpPr/>
          <p:nvPr/>
        </p:nvSpPr>
        <p:spPr>
          <a:xfrm>
            <a:off x="5455463" y="2247864"/>
            <a:ext cx="1805255" cy="1697762"/>
          </a:xfrm>
          <a:prstGeom prst="rightArrow">
            <a:avLst/>
          </a:prstGeom>
          <a:noFill/>
          <a:ln w="28575" cap="flat" cmpd="sng" algn="ctr">
            <a:solidFill>
              <a:sysClr val="windowText" lastClr="00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000" b="0" i="1"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DASh</a:t>
            </a:r>
            <a:r>
              <a:rPr kumimoji="0" lang="en-CA" sz="2000" b="0" i="1"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-Bus Planner</a:t>
            </a:r>
          </a:p>
        </p:txBody>
      </p:sp>
      <p:sp>
        <p:nvSpPr>
          <p:cNvPr id="113" name="Rectangle 112">
            <a:extLst>
              <a:ext uri="{FF2B5EF4-FFF2-40B4-BE49-F238E27FC236}">
                <a16:creationId xmlns:a16="http://schemas.microsoft.com/office/drawing/2014/main" id="{1F5F6F27-3A3E-4B77-AA70-379543271C54}"/>
              </a:ext>
            </a:extLst>
          </p:cNvPr>
          <p:cNvSpPr/>
          <p:nvPr/>
        </p:nvSpPr>
        <p:spPr>
          <a:xfrm rot="16200000">
            <a:off x="-793839" y="1787562"/>
            <a:ext cx="2355625" cy="389574"/>
          </a:xfrm>
          <a:prstGeom prst="rect">
            <a:avLst/>
          </a:prstGeom>
          <a:noFill/>
          <a:ln w="9525" cap="flat" cmpd="sng" algn="ctr">
            <a:solidFill>
              <a:srgbClr val="44546A">
                <a:lumMod val="60000"/>
                <a:lumOff val="40000"/>
              </a:srgbClr>
            </a:solidFill>
            <a:prstDash val="solid"/>
            <a:round/>
            <a:headEnd type="none" w="med" len="med"/>
            <a:tailEnd type="none" w="med" len="med"/>
          </a:ln>
          <a:effectLst/>
        </p:spPr>
        <p:txBody>
          <a:bodyPr rtlCol="0" anchor="ctr">
            <a:scene3d>
              <a:camera prst="orthographicFront">
                <a:rot lat="0" lon="21299994" rev="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44546A">
                    <a:lumMod val="60000"/>
                    <a:lumOff val="40000"/>
                  </a:srgbClr>
                </a:solidFill>
                <a:effectLst/>
                <a:uLnTx/>
                <a:uFillTx/>
                <a:latin typeface="Calibri" panose="020F0502020204030204" pitchFamily="34" charset="0"/>
                <a:ea typeface="+mn-ea"/>
                <a:cs typeface="Calibri" panose="020F0502020204030204" pitchFamily="34" charset="0"/>
              </a:rPr>
              <a:t>User Specified Input</a:t>
            </a:r>
          </a:p>
        </p:txBody>
      </p:sp>
      <p:sp>
        <p:nvSpPr>
          <p:cNvPr id="114" name="Rectangle 113">
            <a:extLst>
              <a:ext uri="{FF2B5EF4-FFF2-40B4-BE49-F238E27FC236}">
                <a16:creationId xmlns:a16="http://schemas.microsoft.com/office/drawing/2014/main" id="{3D859E6D-CF71-4EDF-946E-5B836C2141AD}"/>
              </a:ext>
            </a:extLst>
          </p:cNvPr>
          <p:cNvSpPr/>
          <p:nvPr/>
        </p:nvSpPr>
        <p:spPr>
          <a:xfrm rot="16200000">
            <a:off x="-557460" y="4484077"/>
            <a:ext cx="1938956" cy="389572"/>
          </a:xfrm>
          <a:prstGeom prst="rect">
            <a:avLst/>
          </a:prstGeom>
          <a:noFill/>
          <a:ln w="9525" cap="flat" cmpd="sng" algn="ctr">
            <a:solidFill>
              <a:srgbClr val="44546A">
                <a:lumMod val="60000"/>
                <a:lumOff val="40000"/>
              </a:srgbClr>
            </a:solidFill>
            <a:prstDash val="solid"/>
            <a:round/>
            <a:headEnd type="none" w="med" len="med"/>
            <a:tailEnd type="none" w="med" len="med"/>
          </a:ln>
          <a:effectLst/>
        </p:spPr>
        <p:txBody>
          <a:bodyPr rtlCol="0" anchor="ctr">
            <a:scene3d>
              <a:camera prst="orthographicFront">
                <a:rot lat="0" lon="21299994" rev="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44546A">
                    <a:lumMod val="60000"/>
                    <a:lumOff val="40000"/>
                  </a:srgbClr>
                </a:solidFill>
                <a:effectLst/>
                <a:uLnTx/>
                <a:uFillTx/>
                <a:latin typeface="Calibri" panose="020F0502020204030204" pitchFamily="34" charset="0"/>
                <a:ea typeface="+mn-ea"/>
                <a:cs typeface="Calibri" panose="020F0502020204030204" pitchFamily="34" charset="0"/>
              </a:rPr>
              <a:t>Data Inputs</a:t>
            </a:r>
          </a:p>
        </p:txBody>
      </p:sp>
      <p:sp>
        <p:nvSpPr>
          <p:cNvPr id="115" name="TextBox 114">
            <a:extLst>
              <a:ext uri="{FF2B5EF4-FFF2-40B4-BE49-F238E27FC236}">
                <a16:creationId xmlns:a16="http://schemas.microsoft.com/office/drawing/2014/main" id="{A11A8911-61AF-40DB-8827-D35D2D8217B4}"/>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spTree>
    <p:extLst>
      <p:ext uri="{BB962C8B-B14F-4D97-AF65-F5344CB8AC3E}">
        <p14:creationId xmlns:p14="http://schemas.microsoft.com/office/powerpoint/2010/main" val="208499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0-#ppt_w/2"/>
                                          </p:val>
                                        </p:tav>
                                        <p:tav tm="100000">
                                          <p:val>
                                            <p:strVal val="#ppt_x"/>
                                          </p:val>
                                        </p:tav>
                                      </p:tavLst>
                                    </p:anim>
                                    <p:anim calcmode="lin" valueType="num">
                                      <p:cBhvr additive="base">
                                        <p:cTn id="12" dur="500" fill="hold"/>
                                        <p:tgtEl>
                                          <p:spTgt spid="6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500" fill="hold"/>
                                        <p:tgtEl>
                                          <p:spTgt spid="76"/>
                                        </p:tgtEl>
                                        <p:attrNameLst>
                                          <p:attrName>ppt_x</p:attrName>
                                        </p:attrNameLst>
                                      </p:cBhvr>
                                      <p:tavLst>
                                        <p:tav tm="0">
                                          <p:val>
                                            <p:strVal val="0-#ppt_w/2"/>
                                          </p:val>
                                        </p:tav>
                                        <p:tav tm="100000">
                                          <p:val>
                                            <p:strVal val="#ppt_x"/>
                                          </p:val>
                                        </p:tav>
                                      </p:tavLst>
                                    </p:anim>
                                    <p:anim calcmode="lin" valueType="num">
                                      <p:cBhvr additive="base">
                                        <p:cTn id="24" dur="500" fill="hold"/>
                                        <p:tgtEl>
                                          <p:spTgt spid="7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0-#ppt_w/2"/>
                                          </p:val>
                                        </p:tav>
                                        <p:tav tm="100000">
                                          <p:val>
                                            <p:strVal val="#ppt_x"/>
                                          </p:val>
                                        </p:tav>
                                      </p:tavLst>
                                    </p:anim>
                                    <p:anim calcmode="lin" valueType="num">
                                      <p:cBhvr additive="base">
                                        <p:cTn id="28" dur="500" fill="hold"/>
                                        <p:tgtEl>
                                          <p:spTgt spid="7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0-#ppt_w/2"/>
                                          </p:val>
                                        </p:tav>
                                        <p:tav tm="100000">
                                          <p:val>
                                            <p:strVal val="#ppt_x"/>
                                          </p:val>
                                        </p:tav>
                                      </p:tavLst>
                                    </p:anim>
                                    <p:anim calcmode="lin" valueType="num">
                                      <p:cBhvr additive="base">
                                        <p:cTn id="32" dur="500" fill="hold"/>
                                        <p:tgtEl>
                                          <p:spTgt spid="5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additive="base">
                                        <p:cTn id="35" dur="500" fill="hold"/>
                                        <p:tgtEl>
                                          <p:spTgt spid="77"/>
                                        </p:tgtEl>
                                        <p:attrNameLst>
                                          <p:attrName>ppt_x</p:attrName>
                                        </p:attrNameLst>
                                      </p:cBhvr>
                                      <p:tavLst>
                                        <p:tav tm="0">
                                          <p:val>
                                            <p:strVal val="0-#ppt_w/2"/>
                                          </p:val>
                                        </p:tav>
                                        <p:tav tm="100000">
                                          <p:val>
                                            <p:strVal val="#ppt_x"/>
                                          </p:val>
                                        </p:tav>
                                      </p:tavLst>
                                    </p:anim>
                                    <p:anim calcmode="lin" valueType="num">
                                      <p:cBhvr additive="base">
                                        <p:cTn id="36" dur="500" fill="hold"/>
                                        <p:tgtEl>
                                          <p:spTgt spid="7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additive="base">
                                        <p:cTn id="39" dur="500" fill="hold"/>
                                        <p:tgtEl>
                                          <p:spTgt spid="80"/>
                                        </p:tgtEl>
                                        <p:attrNameLst>
                                          <p:attrName>ppt_x</p:attrName>
                                        </p:attrNameLst>
                                      </p:cBhvr>
                                      <p:tavLst>
                                        <p:tav tm="0">
                                          <p:val>
                                            <p:strVal val="0-#ppt_w/2"/>
                                          </p:val>
                                        </p:tav>
                                        <p:tav tm="100000">
                                          <p:val>
                                            <p:strVal val="#ppt_x"/>
                                          </p:val>
                                        </p:tav>
                                      </p:tavLst>
                                    </p:anim>
                                    <p:anim calcmode="lin" valueType="num">
                                      <p:cBhvr additive="base">
                                        <p:cTn id="40" dur="500" fill="hold"/>
                                        <p:tgtEl>
                                          <p:spTgt spid="8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500" fill="hold"/>
                                        <p:tgtEl>
                                          <p:spTgt spid="78"/>
                                        </p:tgtEl>
                                        <p:attrNameLst>
                                          <p:attrName>ppt_x</p:attrName>
                                        </p:attrNameLst>
                                      </p:cBhvr>
                                      <p:tavLst>
                                        <p:tav tm="0">
                                          <p:val>
                                            <p:strVal val="0-#ppt_w/2"/>
                                          </p:val>
                                        </p:tav>
                                        <p:tav tm="100000">
                                          <p:val>
                                            <p:strVal val="#ppt_x"/>
                                          </p:val>
                                        </p:tav>
                                      </p:tavLst>
                                    </p:anim>
                                    <p:anim calcmode="lin" valueType="num">
                                      <p:cBhvr additive="base">
                                        <p:cTn id="48" dur="500" fill="hold"/>
                                        <p:tgtEl>
                                          <p:spTgt spid="7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500" fill="hold"/>
                                        <p:tgtEl>
                                          <p:spTgt spid="81"/>
                                        </p:tgtEl>
                                        <p:attrNameLst>
                                          <p:attrName>ppt_x</p:attrName>
                                        </p:attrNameLst>
                                      </p:cBhvr>
                                      <p:tavLst>
                                        <p:tav tm="0">
                                          <p:val>
                                            <p:strVal val="0-#ppt_w/2"/>
                                          </p:val>
                                        </p:tav>
                                        <p:tav tm="100000">
                                          <p:val>
                                            <p:strVal val="#ppt_x"/>
                                          </p:val>
                                        </p:tav>
                                      </p:tavLst>
                                    </p:anim>
                                    <p:anim calcmode="lin" valueType="num">
                                      <p:cBhvr additive="base">
                                        <p:cTn id="52"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0-#ppt_w/2"/>
                                          </p:val>
                                        </p:tav>
                                        <p:tav tm="100000">
                                          <p:val>
                                            <p:strVal val="#ppt_x"/>
                                          </p:val>
                                        </p:tav>
                                      </p:tavLst>
                                    </p:anim>
                                    <p:anim calcmode="lin" valueType="num">
                                      <p:cBhvr additive="base">
                                        <p:cTn id="58" dur="500" fill="hold"/>
                                        <p:tgtEl>
                                          <p:spTgt spid="5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500" fill="hold"/>
                                        <p:tgtEl>
                                          <p:spTgt spid="82"/>
                                        </p:tgtEl>
                                        <p:attrNameLst>
                                          <p:attrName>ppt_x</p:attrName>
                                        </p:attrNameLst>
                                      </p:cBhvr>
                                      <p:tavLst>
                                        <p:tav tm="0">
                                          <p:val>
                                            <p:strVal val="0-#ppt_w/2"/>
                                          </p:val>
                                        </p:tav>
                                        <p:tav tm="100000">
                                          <p:val>
                                            <p:strVal val="#ppt_x"/>
                                          </p:val>
                                        </p:tav>
                                      </p:tavLst>
                                    </p:anim>
                                    <p:anim calcmode="lin" valueType="num">
                                      <p:cBhvr additive="base">
                                        <p:cTn id="62" dur="500" fill="hold"/>
                                        <p:tgtEl>
                                          <p:spTgt spid="82"/>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anim calcmode="lin" valueType="num">
                                      <p:cBhvr additive="base">
                                        <p:cTn id="65" dur="500" fill="hold"/>
                                        <p:tgtEl>
                                          <p:spTgt spid="85"/>
                                        </p:tgtEl>
                                        <p:attrNameLst>
                                          <p:attrName>ppt_x</p:attrName>
                                        </p:attrNameLst>
                                      </p:cBhvr>
                                      <p:tavLst>
                                        <p:tav tm="0">
                                          <p:val>
                                            <p:strVal val="0-#ppt_w/2"/>
                                          </p:val>
                                        </p:tav>
                                        <p:tav tm="100000">
                                          <p:val>
                                            <p:strVal val="#ppt_x"/>
                                          </p:val>
                                        </p:tav>
                                      </p:tavLst>
                                    </p:anim>
                                    <p:anim calcmode="lin" valueType="num">
                                      <p:cBhvr additive="base">
                                        <p:cTn id="66" dur="500" fill="hold"/>
                                        <p:tgtEl>
                                          <p:spTgt spid="85"/>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fill="hold"/>
                                        <p:tgtEl>
                                          <p:spTgt spid="60"/>
                                        </p:tgtEl>
                                        <p:attrNameLst>
                                          <p:attrName>ppt_x</p:attrName>
                                        </p:attrNameLst>
                                      </p:cBhvr>
                                      <p:tavLst>
                                        <p:tav tm="0">
                                          <p:val>
                                            <p:strVal val="0-#ppt_w/2"/>
                                          </p:val>
                                        </p:tav>
                                        <p:tav tm="100000">
                                          <p:val>
                                            <p:strVal val="#ppt_x"/>
                                          </p:val>
                                        </p:tav>
                                      </p:tavLst>
                                    </p:anim>
                                    <p:anim calcmode="lin" valueType="num">
                                      <p:cBhvr additive="base">
                                        <p:cTn id="70" dur="500" fill="hold"/>
                                        <p:tgtEl>
                                          <p:spTgt spid="60"/>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additive="base">
                                        <p:cTn id="73" dur="500" fill="hold"/>
                                        <p:tgtEl>
                                          <p:spTgt spid="83"/>
                                        </p:tgtEl>
                                        <p:attrNameLst>
                                          <p:attrName>ppt_x</p:attrName>
                                        </p:attrNameLst>
                                      </p:cBhvr>
                                      <p:tavLst>
                                        <p:tav tm="0">
                                          <p:val>
                                            <p:strVal val="0-#ppt_w/2"/>
                                          </p:val>
                                        </p:tav>
                                        <p:tav tm="100000">
                                          <p:val>
                                            <p:strVal val="#ppt_x"/>
                                          </p:val>
                                        </p:tav>
                                      </p:tavLst>
                                    </p:anim>
                                    <p:anim calcmode="lin" valueType="num">
                                      <p:cBhvr additive="base">
                                        <p:cTn id="74" dur="500" fill="hold"/>
                                        <p:tgtEl>
                                          <p:spTgt spid="83"/>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86"/>
                                        </p:tgtEl>
                                        <p:attrNameLst>
                                          <p:attrName>style.visibility</p:attrName>
                                        </p:attrNameLst>
                                      </p:cBhvr>
                                      <p:to>
                                        <p:strVal val="visible"/>
                                      </p:to>
                                    </p:set>
                                    <p:anim calcmode="lin" valueType="num">
                                      <p:cBhvr additive="base">
                                        <p:cTn id="77" dur="500" fill="hold"/>
                                        <p:tgtEl>
                                          <p:spTgt spid="86"/>
                                        </p:tgtEl>
                                        <p:attrNameLst>
                                          <p:attrName>ppt_x</p:attrName>
                                        </p:attrNameLst>
                                      </p:cBhvr>
                                      <p:tavLst>
                                        <p:tav tm="0">
                                          <p:val>
                                            <p:strVal val="0-#ppt_w/2"/>
                                          </p:val>
                                        </p:tav>
                                        <p:tav tm="100000">
                                          <p:val>
                                            <p:strVal val="#ppt_x"/>
                                          </p:val>
                                        </p:tav>
                                      </p:tavLst>
                                    </p:anim>
                                    <p:anim calcmode="lin" valueType="num">
                                      <p:cBhvr additive="base">
                                        <p:cTn id="78" dur="500" fill="hold"/>
                                        <p:tgtEl>
                                          <p:spTgt spid="8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fill="hold"/>
                                        <p:tgtEl>
                                          <p:spTgt spid="64"/>
                                        </p:tgtEl>
                                        <p:attrNameLst>
                                          <p:attrName>ppt_x</p:attrName>
                                        </p:attrNameLst>
                                      </p:cBhvr>
                                      <p:tavLst>
                                        <p:tav tm="0">
                                          <p:val>
                                            <p:strVal val="0-#ppt_w/2"/>
                                          </p:val>
                                        </p:tav>
                                        <p:tav tm="100000">
                                          <p:val>
                                            <p:strVal val="#ppt_x"/>
                                          </p:val>
                                        </p:tav>
                                      </p:tavLst>
                                    </p:anim>
                                    <p:anim calcmode="lin" valueType="num">
                                      <p:cBhvr additive="base">
                                        <p:cTn id="82" dur="500" fill="hold"/>
                                        <p:tgtEl>
                                          <p:spTgt spid="6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additive="base">
                                        <p:cTn id="85" dur="500" fill="hold"/>
                                        <p:tgtEl>
                                          <p:spTgt spid="84"/>
                                        </p:tgtEl>
                                        <p:attrNameLst>
                                          <p:attrName>ppt_x</p:attrName>
                                        </p:attrNameLst>
                                      </p:cBhvr>
                                      <p:tavLst>
                                        <p:tav tm="0">
                                          <p:val>
                                            <p:strVal val="0-#ppt_w/2"/>
                                          </p:val>
                                        </p:tav>
                                        <p:tav tm="100000">
                                          <p:val>
                                            <p:strVal val="#ppt_x"/>
                                          </p:val>
                                        </p:tav>
                                      </p:tavLst>
                                    </p:anim>
                                    <p:anim calcmode="lin" valueType="num">
                                      <p:cBhvr additive="base">
                                        <p:cTn id="86" dur="500" fill="hold"/>
                                        <p:tgtEl>
                                          <p:spTgt spid="84"/>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87"/>
                                        </p:tgtEl>
                                        <p:attrNameLst>
                                          <p:attrName>style.visibility</p:attrName>
                                        </p:attrNameLst>
                                      </p:cBhvr>
                                      <p:to>
                                        <p:strVal val="visible"/>
                                      </p:to>
                                    </p:set>
                                    <p:anim calcmode="lin" valueType="num">
                                      <p:cBhvr additive="base">
                                        <p:cTn id="89" dur="500" fill="hold"/>
                                        <p:tgtEl>
                                          <p:spTgt spid="87"/>
                                        </p:tgtEl>
                                        <p:attrNameLst>
                                          <p:attrName>ppt_x</p:attrName>
                                        </p:attrNameLst>
                                      </p:cBhvr>
                                      <p:tavLst>
                                        <p:tav tm="0">
                                          <p:val>
                                            <p:strVal val="0-#ppt_w/2"/>
                                          </p:val>
                                        </p:tav>
                                        <p:tav tm="100000">
                                          <p:val>
                                            <p:strVal val="#ppt_x"/>
                                          </p:val>
                                        </p:tav>
                                      </p:tavLst>
                                    </p:anim>
                                    <p:anim calcmode="lin" valueType="num">
                                      <p:cBhvr additive="base">
                                        <p:cTn id="90" dur="500" fill="hold"/>
                                        <p:tgtEl>
                                          <p:spTgt spid="87"/>
                                        </p:tgtEl>
                                        <p:attrNameLst>
                                          <p:attrName>ppt_y</p:attrName>
                                        </p:attrNameLst>
                                      </p:cBhvr>
                                      <p:tavLst>
                                        <p:tav tm="0">
                                          <p:val>
                                            <p:strVal val="#ppt_y"/>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12"/>
                                        </p:tgtEl>
                                        <p:attrNameLst>
                                          <p:attrName>style.visibility</p:attrName>
                                        </p:attrNameLst>
                                      </p:cBhvr>
                                      <p:to>
                                        <p:strVal val="visible"/>
                                      </p:to>
                                    </p:set>
                                    <p:animEffect transition="in" filter="wipe(left)">
                                      <p:cBhvr>
                                        <p:cTn id="94" dur="500"/>
                                        <p:tgtEl>
                                          <p:spTgt spid="112"/>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1000"/>
                                        <p:tgtEl>
                                          <p:spTgt spid="88"/>
                                        </p:tgtEl>
                                      </p:cBhvr>
                                    </p:animEffect>
                                    <p:anim calcmode="lin" valueType="num">
                                      <p:cBhvr>
                                        <p:cTn id="100" dur="1000" fill="hold"/>
                                        <p:tgtEl>
                                          <p:spTgt spid="88"/>
                                        </p:tgtEl>
                                        <p:attrNameLst>
                                          <p:attrName>ppt_x</p:attrName>
                                        </p:attrNameLst>
                                      </p:cBhvr>
                                      <p:tavLst>
                                        <p:tav tm="0">
                                          <p:val>
                                            <p:strVal val="#ppt_x"/>
                                          </p:val>
                                        </p:tav>
                                        <p:tav tm="100000">
                                          <p:val>
                                            <p:strVal val="#ppt_x"/>
                                          </p:val>
                                        </p:tav>
                                      </p:tavLst>
                                    </p:anim>
                                    <p:anim calcmode="lin" valueType="num">
                                      <p:cBhvr>
                                        <p:cTn id="101" dur="1000" fill="hold"/>
                                        <p:tgtEl>
                                          <p:spTgt spid="8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fade">
                                      <p:cBhvr>
                                        <p:cTn id="104" dur="1000"/>
                                        <p:tgtEl>
                                          <p:spTgt spid="89"/>
                                        </p:tgtEl>
                                      </p:cBhvr>
                                    </p:animEffect>
                                    <p:anim calcmode="lin" valueType="num">
                                      <p:cBhvr>
                                        <p:cTn id="105" dur="1000" fill="hold"/>
                                        <p:tgtEl>
                                          <p:spTgt spid="89"/>
                                        </p:tgtEl>
                                        <p:attrNameLst>
                                          <p:attrName>ppt_x</p:attrName>
                                        </p:attrNameLst>
                                      </p:cBhvr>
                                      <p:tavLst>
                                        <p:tav tm="0">
                                          <p:val>
                                            <p:strVal val="#ppt_x"/>
                                          </p:val>
                                        </p:tav>
                                        <p:tav tm="100000">
                                          <p:val>
                                            <p:strVal val="#ppt_x"/>
                                          </p:val>
                                        </p:tav>
                                      </p:tavLst>
                                    </p:anim>
                                    <p:anim calcmode="lin" valueType="num">
                                      <p:cBhvr>
                                        <p:cTn id="106" dur="1000" fill="hold"/>
                                        <p:tgtEl>
                                          <p:spTgt spid="8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fade">
                                      <p:cBhvr>
                                        <p:cTn id="109" dur="1000"/>
                                        <p:tgtEl>
                                          <p:spTgt spid="90"/>
                                        </p:tgtEl>
                                      </p:cBhvr>
                                    </p:animEffect>
                                    <p:anim calcmode="lin" valueType="num">
                                      <p:cBhvr>
                                        <p:cTn id="110" dur="1000" fill="hold"/>
                                        <p:tgtEl>
                                          <p:spTgt spid="90"/>
                                        </p:tgtEl>
                                        <p:attrNameLst>
                                          <p:attrName>ppt_x</p:attrName>
                                        </p:attrNameLst>
                                      </p:cBhvr>
                                      <p:tavLst>
                                        <p:tav tm="0">
                                          <p:val>
                                            <p:strVal val="#ppt_x"/>
                                          </p:val>
                                        </p:tav>
                                        <p:tav tm="100000">
                                          <p:val>
                                            <p:strVal val="#ppt_x"/>
                                          </p:val>
                                        </p:tav>
                                      </p:tavLst>
                                    </p:anim>
                                    <p:anim calcmode="lin" valueType="num">
                                      <p:cBhvr>
                                        <p:cTn id="111" dur="1000" fill="hold"/>
                                        <p:tgtEl>
                                          <p:spTgt spid="9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fade">
                                      <p:cBhvr>
                                        <p:cTn id="114" dur="1000"/>
                                        <p:tgtEl>
                                          <p:spTgt spid="91"/>
                                        </p:tgtEl>
                                      </p:cBhvr>
                                    </p:animEffect>
                                    <p:anim calcmode="lin" valueType="num">
                                      <p:cBhvr>
                                        <p:cTn id="115" dur="1000" fill="hold"/>
                                        <p:tgtEl>
                                          <p:spTgt spid="91"/>
                                        </p:tgtEl>
                                        <p:attrNameLst>
                                          <p:attrName>ppt_x</p:attrName>
                                        </p:attrNameLst>
                                      </p:cBhvr>
                                      <p:tavLst>
                                        <p:tav tm="0">
                                          <p:val>
                                            <p:strVal val="#ppt_x"/>
                                          </p:val>
                                        </p:tav>
                                        <p:tav tm="100000">
                                          <p:val>
                                            <p:strVal val="#ppt_x"/>
                                          </p:val>
                                        </p:tav>
                                      </p:tavLst>
                                    </p:anim>
                                    <p:anim calcmode="lin" valueType="num">
                                      <p:cBhvr>
                                        <p:cTn id="116" dur="1000" fill="hold"/>
                                        <p:tgtEl>
                                          <p:spTgt spid="91"/>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fade">
                                      <p:cBhvr>
                                        <p:cTn id="119" dur="1000"/>
                                        <p:tgtEl>
                                          <p:spTgt spid="92"/>
                                        </p:tgtEl>
                                      </p:cBhvr>
                                    </p:animEffect>
                                    <p:anim calcmode="lin" valueType="num">
                                      <p:cBhvr>
                                        <p:cTn id="120" dur="1000" fill="hold"/>
                                        <p:tgtEl>
                                          <p:spTgt spid="92"/>
                                        </p:tgtEl>
                                        <p:attrNameLst>
                                          <p:attrName>ppt_x</p:attrName>
                                        </p:attrNameLst>
                                      </p:cBhvr>
                                      <p:tavLst>
                                        <p:tav tm="0">
                                          <p:val>
                                            <p:strVal val="#ppt_x"/>
                                          </p:val>
                                        </p:tav>
                                        <p:tav tm="100000">
                                          <p:val>
                                            <p:strVal val="#ppt_x"/>
                                          </p:val>
                                        </p:tav>
                                      </p:tavLst>
                                    </p:anim>
                                    <p:anim calcmode="lin" valueType="num">
                                      <p:cBhvr>
                                        <p:cTn id="121" dur="1000" fill="hold"/>
                                        <p:tgtEl>
                                          <p:spTgt spid="9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93"/>
                                        </p:tgtEl>
                                        <p:attrNameLst>
                                          <p:attrName>style.visibility</p:attrName>
                                        </p:attrNameLst>
                                      </p:cBhvr>
                                      <p:to>
                                        <p:strVal val="visible"/>
                                      </p:to>
                                    </p:set>
                                    <p:animEffect transition="in" filter="fade">
                                      <p:cBhvr>
                                        <p:cTn id="124" dur="1000"/>
                                        <p:tgtEl>
                                          <p:spTgt spid="93"/>
                                        </p:tgtEl>
                                      </p:cBhvr>
                                    </p:animEffect>
                                    <p:anim calcmode="lin" valueType="num">
                                      <p:cBhvr>
                                        <p:cTn id="125" dur="1000" fill="hold"/>
                                        <p:tgtEl>
                                          <p:spTgt spid="93"/>
                                        </p:tgtEl>
                                        <p:attrNameLst>
                                          <p:attrName>ppt_x</p:attrName>
                                        </p:attrNameLst>
                                      </p:cBhvr>
                                      <p:tavLst>
                                        <p:tav tm="0">
                                          <p:val>
                                            <p:strVal val="#ppt_x"/>
                                          </p:val>
                                        </p:tav>
                                        <p:tav tm="100000">
                                          <p:val>
                                            <p:strVal val="#ppt_x"/>
                                          </p:val>
                                        </p:tav>
                                      </p:tavLst>
                                    </p:anim>
                                    <p:anim calcmode="lin" valueType="num">
                                      <p:cBhvr>
                                        <p:cTn id="126" dur="1000" fill="hold"/>
                                        <p:tgtEl>
                                          <p:spTgt spid="93"/>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94"/>
                                        </p:tgtEl>
                                        <p:attrNameLst>
                                          <p:attrName>style.visibility</p:attrName>
                                        </p:attrNameLst>
                                      </p:cBhvr>
                                      <p:to>
                                        <p:strVal val="visible"/>
                                      </p:to>
                                    </p:set>
                                    <p:animEffect transition="in" filter="fade">
                                      <p:cBhvr>
                                        <p:cTn id="129" dur="1000"/>
                                        <p:tgtEl>
                                          <p:spTgt spid="94"/>
                                        </p:tgtEl>
                                      </p:cBhvr>
                                    </p:animEffect>
                                    <p:anim calcmode="lin" valueType="num">
                                      <p:cBhvr>
                                        <p:cTn id="130" dur="1000" fill="hold"/>
                                        <p:tgtEl>
                                          <p:spTgt spid="94"/>
                                        </p:tgtEl>
                                        <p:attrNameLst>
                                          <p:attrName>ppt_x</p:attrName>
                                        </p:attrNameLst>
                                      </p:cBhvr>
                                      <p:tavLst>
                                        <p:tav tm="0">
                                          <p:val>
                                            <p:strVal val="#ppt_x"/>
                                          </p:val>
                                        </p:tav>
                                        <p:tav tm="100000">
                                          <p:val>
                                            <p:strVal val="#ppt_x"/>
                                          </p:val>
                                        </p:tav>
                                      </p:tavLst>
                                    </p:anim>
                                    <p:anim calcmode="lin" valueType="num">
                                      <p:cBhvr>
                                        <p:cTn id="131" dur="1000" fill="hold"/>
                                        <p:tgtEl>
                                          <p:spTgt spid="94"/>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95"/>
                                        </p:tgtEl>
                                        <p:attrNameLst>
                                          <p:attrName>style.visibility</p:attrName>
                                        </p:attrNameLst>
                                      </p:cBhvr>
                                      <p:to>
                                        <p:strVal val="visible"/>
                                      </p:to>
                                    </p:set>
                                    <p:animEffect transition="in" filter="fade">
                                      <p:cBhvr>
                                        <p:cTn id="134" dur="1000"/>
                                        <p:tgtEl>
                                          <p:spTgt spid="95"/>
                                        </p:tgtEl>
                                      </p:cBhvr>
                                    </p:animEffect>
                                    <p:anim calcmode="lin" valueType="num">
                                      <p:cBhvr>
                                        <p:cTn id="135" dur="1000" fill="hold"/>
                                        <p:tgtEl>
                                          <p:spTgt spid="95"/>
                                        </p:tgtEl>
                                        <p:attrNameLst>
                                          <p:attrName>ppt_x</p:attrName>
                                        </p:attrNameLst>
                                      </p:cBhvr>
                                      <p:tavLst>
                                        <p:tav tm="0">
                                          <p:val>
                                            <p:strVal val="#ppt_x"/>
                                          </p:val>
                                        </p:tav>
                                        <p:tav tm="100000">
                                          <p:val>
                                            <p:strVal val="#ppt_x"/>
                                          </p:val>
                                        </p:tav>
                                      </p:tavLst>
                                    </p:anim>
                                    <p:anim calcmode="lin" valueType="num">
                                      <p:cBhvr>
                                        <p:cTn id="136" dur="1000" fill="hold"/>
                                        <p:tgtEl>
                                          <p:spTgt spid="95"/>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6"/>
                                        </p:tgtEl>
                                        <p:attrNameLst>
                                          <p:attrName>style.visibility</p:attrName>
                                        </p:attrNameLst>
                                      </p:cBhvr>
                                      <p:to>
                                        <p:strVal val="visible"/>
                                      </p:to>
                                    </p:set>
                                    <p:animEffect transition="in" filter="fade">
                                      <p:cBhvr>
                                        <p:cTn id="139" dur="1000"/>
                                        <p:tgtEl>
                                          <p:spTgt spid="96"/>
                                        </p:tgtEl>
                                      </p:cBhvr>
                                    </p:animEffect>
                                    <p:anim calcmode="lin" valueType="num">
                                      <p:cBhvr>
                                        <p:cTn id="140" dur="1000" fill="hold"/>
                                        <p:tgtEl>
                                          <p:spTgt spid="96"/>
                                        </p:tgtEl>
                                        <p:attrNameLst>
                                          <p:attrName>ppt_x</p:attrName>
                                        </p:attrNameLst>
                                      </p:cBhvr>
                                      <p:tavLst>
                                        <p:tav tm="0">
                                          <p:val>
                                            <p:strVal val="#ppt_x"/>
                                          </p:val>
                                        </p:tav>
                                        <p:tav tm="100000">
                                          <p:val>
                                            <p:strVal val="#ppt_x"/>
                                          </p:val>
                                        </p:tav>
                                      </p:tavLst>
                                    </p:anim>
                                    <p:anim calcmode="lin" valueType="num">
                                      <p:cBhvr>
                                        <p:cTn id="141" dur="1000" fill="hold"/>
                                        <p:tgtEl>
                                          <p:spTgt spid="96"/>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97"/>
                                        </p:tgtEl>
                                        <p:attrNameLst>
                                          <p:attrName>style.visibility</p:attrName>
                                        </p:attrNameLst>
                                      </p:cBhvr>
                                      <p:to>
                                        <p:strVal val="visible"/>
                                      </p:to>
                                    </p:set>
                                    <p:animEffect transition="in" filter="fade">
                                      <p:cBhvr>
                                        <p:cTn id="144" dur="1000"/>
                                        <p:tgtEl>
                                          <p:spTgt spid="97"/>
                                        </p:tgtEl>
                                      </p:cBhvr>
                                    </p:animEffect>
                                    <p:anim calcmode="lin" valueType="num">
                                      <p:cBhvr>
                                        <p:cTn id="145" dur="1000" fill="hold"/>
                                        <p:tgtEl>
                                          <p:spTgt spid="97"/>
                                        </p:tgtEl>
                                        <p:attrNameLst>
                                          <p:attrName>ppt_x</p:attrName>
                                        </p:attrNameLst>
                                      </p:cBhvr>
                                      <p:tavLst>
                                        <p:tav tm="0">
                                          <p:val>
                                            <p:strVal val="#ppt_x"/>
                                          </p:val>
                                        </p:tav>
                                        <p:tav tm="100000">
                                          <p:val>
                                            <p:strVal val="#ppt_x"/>
                                          </p:val>
                                        </p:tav>
                                      </p:tavLst>
                                    </p:anim>
                                    <p:anim calcmode="lin" valueType="num">
                                      <p:cBhvr>
                                        <p:cTn id="146" dur="1000" fill="hold"/>
                                        <p:tgtEl>
                                          <p:spTgt spid="97"/>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98"/>
                                        </p:tgtEl>
                                        <p:attrNameLst>
                                          <p:attrName>style.visibility</p:attrName>
                                        </p:attrNameLst>
                                      </p:cBhvr>
                                      <p:to>
                                        <p:strVal val="visible"/>
                                      </p:to>
                                    </p:set>
                                    <p:animEffect transition="in" filter="fade">
                                      <p:cBhvr>
                                        <p:cTn id="149" dur="1000"/>
                                        <p:tgtEl>
                                          <p:spTgt spid="98"/>
                                        </p:tgtEl>
                                      </p:cBhvr>
                                    </p:animEffect>
                                    <p:anim calcmode="lin" valueType="num">
                                      <p:cBhvr>
                                        <p:cTn id="150" dur="1000" fill="hold"/>
                                        <p:tgtEl>
                                          <p:spTgt spid="98"/>
                                        </p:tgtEl>
                                        <p:attrNameLst>
                                          <p:attrName>ppt_x</p:attrName>
                                        </p:attrNameLst>
                                      </p:cBhvr>
                                      <p:tavLst>
                                        <p:tav tm="0">
                                          <p:val>
                                            <p:strVal val="#ppt_x"/>
                                          </p:val>
                                        </p:tav>
                                        <p:tav tm="100000">
                                          <p:val>
                                            <p:strVal val="#ppt_x"/>
                                          </p:val>
                                        </p:tav>
                                      </p:tavLst>
                                    </p:anim>
                                    <p:anim calcmode="lin" valueType="num">
                                      <p:cBhvr>
                                        <p:cTn id="151" dur="1000" fill="hold"/>
                                        <p:tgtEl>
                                          <p:spTgt spid="98"/>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99"/>
                                        </p:tgtEl>
                                        <p:attrNameLst>
                                          <p:attrName>style.visibility</p:attrName>
                                        </p:attrNameLst>
                                      </p:cBhvr>
                                      <p:to>
                                        <p:strVal val="visible"/>
                                      </p:to>
                                    </p:set>
                                    <p:animEffect transition="in" filter="fade">
                                      <p:cBhvr>
                                        <p:cTn id="154" dur="1000"/>
                                        <p:tgtEl>
                                          <p:spTgt spid="99"/>
                                        </p:tgtEl>
                                      </p:cBhvr>
                                    </p:animEffect>
                                    <p:anim calcmode="lin" valueType="num">
                                      <p:cBhvr>
                                        <p:cTn id="155" dur="1000" fill="hold"/>
                                        <p:tgtEl>
                                          <p:spTgt spid="99"/>
                                        </p:tgtEl>
                                        <p:attrNameLst>
                                          <p:attrName>ppt_x</p:attrName>
                                        </p:attrNameLst>
                                      </p:cBhvr>
                                      <p:tavLst>
                                        <p:tav tm="0">
                                          <p:val>
                                            <p:strVal val="#ppt_x"/>
                                          </p:val>
                                        </p:tav>
                                        <p:tav tm="100000">
                                          <p:val>
                                            <p:strVal val="#ppt_x"/>
                                          </p:val>
                                        </p:tav>
                                      </p:tavLst>
                                    </p:anim>
                                    <p:anim calcmode="lin" valueType="num">
                                      <p:cBhvr>
                                        <p:cTn id="156" dur="1000" fill="hold"/>
                                        <p:tgtEl>
                                          <p:spTgt spid="99"/>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100"/>
                                        </p:tgtEl>
                                        <p:attrNameLst>
                                          <p:attrName>style.visibility</p:attrName>
                                        </p:attrNameLst>
                                      </p:cBhvr>
                                      <p:to>
                                        <p:strVal val="visible"/>
                                      </p:to>
                                    </p:set>
                                    <p:animEffect transition="in" filter="fade">
                                      <p:cBhvr>
                                        <p:cTn id="159" dur="1000"/>
                                        <p:tgtEl>
                                          <p:spTgt spid="100"/>
                                        </p:tgtEl>
                                      </p:cBhvr>
                                    </p:animEffect>
                                    <p:anim calcmode="lin" valueType="num">
                                      <p:cBhvr>
                                        <p:cTn id="160" dur="1000" fill="hold"/>
                                        <p:tgtEl>
                                          <p:spTgt spid="100"/>
                                        </p:tgtEl>
                                        <p:attrNameLst>
                                          <p:attrName>ppt_x</p:attrName>
                                        </p:attrNameLst>
                                      </p:cBhvr>
                                      <p:tavLst>
                                        <p:tav tm="0">
                                          <p:val>
                                            <p:strVal val="#ppt_x"/>
                                          </p:val>
                                        </p:tav>
                                        <p:tav tm="100000">
                                          <p:val>
                                            <p:strVal val="#ppt_x"/>
                                          </p:val>
                                        </p:tav>
                                      </p:tavLst>
                                    </p:anim>
                                    <p:anim calcmode="lin" valueType="num">
                                      <p:cBhvr>
                                        <p:cTn id="161" dur="1000" fill="hold"/>
                                        <p:tgtEl>
                                          <p:spTgt spid="100"/>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101"/>
                                        </p:tgtEl>
                                        <p:attrNameLst>
                                          <p:attrName>style.visibility</p:attrName>
                                        </p:attrNameLst>
                                      </p:cBhvr>
                                      <p:to>
                                        <p:strVal val="visible"/>
                                      </p:to>
                                    </p:set>
                                    <p:animEffect transition="in" filter="fade">
                                      <p:cBhvr>
                                        <p:cTn id="164" dur="1000"/>
                                        <p:tgtEl>
                                          <p:spTgt spid="101"/>
                                        </p:tgtEl>
                                      </p:cBhvr>
                                    </p:animEffect>
                                    <p:anim calcmode="lin" valueType="num">
                                      <p:cBhvr>
                                        <p:cTn id="165" dur="1000" fill="hold"/>
                                        <p:tgtEl>
                                          <p:spTgt spid="101"/>
                                        </p:tgtEl>
                                        <p:attrNameLst>
                                          <p:attrName>ppt_x</p:attrName>
                                        </p:attrNameLst>
                                      </p:cBhvr>
                                      <p:tavLst>
                                        <p:tav tm="0">
                                          <p:val>
                                            <p:strVal val="#ppt_x"/>
                                          </p:val>
                                        </p:tav>
                                        <p:tav tm="100000">
                                          <p:val>
                                            <p:strVal val="#ppt_x"/>
                                          </p:val>
                                        </p:tav>
                                      </p:tavLst>
                                    </p:anim>
                                    <p:anim calcmode="lin" valueType="num">
                                      <p:cBhvr>
                                        <p:cTn id="166" dur="1000" fill="hold"/>
                                        <p:tgtEl>
                                          <p:spTgt spid="101"/>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0"/>
                                  </p:stCondLst>
                                  <p:childTnLst>
                                    <p:set>
                                      <p:cBhvr>
                                        <p:cTn id="168" dur="1" fill="hold">
                                          <p:stCondLst>
                                            <p:cond delay="0"/>
                                          </p:stCondLst>
                                        </p:cTn>
                                        <p:tgtEl>
                                          <p:spTgt spid="103"/>
                                        </p:tgtEl>
                                        <p:attrNameLst>
                                          <p:attrName>style.visibility</p:attrName>
                                        </p:attrNameLst>
                                      </p:cBhvr>
                                      <p:to>
                                        <p:strVal val="visible"/>
                                      </p:to>
                                    </p:set>
                                    <p:animEffect transition="in" filter="fade">
                                      <p:cBhvr>
                                        <p:cTn id="169" dur="1000"/>
                                        <p:tgtEl>
                                          <p:spTgt spid="103"/>
                                        </p:tgtEl>
                                      </p:cBhvr>
                                    </p:animEffect>
                                    <p:anim calcmode="lin" valueType="num">
                                      <p:cBhvr>
                                        <p:cTn id="170" dur="1000" fill="hold"/>
                                        <p:tgtEl>
                                          <p:spTgt spid="103"/>
                                        </p:tgtEl>
                                        <p:attrNameLst>
                                          <p:attrName>ppt_x</p:attrName>
                                        </p:attrNameLst>
                                      </p:cBhvr>
                                      <p:tavLst>
                                        <p:tav tm="0">
                                          <p:val>
                                            <p:strVal val="#ppt_x"/>
                                          </p:val>
                                        </p:tav>
                                        <p:tav tm="100000">
                                          <p:val>
                                            <p:strVal val="#ppt_x"/>
                                          </p:val>
                                        </p:tav>
                                      </p:tavLst>
                                    </p:anim>
                                    <p:anim calcmode="lin" valueType="num">
                                      <p:cBhvr>
                                        <p:cTn id="171" dur="1000" fill="hold"/>
                                        <p:tgtEl>
                                          <p:spTgt spid="103"/>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0"/>
                                  </p:stCondLst>
                                  <p:childTnLst>
                                    <p:set>
                                      <p:cBhvr>
                                        <p:cTn id="173" dur="1" fill="hold">
                                          <p:stCondLst>
                                            <p:cond delay="0"/>
                                          </p:stCondLst>
                                        </p:cTn>
                                        <p:tgtEl>
                                          <p:spTgt spid="104"/>
                                        </p:tgtEl>
                                        <p:attrNameLst>
                                          <p:attrName>style.visibility</p:attrName>
                                        </p:attrNameLst>
                                      </p:cBhvr>
                                      <p:to>
                                        <p:strVal val="visible"/>
                                      </p:to>
                                    </p:set>
                                    <p:animEffect transition="in" filter="fade">
                                      <p:cBhvr>
                                        <p:cTn id="174" dur="1000"/>
                                        <p:tgtEl>
                                          <p:spTgt spid="104"/>
                                        </p:tgtEl>
                                      </p:cBhvr>
                                    </p:animEffect>
                                    <p:anim calcmode="lin" valueType="num">
                                      <p:cBhvr>
                                        <p:cTn id="175" dur="1000" fill="hold"/>
                                        <p:tgtEl>
                                          <p:spTgt spid="104"/>
                                        </p:tgtEl>
                                        <p:attrNameLst>
                                          <p:attrName>ppt_x</p:attrName>
                                        </p:attrNameLst>
                                      </p:cBhvr>
                                      <p:tavLst>
                                        <p:tav tm="0">
                                          <p:val>
                                            <p:strVal val="#ppt_x"/>
                                          </p:val>
                                        </p:tav>
                                        <p:tav tm="100000">
                                          <p:val>
                                            <p:strVal val="#ppt_x"/>
                                          </p:val>
                                        </p:tav>
                                      </p:tavLst>
                                    </p:anim>
                                    <p:anim calcmode="lin" valueType="num">
                                      <p:cBhvr>
                                        <p:cTn id="176" dur="1000" fill="hold"/>
                                        <p:tgtEl>
                                          <p:spTgt spid="104"/>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105"/>
                                        </p:tgtEl>
                                        <p:attrNameLst>
                                          <p:attrName>style.visibility</p:attrName>
                                        </p:attrNameLst>
                                      </p:cBhvr>
                                      <p:to>
                                        <p:strVal val="visible"/>
                                      </p:to>
                                    </p:set>
                                    <p:animEffect transition="in" filter="fade">
                                      <p:cBhvr>
                                        <p:cTn id="179" dur="1000"/>
                                        <p:tgtEl>
                                          <p:spTgt spid="105"/>
                                        </p:tgtEl>
                                      </p:cBhvr>
                                    </p:animEffect>
                                    <p:anim calcmode="lin" valueType="num">
                                      <p:cBhvr>
                                        <p:cTn id="180" dur="1000" fill="hold"/>
                                        <p:tgtEl>
                                          <p:spTgt spid="105"/>
                                        </p:tgtEl>
                                        <p:attrNameLst>
                                          <p:attrName>ppt_x</p:attrName>
                                        </p:attrNameLst>
                                      </p:cBhvr>
                                      <p:tavLst>
                                        <p:tav tm="0">
                                          <p:val>
                                            <p:strVal val="#ppt_x"/>
                                          </p:val>
                                        </p:tav>
                                        <p:tav tm="100000">
                                          <p:val>
                                            <p:strVal val="#ppt_x"/>
                                          </p:val>
                                        </p:tav>
                                      </p:tavLst>
                                    </p:anim>
                                    <p:anim calcmode="lin" valueType="num">
                                      <p:cBhvr>
                                        <p:cTn id="181" dur="1000" fill="hold"/>
                                        <p:tgtEl>
                                          <p:spTgt spid="105"/>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106"/>
                                        </p:tgtEl>
                                        <p:attrNameLst>
                                          <p:attrName>style.visibility</p:attrName>
                                        </p:attrNameLst>
                                      </p:cBhvr>
                                      <p:to>
                                        <p:strVal val="visible"/>
                                      </p:to>
                                    </p:set>
                                    <p:animEffect transition="in" filter="fade">
                                      <p:cBhvr>
                                        <p:cTn id="184" dur="1000"/>
                                        <p:tgtEl>
                                          <p:spTgt spid="106"/>
                                        </p:tgtEl>
                                      </p:cBhvr>
                                    </p:animEffect>
                                    <p:anim calcmode="lin" valueType="num">
                                      <p:cBhvr>
                                        <p:cTn id="185" dur="1000" fill="hold"/>
                                        <p:tgtEl>
                                          <p:spTgt spid="106"/>
                                        </p:tgtEl>
                                        <p:attrNameLst>
                                          <p:attrName>ppt_x</p:attrName>
                                        </p:attrNameLst>
                                      </p:cBhvr>
                                      <p:tavLst>
                                        <p:tav tm="0">
                                          <p:val>
                                            <p:strVal val="#ppt_x"/>
                                          </p:val>
                                        </p:tav>
                                        <p:tav tm="100000">
                                          <p:val>
                                            <p:strVal val="#ppt_x"/>
                                          </p:val>
                                        </p:tav>
                                      </p:tavLst>
                                    </p:anim>
                                    <p:anim calcmode="lin" valueType="num">
                                      <p:cBhvr>
                                        <p:cTn id="186" dur="1000" fill="hold"/>
                                        <p:tgtEl>
                                          <p:spTgt spid="106"/>
                                        </p:tgtEl>
                                        <p:attrNameLst>
                                          <p:attrName>ppt_y</p:attrName>
                                        </p:attrNameLst>
                                      </p:cBhvr>
                                      <p:tavLst>
                                        <p:tav tm="0">
                                          <p:val>
                                            <p:strVal val="#ppt_y+.1"/>
                                          </p:val>
                                        </p:tav>
                                        <p:tav tm="100000">
                                          <p:val>
                                            <p:strVal val="#ppt_y"/>
                                          </p:val>
                                        </p:tav>
                                      </p:tavLst>
                                    </p:anim>
                                  </p:childTnLst>
                                </p:cTn>
                              </p:par>
                              <p:par>
                                <p:cTn id="187" presetID="42" presetClass="entr" presetSubtype="0" fill="hold" nodeType="withEffect">
                                  <p:stCondLst>
                                    <p:cond delay="0"/>
                                  </p:stCondLst>
                                  <p:childTnLst>
                                    <p:set>
                                      <p:cBhvr>
                                        <p:cTn id="188" dur="1" fill="hold">
                                          <p:stCondLst>
                                            <p:cond delay="0"/>
                                          </p:stCondLst>
                                        </p:cTn>
                                        <p:tgtEl>
                                          <p:spTgt spid="107"/>
                                        </p:tgtEl>
                                        <p:attrNameLst>
                                          <p:attrName>style.visibility</p:attrName>
                                        </p:attrNameLst>
                                      </p:cBhvr>
                                      <p:to>
                                        <p:strVal val="visible"/>
                                      </p:to>
                                    </p:set>
                                    <p:animEffect transition="in" filter="fade">
                                      <p:cBhvr>
                                        <p:cTn id="189" dur="1000"/>
                                        <p:tgtEl>
                                          <p:spTgt spid="107"/>
                                        </p:tgtEl>
                                      </p:cBhvr>
                                    </p:animEffect>
                                    <p:anim calcmode="lin" valueType="num">
                                      <p:cBhvr>
                                        <p:cTn id="190" dur="1000" fill="hold"/>
                                        <p:tgtEl>
                                          <p:spTgt spid="107"/>
                                        </p:tgtEl>
                                        <p:attrNameLst>
                                          <p:attrName>ppt_x</p:attrName>
                                        </p:attrNameLst>
                                      </p:cBhvr>
                                      <p:tavLst>
                                        <p:tav tm="0">
                                          <p:val>
                                            <p:strVal val="#ppt_x"/>
                                          </p:val>
                                        </p:tav>
                                        <p:tav tm="100000">
                                          <p:val>
                                            <p:strVal val="#ppt_x"/>
                                          </p:val>
                                        </p:tav>
                                      </p:tavLst>
                                    </p:anim>
                                    <p:anim calcmode="lin" valueType="num">
                                      <p:cBhvr>
                                        <p:cTn id="191" dur="1000" fill="hold"/>
                                        <p:tgtEl>
                                          <p:spTgt spid="107"/>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0"/>
                                  </p:stCondLst>
                                  <p:childTnLst>
                                    <p:set>
                                      <p:cBhvr>
                                        <p:cTn id="193" dur="1" fill="hold">
                                          <p:stCondLst>
                                            <p:cond delay="0"/>
                                          </p:stCondLst>
                                        </p:cTn>
                                        <p:tgtEl>
                                          <p:spTgt spid="108"/>
                                        </p:tgtEl>
                                        <p:attrNameLst>
                                          <p:attrName>style.visibility</p:attrName>
                                        </p:attrNameLst>
                                      </p:cBhvr>
                                      <p:to>
                                        <p:strVal val="visible"/>
                                      </p:to>
                                    </p:set>
                                    <p:animEffect transition="in" filter="fade">
                                      <p:cBhvr>
                                        <p:cTn id="194" dur="1000"/>
                                        <p:tgtEl>
                                          <p:spTgt spid="108"/>
                                        </p:tgtEl>
                                      </p:cBhvr>
                                    </p:animEffect>
                                    <p:anim calcmode="lin" valueType="num">
                                      <p:cBhvr>
                                        <p:cTn id="195" dur="1000" fill="hold"/>
                                        <p:tgtEl>
                                          <p:spTgt spid="108"/>
                                        </p:tgtEl>
                                        <p:attrNameLst>
                                          <p:attrName>ppt_x</p:attrName>
                                        </p:attrNameLst>
                                      </p:cBhvr>
                                      <p:tavLst>
                                        <p:tav tm="0">
                                          <p:val>
                                            <p:strVal val="#ppt_x"/>
                                          </p:val>
                                        </p:tav>
                                        <p:tav tm="100000">
                                          <p:val>
                                            <p:strVal val="#ppt_x"/>
                                          </p:val>
                                        </p:tav>
                                      </p:tavLst>
                                    </p:anim>
                                    <p:anim calcmode="lin" valueType="num">
                                      <p:cBhvr>
                                        <p:cTn id="196" dur="1000" fill="hold"/>
                                        <p:tgtEl>
                                          <p:spTgt spid="108"/>
                                        </p:tgtEl>
                                        <p:attrNameLst>
                                          <p:attrName>ppt_y</p:attrName>
                                        </p:attrNameLst>
                                      </p:cBhvr>
                                      <p:tavLst>
                                        <p:tav tm="0">
                                          <p:val>
                                            <p:strVal val="#ppt_y+.1"/>
                                          </p:val>
                                        </p:tav>
                                        <p:tav tm="100000">
                                          <p:val>
                                            <p:strVal val="#ppt_y"/>
                                          </p:val>
                                        </p:tav>
                                      </p:tavLst>
                                    </p:anim>
                                  </p:childTnLst>
                                </p:cTn>
                              </p:par>
                              <p:par>
                                <p:cTn id="197" presetID="42" presetClass="entr" presetSubtype="0" fill="hold" nodeType="withEffect">
                                  <p:stCondLst>
                                    <p:cond delay="0"/>
                                  </p:stCondLst>
                                  <p:childTnLst>
                                    <p:set>
                                      <p:cBhvr>
                                        <p:cTn id="198" dur="1" fill="hold">
                                          <p:stCondLst>
                                            <p:cond delay="0"/>
                                          </p:stCondLst>
                                        </p:cTn>
                                        <p:tgtEl>
                                          <p:spTgt spid="109"/>
                                        </p:tgtEl>
                                        <p:attrNameLst>
                                          <p:attrName>style.visibility</p:attrName>
                                        </p:attrNameLst>
                                      </p:cBhvr>
                                      <p:to>
                                        <p:strVal val="visible"/>
                                      </p:to>
                                    </p:set>
                                    <p:animEffect transition="in" filter="fade">
                                      <p:cBhvr>
                                        <p:cTn id="199" dur="1000"/>
                                        <p:tgtEl>
                                          <p:spTgt spid="109"/>
                                        </p:tgtEl>
                                      </p:cBhvr>
                                    </p:animEffect>
                                    <p:anim calcmode="lin" valueType="num">
                                      <p:cBhvr>
                                        <p:cTn id="200" dur="1000" fill="hold"/>
                                        <p:tgtEl>
                                          <p:spTgt spid="109"/>
                                        </p:tgtEl>
                                        <p:attrNameLst>
                                          <p:attrName>ppt_x</p:attrName>
                                        </p:attrNameLst>
                                      </p:cBhvr>
                                      <p:tavLst>
                                        <p:tav tm="0">
                                          <p:val>
                                            <p:strVal val="#ppt_x"/>
                                          </p:val>
                                        </p:tav>
                                        <p:tav tm="100000">
                                          <p:val>
                                            <p:strVal val="#ppt_x"/>
                                          </p:val>
                                        </p:tav>
                                      </p:tavLst>
                                    </p:anim>
                                    <p:anim calcmode="lin" valueType="num">
                                      <p:cBhvr>
                                        <p:cTn id="201" dur="1000" fill="hold"/>
                                        <p:tgtEl>
                                          <p:spTgt spid="109"/>
                                        </p:tgtEl>
                                        <p:attrNameLst>
                                          <p:attrName>ppt_y</p:attrName>
                                        </p:attrNameLst>
                                      </p:cBhvr>
                                      <p:tavLst>
                                        <p:tav tm="0">
                                          <p:val>
                                            <p:strVal val="#ppt_y+.1"/>
                                          </p:val>
                                        </p:tav>
                                        <p:tav tm="100000">
                                          <p:val>
                                            <p:strVal val="#ppt_y"/>
                                          </p:val>
                                        </p:tav>
                                      </p:tavLst>
                                    </p:anim>
                                  </p:childTnLst>
                                </p:cTn>
                              </p:par>
                              <p:par>
                                <p:cTn id="202" presetID="42" presetClass="entr" presetSubtype="0" fill="hold" nodeType="withEffect">
                                  <p:stCondLst>
                                    <p:cond delay="0"/>
                                  </p:stCondLst>
                                  <p:childTnLst>
                                    <p:set>
                                      <p:cBhvr>
                                        <p:cTn id="203" dur="1" fill="hold">
                                          <p:stCondLst>
                                            <p:cond delay="0"/>
                                          </p:stCondLst>
                                        </p:cTn>
                                        <p:tgtEl>
                                          <p:spTgt spid="111"/>
                                        </p:tgtEl>
                                        <p:attrNameLst>
                                          <p:attrName>style.visibility</p:attrName>
                                        </p:attrNameLst>
                                      </p:cBhvr>
                                      <p:to>
                                        <p:strVal val="visible"/>
                                      </p:to>
                                    </p:set>
                                    <p:animEffect transition="in" filter="fade">
                                      <p:cBhvr>
                                        <p:cTn id="204" dur="1000"/>
                                        <p:tgtEl>
                                          <p:spTgt spid="111"/>
                                        </p:tgtEl>
                                      </p:cBhvr>
                                    </p:animEffect>
                                    <p:anim calcmode="lin" valueType="num">
                                      <p:cBhvr>
                                        <p:cTn id="205" dur="1000" fill="hold"/>
                                        <p:tgtEl>
                                          <p:spTgt spid="111"/>
                                        </p:tgtEl>
                                        <p:attrNameLst>
                                          <p:attrName>ppt_x</p:attrName>
                                        </p:attrNameLst>
                                      </p:cBhvr>
                                      <p:tavLst>
                                        <p:tav tm="0">
                                          <p:val>
                                            <p:strVal val="#ppt_x"/>
                                          </p:val>
                                        </p:tav>
                                        <p:tav tm="100000">
                                          <p:val>
                                            <p:strVal val="#ppt_x"/>
                                          </p:val>
                                        </p:tav>
                                      </p:tavLst>
                                    </p:anim>
                                    <p:anim calcmode="lin" valueType="num">
                                      <p:cBhvr>
                                        <p:cTn id="206" dur="1000" fill="hold"/>
                                        <p:tgtEl>
                                          <p:spTgt spid="111"/>
                                        </p:tgtEl>
                                        <p:attrNameLst>
                                          <p:attrName>ppt_y</p:attrName>
                                        </p:attrNameLst>
                                      </p:cBhvr>
                                      <p:tavLst>
                                        <p:tav tm="0">
                                          <p:val>
                                            <p:strVal val="#ppt_y+.1"/>
                                          </p:val>
                                        </p:tav>
                                        <p:tav tm="100000">
                                          <p:val>
                                            <p:strVal val="#ppt_y"/>
                                          </p:val>
                                        </p:tav>
                                      </p:tavLst>
                                    </p:anim>
                                  </p:childTnLst>
                                </p:cTn>
                              </p:par>
                              <p:par>
                                <p:cTn id="207" presetID="42" presetClass="entr" presetSubtype="0" fill="hold" nodeType="withEffect">
                                  <p:stCondLst>
                                    <p:cond delay="0"/>
                                  </p:stCondLst>
                                  <p:childTnLst>
                                    <p:set>
                                      <p:cBhvr>
                                        <p:cTn id="208" dur="1" fill="hold">
                                          <p:stCondLst>
                                            <p:cond delay="0"/>
                                          </p:stCondLst>
                                        </p:cTn>
                                        <p:tgtEl>
                                          <p:spTgt spid="110"/>
                                        </p:tgtEl>
                                        <p:attrNameLst>
                                          <p:attrName>style.visibility</p:attrName>
                                        </p:attrNameLst>
                                      </p:cBhvr>
                                      <p:to>
                                        <p:strVal val="visible"/>
                                      </p:to>
                                    </p:set>
                                    <p:animEffect transition="in" filter="fade">
                                      <p:cBhvr>
                                        <p:cTn id="209" dur="1000"/>
                                        <p:tgtEl>
                                          <p:spTgt spid="110"/>
                                        </p:tgtEl>
                                      </p:cBhvr>
                                    </p:animEffect>
                                    <p:anim calcmode="lin" valueType="num">
                                      <p:cBhvr>
                                        <p:cTn id="210" dur="1000" fill="hold"/>
                                        <p:tgtEl>
                                          <p:spTgt spid="110"/>
                                        </p:tgtEl>
                                        <p:attrNameLst>
                                          <p:attrName>ppt_x</p:attrName>
                                        </p:attrNameLst>
                                      </p:cBhvr>
                                      <p:tavLst>
                                        <p:tav tm="0">
                                          <p:val>
                                            <p:strVal val="#ppt_x"/>
                                          </p:val>
                                        </p:tav>
                                        <p:tav tm="100000">
                                          <p:val>
                                            <p:strVal val="#ppt_x"/>
                                          </p:val>
                                        </p:tav>
                                      </p:tavLst>
                                    </p:anim>
                                    <p:anim calcmode="lin" valueType="num">
                                      <p:cBhvr>
                                        <p:cTn id="211" dur="1000" fill="hold"/>
                                        <p:tgtEl>
                                          <p:spTgt spid="110"/>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102"/>
                                        </p:tgtEl>
                                        <p:attrNameLst>
                                          <p:attrName>style.visibility</p:attrName>
                                        </p:attrNameLst>
                                      </p:cBhvr>
                                      <p:to>
                                        <p:strVal val="visible"/>
                                      </p:to>
                                    </p:set>
                                    <p:animEffect transition="in" filter="fade">
                                      <p:cBhvr>
                                        <p:cTn id="214" dur="1000"/>
                                        <p:tgtEl>
                                          <p:spTgt spid="102"/>
                                        </p:tgtEl>
                                      </p:cBhvr>
                                    </p:animEffect>
                                    <p:anim calcmode="lin" valueType="num">
                                      <p:cBhvr>
                                        <p:cTn id="215" dur="1000" fill="hold"/>
                                        <p:tgtEl>
                                          <p:spTgt spid="102"/>
                                        </p:tgtEl>
                                        <p:attrNameLst>
                                          <p:attrName>ppt_x</p:attrName>
                                        </p:attrNameLst>
                                      </p:cBhvr>
                                      <p:tavLst>
                                        <p:tav tm="0">
                                          <p:val>
                                            <p:strVal val="#ppt_x"/>
                                          </p:val>
                                        </p:tav>
                                        <p:tav tm="100000">
                                          <p:val>
                                            <p:strVal val="#ppt_x"/>
                                          </p:val>
                                        </p:tav>
                                      </p:tavLst>
                                    </p:anim>
                                    <p:anim calcmode="lin" valueType="num">
                                      <p:cBhvr>
                                        <p:cTn id="216"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7" grpId="0" animBg="1"/>
      <p:bldP spid="58" grpId="0" animBg="1"/>
      <p:bldP spid="59" grpId="0" animBg="1"/>
      <p:bldP spid="60" grpId="0" animBg="1"/>
      <p:bldP spid="64" grpId="0" animBg="1"/>
      <p:bldP spid="66" grpId="0" animBg="1"/>
      <p:bldP spid="76" grpId="0" animBg="1"/>
      <p:bldP spid="77" grpId="0" animBg="1"/>
      <p:bldP spid="78" grpId="0" animBg="1"/>
      <p:bldP spid="82" grpId="0" animBg="1"/>
      <p:bldP spid="83" grpId="0" animBg="1"/>
      <p:bldP spid="84"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100" grpId="0" animBg="1"/>
      <p:bldP spid="101" grpId="0" animBg="1"/>
      <p:bldP spid="102" grpId="0" animBg="1"/>
      <p:bldP spid="105" grpId="0" animBg="1"/>
      <p:bldP spid="106" grpId="0" animBg="1"/>
      <p:bldP spid="1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953E-1987-4E60-A3F5-E977182D5805}"/>
              </a:ext>
            </a:extLst>
          </p:cNvPr>
          <p:cNvSpPr>
            <a:spLocks noGrp="1"/>
          </p:cNvSpPr>
          <p:nvPr>
            <p:ph type="title"/>
          </p:nvPr>
        </p:nvSpPr>
        <p:spPr>
          <a:xfrm>
            <a:off x="385529" y="165024"/>
            <a:ext cx="11511160" cy="609383"/>
          </a:xfrm>
        </p:spPr>
        <p:txBody>
          <a:bodyPr>
            <a:noAutofit/>
          </a:bodyPr>
          <a:lstStyle/>
          <a:p>
            <a:r>
              <a:rPr lang="en-US" sz="3400" b="1" dirty="0">
                <a:latin typeface="Times New Roman" panose="02020603050405020304" pitchFamily="18" charset="0"/>
                <a:cs typeface="Times New Roman" panose="02020603050405020304" pitchFamily="18" charset="0"/>
              </a:rPr>
              <a:t>Case Study: Assessing an Existing Bus Bridging Plan</a:t>
            </a:r>
          </a:p>
        </p:txBody>
      </p:sp>
      <p:sp>
        <p:nvSpPr>
          <p:cNvPr id="3" name="Slide Number Placeholder 2">
            <a:extLst>
              <a:ext uri="{FF2B5EF4-FFF2-40B4-BE49-F238E27FC236}">
                <a16:creationId xmlns:a16="http://schemas.microsoft.com/office/drawing/2014/main" id="{54E20F10-5BE8-40F4-A683-40B4312511C5}"/>
              </a:ext>
            </a:extLst>
          </p:cNvPr>
          <p:cNvSpPr>
            <a:spLocks noGrp="1"/>
          </p:cNvSpPr>
          <p:nvPr>
            <p:ph type="sldNum" sz="quarter" idx="12"/>
          </p:nvPr>
        </p:nvSpPr>
        <p:spPr/>
        <p:txBody>
          <a:bodyPr/>
          <a:lstStyle/>
          <a:p>
            <a:fld id="{8B67C14D-CBA6-4F49-B778-039D443F139C}" type="slidenum">
              <a:rPr lang="en-US" smtClean="0"/>
              <a:t>11</a:t>
            </a:fld>
            <a:endParaRPr lang="en-US"/>
          </a:p>
        </p:txBody>
      </p:sp>
      <p:grpSp>
        <p:nvGrpSpPr>
          <p:cNvPr id="18" name="Group 17">
            <a:extLst>
              <a:ext uri="{FF2B5EF4-FFF2-40B4-BE49-F238E27FC236}">
                <a16:creationId xmlns:a16="http://schemas.microsoft.com/office/drawing/2014/main" id="{83060B08-8238-46FD-98A9-538F78A3B83C}"/>
              </a:ext>
            </a:extLst>
          </p:cNvPr>
          <p:cNvGrpSpPr/>
          <p:nvPr/>
        </p:nvGrpSpPr>
        <p:grpSpPr>
          <a:xfrm>
            <a:off x="2723536" y="1328516"/>
            <a:ext cx="9468464" cy="3887245"/>
            <a:chOff x="1796846" y="2350957"/>
            <a:chExt cx="10149348" cy="4029075"/>
          </a:xfrm>
        </p:grpSpPr>
        <p:sp>
          <p:nvSpPr>
            <p:cNvPr id="19" name="TextBox 18">
              <a:extLst>
                <a:ext uri="{FF2B5EF4-FFF2-40B4-BE49-F238E27FC236}">
                  <a16:creationId xmlns:a16="http://schemas.microsoft.com/office/drawing/2014/main" id="{AF52C6F1-1F5B-49BC-BA06-A7B5E16AF1E6}"/>
                </a:ext>
              </a:extLst>
            </p:cNvPr>
            <p:cNvSpPr txBox="1"/>
            <p:nvPr/>
          </p:nvSpPr>
          <p:spPr>
            <a:xfrm>
              <a:off x="9889404" y="5724461"/>
              <a:ext cx="953729" cy="382807"/>
            </a:xfrm>
            <a:prstGeom prst="rect">
              <a:avLst/>
            </a:prstGeom>
            <a:noFill/>
          </p:spPr>
          <p:txBody>
            <a:bodyPr wrap="square" rtlCol="0">
              <a:spAutoFit/>
            </a:bodyPr>
            <a:lstStyle/>
            <a:p>
              <a:pPr defTabSz="685800">
                <a:defRPr/>
              </a:pPr>
              <a:r>
                <a:rPr lang="en-US" b="1" kern="0" dirty="0">
                  <a:solidFill>
                    <a:srgbClr val="C00000"/>
                  </a:solidFill>
                  <a:latin typeface="Arial"/>
                </a:rPr>
                <a:t>734</a:t>
              </a:r>
            </a:p>
          </p:txBody>
        </p:sp>
        <p:sp>
          <p:nvSpPr>
            <p:cNvPr id="20" name="TextBox 19">
              <a:extLst>
                <a:ext uri="{FF2B5EF4-FFF2-40B4-BE49-F238E27FC236}">
                  <a16:creationId xmlns:a16="http://schemas.microsoft.com/office/drawing/2014/main" id="{243461F3-6104-440A-8E4E-2D76AAF4684D}"/>
                </a:ext>
              </a:extLst>
            </p:cNvPr>
            <p:cNvSpPr txBox="1"/>
            <p:nvPr/>
          </p:nvSpPr>
          <p:spPr>
            <a:xfrm>
              <a:off x="7837550" y="5113241"/>
              <a:ext cx="342900" cy="382807"/>
            </a:xfrm>
            <a:prstGeom prst="rect">
              <a:avLst/>
            </a:prstGeom>
            <a:noFill/>
          </p:spPr>
          <p:txBody>
            <a:bodyPr wrap="square" rtlCol="0">
              <a:spAutoFit/>
            </a:bodyPr>
            <a:lstStyle/>
            <a:p>
              <a:pPr defTabSz="685800">
                <a:defRPr/>
              </a:pPr>
              <a:r>
                <a:rPr lang="en-US" b="1" kern="0" dirty="0">
                  <a:solidFill>
                    <a:srgbClr val="C00000"/>
                  </a:solidFill>
                  <a:latin typeface="Arial"/>
                </a:rPr>
                <a:t>5</a:t>
              </a:r>
            </a:p>
          </p:txBody>
        </p:sp>
        <p:sp>
          <p:nvSpPr>
            <p:cNvPr id="21" name="TextBox 20">
              <a:extLst>
                <a:ext uri="{FF2B5EF4-FFF2-40B4-BE49-F238E27FC236}">
                  <a16:creationId xmlns:a16="http://schemas.microsoft.com/office/drawing/2014/main" id="{57BE8EBC-BD8A-4B2E-A7D3-DA9EFBCA87E2}"/>
                </a:ext>
              </a:extLst>
            </p:cNvPr>
            <p:cNvSpPr txBox="1"/>
            <p:nvPr/>
          </p:nvSpPr>
          <p:spPr>
            <a:xfrm>
              <a:off x="8029270" y="3884119"/>
              <a:ext cx="508822" cy="382807"/>
            </a:xfrm>
            <a:prstGeom prst="rect">
              <a:avLst/>
            </a:prstGeom>
            <a:noFill/>
          </p:spPr>
          <p:txBody>
            <a:bodyPr wrap="square" rtlCol="0">
              <a:spAutoFit/>
            </a:bodyPr>
            <a:lstStyle/>
            <a:p>
              <a:pPr defTabSz="685800">
                <a:defRPr/>
              </a:pPr>
              <a:r>
                <a:rPr lang="en-US" b="1" kern="0" dirty="0">
                  <a:solidFill>
                    <a:srgbClr val="C00000"/>
                  </a:solidFill>
                  <a:latin typeface="Arial"/>
                </a:rPr>
                <a:t>57</a:t>
              </a:r>
            </a:p>
          </p:txBody>
        </p:sp>
        <p:grpSp>
          <p:nvGrpSpPr>
            <p:cNvPr id="22" name="Group 21">
              <a:extLst>
                <a:ext uri="{FF2B5EF4-FFF2-40B4-BE49-F238E27FC236}">
                  <a16:creationId xmlns:a16="http://schemas.microsoft.com/office/drawing/2014/main" id="{7A0C87A6-D32D-419F-9041-6E236A9DF37B}"/>
                </a:ext>
              </a:extLst>
            </p:cNvPr>
            <p:cNvGrpSpPr/>
            <p:nvPr/>
          </p:nvGrpSpPr>
          <p:grpSpPr>
            <a:xfrm>
              <a:off x="1796846" y="2350957"/>
              <a:ext cx="10149348" cy="4029075"/>
              <a:chOff x="572728" y="2299365"/>
              <a:chExt cx="10149348" cy="4029075"/>
            </a:xfrm>
          </p:grpSpPr>
          <p:graphicFrame>
            <p:nvGraphicFramePr>
              <p:cNvPr id="23" name="Chart 22">
                <a:extLst>
                  <a:ext uri="{FF2B5EF4-FFF2-40B4-BE49-F238E27FC236}">
                    <a16:creationId xmlns:a16="http://schemas.microsoft.com/office/drawing/2014/main" id="{CC9C5474-19CF-4669-AC04-F0B571E6E22B}"/>
                  </a:ext>
                </a:extLst>
              </p:cNvPr>
              <p:cNvGraphicFramePr>
                <a:graphicFrameLocks/>
              </p:cNvGraphicFramePr>
              <p:nvPr/>
            </p:nvGraphicFramePr>
            <p:xfrm>
              <a:off x="572728" y="2299365"/>
              <a:ext cx="10149348" cy="4029075"/>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3401743A-0D71-4A3D-9892-9DE68B71AB70}"/>
                  </a:ext>
                </a:extLst>
              </p:cNvPr>
              <p:cNvGrpSpPr/>
              <p:nvPr/>
            </p:nvGrpSpPr>
            <p:grpSpPr>
              <a:xfrm>
                <a:off x="723900" y="2537423"/>
                <a:ext cx="6458565" cy="2880147"/>
                <a:chOff x="723900" y="2537423"/>
                <a:chExt cx="6458565" cy="2880147"/>
              </a:xfrm>
            </p:grpSpPr>
            <p:sp>
              <p:nvSpPr>
                <p:cNvPr id="25" name="TextBox 24">
                  <a:extLst>
                    <a:ext uri="{FF2B5EF4-FFF2-40B4-BE49-F238E27FC236}">
                      <a16:creationId xmlns:a16="http://schemas.microsoft.com/office/drawing/2014/main" id="{969EA717-0975-4244-92AC-E50D5051AEE1}"/>
                    </a:ext>
                  </a:extLst>
                </p:cNvPr>
                <p:cNvSpPr txBox="1"/>
                <p:nvPr/>
              </p:nvSpPr>
              <p:spPr>
                <a:xfrm>
                  <a:off x="723900" y="2537423"/>
                  <a:ext cx="953729" cy="382807"/>
                </a:xfrm>
                <a:prstGeom prst="rect">
                  <a:avLst/>
                </a:prstGeom>
                <a:noFill/>
              </p:spPr>
              <p:txBody>
                <a:bodyPr wrap="square" rtlCol="0">
                  <a:spAutoFit/>
                </a:bodyPr>
                <a:lstStyle/>
                <a:p>
                  <a:pPr defTabSz="685800">
                    <a:defRPr/>
                  </a:pPr>
                  <a:r>
                    <a:rPr lang="en-US" b="1" kern="0" dirty="0">
                      <a:solidFill>
                        <a:srgbClr val="C00000"/>
                      </a:solidFill>
                      <a:latin typeface="Arial"/>
                    </a:rPr>
                    <a:t>1,729</a:t>
                  </a:r>
                </a:p>
              </p:txBody>
            </p:sp>
            <p:sp>
              <p:nvSpPr>
                <p:cNvPr id="26" name="TextBox 25">
                  <a:extLst>
                    <a:ext uri="{FF2B5EF4-FFF2-40B4-BE49-F238E27FC236}">
                      <a16:creationId xmlns:a16="http://schemas.microsoft.com/office/drawing/2014/main" id="{5F556416-CA39-40ED-9D07-A70DE97A79C0}"/>
                    </a:ext>
                  </a:extLst>
                </p:cNvPr>
                <p:cNvSpPr txBox="1"/>
                <p:nvPr/>
              </p:nvSpPr>
              <p:spPr>
                <a:xfrm>
                  <a:off x="4735299" y="3202617"/>
                  <a:ext cx="571500" cy="382807"/>
                </a:xfrm>
                <a:prstGeom prst="rect">
                  <a:avLst/>
                </a:prstGeom>
                <a:noFill/>
              </p:spPr>
              <p:txBody>
                <a:bodyPr wrap="square" rtlCol="0">
                  <a:spAutoFit/>
                </a:bodyPr>
                <a:lstStyle/>
                <a:p>
                  <a:pPr defTabSz="685800">
                    <a:defRPr/>
                  </a:pPr>
                  <a:r>
                    <a:rPr lang="en-US" b="1" kern="0" dirty="0">
                      <a:solidFill>
                        <a:srgbClr val="C00000"/>
                      </a:solidFill>
                      <a:latin typeface="Arial"/>
                    </a:rPr>
                    <a:t>94</a:t>
                  </a:r>
                </a:p>
              </p:txBody>
            </p:sp>
            <p:sp>
              <p:nvSpPr>
                <p:cNvPr id="27" name="TextBox 26">
                  <a:extLst>
                    <a:ext uri="{FF2B5EF4-FFF2-40B4-BE49-F238E27FC236}">
                      <a16:creationId xmlns:a16="http://schemas.microsoft.com/office/drawing/2014/main" id="{A6C0086D-B927-42C4-9F5C-6D75422C7D5D}"/>
                    </a:ext>
                  </a:extLst>
                </p:cNvPr>
                <p:cNvSpPr txBox="1"/>
                <p:nvPr/>
              </p:nvSpPr>
              <p:spPr>
                <a:xfrm>
                  <a:off x="4828550" y="3827667"/>
                  <a:ext cx="571500" cy="382807"/>
                </a:xfrm>
                <a:prstGeom prst="rect">
                  <a:avLst/>
                </a:prstGeom>
                <a:noFill/>
              </p:spPr>
              <p:txBody>
                <a:bodyPr wrap="square" rtlCol="0">
                  <a:spAutoFit/>
                </a:bodyPr>
                <a:lstStyle/>
                <a:p>
                  <a:pPr defTabSz="685800">
                    <a:defRPr/>
                  </a:pPr>
                  <a:r>
                    <a:rPr lang="en-US" b="1" kern="0" dirty="0">
                      <a:solidFill>
                        <a:srgbClr val="C00000"/>
                      </a:solidFill>
                      <a:latin typeface="Arial"/>
                    </a:rPr>
                    <a:t>77</a:t>
                  </a:r>
                </a:p>
              </p:txBody>
            </p:sp>
            <p:sp>
              <p:nvSpPr>
                <p:cNvPr id="28" name="TextBox 27">
                  <a:extLst>
                    <a:ext uri="{FF2B5EF4-FFF2-40B4-BE49-F238E27FC236}">
                      <a16:creationId xmlns:a16="http://schemas.microsoft.com/office/drawing/2014/main" id="{9289B35A-44E1-4934-BD97-28FE4E42DD27}"/>
                    </a:ext>
                  </a:extLst>
                </p:cNvPr>
                <p:cNvSpPr txBox="1"/>
                <p:nvPr/>
              </p:nvSpPr>
              <p:spPr>
                <a:xfrm>
                  <a:off x="4355398" y="4356868"/>
                  <a:ext cx="722673" cy="382807"/>
                </a:xfrm>
                <a:prstGeom prst="rect">
                  <a:avLst/>
                </a:prstGeom>
                <a:noFill/>
              </p:spPr>
              <p:txBody>
                <a:bodyPr wrap="square" rtlCol="0">
                  <a:spAutoFit/>
                </a:bodyPr>
                <a:lstStyle/>
                <a:p>
                  <a:pPr defTabSz="685800">
                    <a:defRPr/>
                  </a:pPr>
                  <a:r>
                    <a:rPr lang="en-US" b="1" kern="0" dirty="0">
                      <a:solidFill>
                        <a:srgbClr val="C00000"/>
                      </a:solidFill>
                      <a:latin typeface="Arial"/>
                    </a:rPr>
                    <a:t>22.5</a:t>
                  </a:r>
                </a:p>
              </p:txBody>
            </p:sp>
            <p:sp>
              <p:nvSpPr>
                <p:cNvPr id="29" name="TextBox 28">
                  <a:extLst>
                    <a:ext uri="{FF2B5EF4-FFF2-40B4-BE49-F238E27FC236}">
                      <a16:creationId xmlns:a16="http://schemas.microsoft.com/office/drawing/2014/main" id="{FACD03CF-0096-49A1-B41E-E16BDEEB6F84}"/>
                    </a:ext>
                  </a:extLst>
                </p:cNvPr>
                <p:cNvSpPr txBox="1"/>
                <p:nvPr/>
              </p:nvSpPr>
              <p:spPr>
                <a:xfrm>
                  <a:off x="4828550" y="5034763"/>
                  <a:ext cx="722673" cy="382807"/>
                </a:xfrm>
                <a:prstGeom prst="rect">
                  <a:avLst/>
                </a:prstGeom>
                <a:noFill/>
              </p:spPr>
              <p:txBody>
                <a:bodyPr wrap="square" rtlCol="0">
                  <a:spAutoFit/>
                </a:bodyPr>
                <a:lstStyle/>
                <a:p>
                  <a:pPr defTabSz="685800">
                    <a:defRPr/>
                  </a:pPr>
                  <a:r>
                    <a:rPr lang="en-US" b="1" kern="0" dirty="0">
                      <a:solidFill>
                        <a:srgbClr val="C00000"/>
                      </a:solidFill>
                      <a:latin typeface="Arial"/>
                    </a:rPr>
                    <a:t>20</a:t>
                  </a:r>
                </a:p>
              </p:txBody>
            </p:sp>
            <p:sp>
              <p:nvSpPr>
                <p:cNvPr id="30" name="TextBox 29">
                  <a:extLst>
                    <a:ext uri="{FF2B5EF4-FFF2-40B4-BE49-F238E27FC236}">
                      <a16:creationId xmlns:a16="http://schemas.microsoft.com/office/drawing/2014/main" id="{F54F2246-BFD2-4F6B-94BC-F44A1B865F58}"/>
                    </a:ext>
                  </a:extLst>
                </p:cNvPr>
                <p:cNvSpPr txBox="1"/>
                <p:nvPr/>
              </p:nvSpPr>
              <p:spPr>
                <a:xfrm>
                  <a:off x="6638618" y="4428665"/>
                  <a:ext cx="342900" cy="382807"/>
                </a:xfrm>
                <a:prstGeom prst="rect">
                  <a:avLst/>
                </a:prstGeom>
                <a:noFill/>
              </p:spPr>
              <p:txBody>
                <a:bodyPr wrap="square" rtlCol="0">
                  <a:spAutoFit/>
                </a:bodyPr>
                <a:lstStyle/>
                <a:p>
                  <a:pPr defTabSz="685800">
                    <a:defRPr/>
                  </a:pPr>
                  <a:r>
                    <a:rPr lang="en-US" b="1" kern="0" dirty="0">
                      <a:solidFill>
                        <a:srgbClr val="C00000"/>
                      </a:solidFill>
                      <a:latin typeface="Arial"/>
                    </a:rPr>
                    <a:t>7</a:t>
                  </a:r>
                </a:p>
              </p:txBody>
            </p:sp>
            <p:sp>
              <p:nvSpPr>
                <p:cNvPr id="31" name="TextBox 30">
                  <a:extLst>
                    <a:ext uri="{FF2B5EF4-FFF2-40B4-BE49-F238E27FC236}">
                      <a16:creationId xmlns:a16="http://schemas.microsoft.com/office/drawing/2014/main" id="{A34BE550-8BAE-4FBA-9370-2294AB6CF542}"/>
                    </a:ext>
                  </a:extLst>
                </p:cNvPr>
                <p:cNvSpPr txBox="1"/>
                <p:nvPr/>
              </p:nvSpPr>
              <p:spPr>
                <a:xfrm>
                  <a:off x="6673643" y="3152684"/>
                  <a:ext cx="508822" cy="382807"/>
                </a:xfrm>
                <a:prstGeom prst="rect">
                  <a:avLst/>
                </a:prstGeom>
                <a:noFill/>
              </p:spPr>
              <p:txBody>
                <a:bodyPr wrap="square" rtlCol="0">
                  <a:spAutoFit/>
                </a:bodyPr>
                <a:lstStyle/>
                <a:p>
                  <a:pPr defTabSz="685800">
                    <a:defRPr/>
                  </a:pPr>
                  <a:r>
                    <a:rPr lang="en-US" b="1" kern="0" dirty="0">
                      <a:solidFill>
                        <a:srgbClr val="C00000"/>
                      </a:solidFill>
                      <a:latin typeface="Arial"/>
                    </a:rPr>
                    <a:t>18</a:t>
                  </a:r>
                </a:p>
              </p:txBody>
            </p:sp>
          </p:grpSp>
        </p:grpSp>
      </p:grpSp>
      <p:graphicFrame>
        <p:nvGraphicFramePr>
          <p:cNvPr id="32" name="Chart 31">
            <a:extLst>
              <a:ext uri="{FF2B5EF4-FFF2-40B4-BE49-F238E27FC236}">
                <a16:creationId xmlns:a16="http://schemas.microsoft.com/office/drawing/2014/main" id="{8FA57BC1-272F-4034-A6E5-DB95124DBE05}"/>
              </a:ext>
            </a:extLst>
          </p:cNvPr>
          <p:cNvGraphicFramePr/>
          <p:nvPr>
            <p:extLst>
              <p:ext uri="{D42A27DB-BD31-4B8C-83A1-F6EECF244321}">
                <p14:modId xmlns:p14="http://schemas.microsoft.com/office/powerpoint/2010/main" val="1510162560"/>
              </p:ext>
            </p:extLst>
          </p:nvPr>
        </p:nvGraphicFramePr>
        <p:xfrm>
          <a:off x="869696" y="3039383"/>
          <a:ext cx="2803788" cy="2827457"/>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BBA554AA-322A-404D-9D1B-0A150E05705A}"/>
              </a:ext>
            </a:extLst>
          </p:cNvPr>
          <p:cNvSpPr txBox="1"/>
          <p:nvPr/>
        </p:nvSpPr>
        <p:spPr>
          <a:xfrm>
            <a:off x="1345484" y="2676571"/>
            <a:ext cx="1992492" cy="646331"/>
          </a:xfrm>
          <a:prstGeom prst="rect">
            <a:avLst/>
          </a:prstGeom>
          <a:noFill/>
        </p:spPr>
        <p:txBody>
          <a:bodyPr wrap="square" rtlCol="0">
            <a:spAutoFit/>
          </a:bodyPr>
          <a:lstStyle/>
          <a:p>
            <a:pPr algn="ctr" defTabSz="457200"/>
            <a:r>
              <a:rPr lang="en-US" b="1" dirty="0">
                <a:solidFill>
                  <a:srgbClr val="4C698D"/>
                </a:solidFill>
                <a:latin typeface="Georgia"/>
              </a:rPr>
              <a:t>5.7 bus-hr. </a:t>
            </a:r>
            <a:r>
              <a:rPr lang="en-US" dirty="0">
                <a:solidFill>
                  <a:srgbClr val="4C698D"/>
                </a:solidFill>
                <a:latin typeface="Georgia"/>
              </a:rPr>
              <a:t>wasted time</a:t>
            </a:r>
          </a:p>
        </p:txBody>
      </p:sp>
      <p:sp>
        <p:nvSpPr>
          <p:cNvPr id="34" name="Arrow: Right 33">
            <a:extLst>
              <a:ext uri="{FF2B5EF4-FFF2-40B4-BE49-F238E27FC236}">
                <a16:creationId xmlns:a16="http://schemas.microsoft.com/office/drawing/2014/main" id="{26EE7C34-23F8-489B-8349-FD9656CCCD55}"/>
              </a:ext>
            </a:extLst>
          </p:cNvPr>
          <p:cNvSpPr/>
          <p:nvPr/>
        </p:nvSpPr>
        <p:spPr>
          <a:xfrm rot="16200000">
            <a:off x="2428186" y="3314603"/>
            <a:ext cx="328231" cy="322421"/>
          </a:xfrm>
          <a:prstGeom prst="rightArrow">
            <a:avLst>
              <a:gd name="adj1" fmla="val 50000"/>
              <a:gd name="adj2" fmla="val 50000"/>
            </a:avLst>
          </a:prstGeom>
          <a:noFill/>
          <a:ln w="25400" cap="flat" cmpd="sng" algn="ctr">
            <a:solidFill>
              <a:srgbClr val="002A5C"/>
            </a:solidFill>
            <a:prstDash val="solid"/>
          </a:ln>
          <a:effectLst/>
        </p:spPr>
        <p:txBody>
          <a:bodyPr rtlCol="0" anchor="ctr"/>
          <a:lstStyle/>
          <a:p>
            <a:pPr algn="ctr" defTabSz="685800">
              <a:defRPr/>
            </a:pPr>
            <a:endParaRPr lang="en-US" sz="1350" kern="0" dirty="0">
              <a:solidFill>
                <a:srgbClr val="FFFFFF"/>
              </a:solidFill>
              <a:latin typeface="Georgia"/>
            </a:endParaRPr>
          </a:p>
        </p:txBody>
      </p:sp>
      <p:sp>
        <p:nvSpPr>
          <p:cNvPr id="36" name="TextBox 35">
            <a:extLst>
              <a:ext uri="{FF2B5EF4-FFF2-40B4-BE49-F238E27FC236}">
                <a16:creationId xmlns:a16="http://schemas.microsoft.com/office/drawing/2014/main" id="{5C809A60-81A2-4135-AC76-5ACE1A0853AF}"/>
              </a:ext>
            </a:extLst>
          </p:cNvPr>
          <p:cNvSpPr txBox="1"/>
          <p:nvPr/>
        </p:nvSpPr>
        <p:spPr>
          <a:xfrm>
            <a:off x="588500" y="774407"/>
            <a:ext cx="11420942" cy="646331"/>
          </a:xfrm>
          <a:prstGeom prst="rect">
            <a:avLst/>
          </a:prstGeom>
          <a:noFill/>
        </p:spPr>
        <p:txBody>
          <a:bodyPr wrap="square" rtlCol="0">
            <a:spAutoFit/>
          </a:bodyPr>
          <a:lstStyle/>
          <a:p>
            <a:pPr defTabSz="457200">
              <a:buSzPct val="100000"/>
            </a:pPr>
            <a:r>
              <a:rPr lang="en-US" dirty="0">
                <a:solidFill>
                  <a:srgbClr val="002060"/>
                </a:solidFill>
                <a:latin typeface="Arial" panose="020B0604020202020204" pitchFamily="34" charset="0"/>
                <a:cs typeface="Arial" panose="020B0604020202020204" pitchFamily="34" charset="0"/>
              </a:rPr>
              <a:t>Disruption occurred during the </a:t>
            </a:r>
            <a:r>
              <a:rPr lang="en-US" b="1" dirty="0">
                <a:solidFill>
                  <a:srgbClr val="002060"/>
                </a:solidFill>
                <a:latin typeface="Arial" panose="020B0604020202020204" pitchFamily="34" charset="0"/>
                <a:cs typeface="Arial" panose="020B0604020202020204" pitchFamily="34" charset="0"/>
              </a:rPr>
              <a:t>morning peak </a:t>
            </a:r>
            <a:r>
              <a:rPr lang="en-US" dirty="0">
                <a:solidFill>
                  <a:srgbClr val="002060"/>
                </a:solidFill>
                <a:latin typeface="Arial" panose="020B0604020202020204" pitchFamily="34" charset="0"/>
                <a:cs typeface="Arial" panose="020B0604020202020204" pitchFamily="34" charset="0"/>
              </a:rPr>
              <a:t>period lasting for </a:t>
            </a:r>
            <a:r>
              <a:rPr lang="en-US" b="1" dirty="0">
                <a:solidFill>
                  <a:srgbClr val="002060"/>
                </a:solidFill>
                <a:latin typeface="Arial" panose="020B0604020202020204" pitchFamily="34" charset="0"/>
                <a:cs typeface="Arial" panose="020B0604020202020204" pitchFamily="34" charset="0"/>
              </a:rPr>
              <a:t>31 min</a:t>
            </a:r>
          </a:p>
          <a:p>
            <a:pPr defTabSz="457200">
              <a:buSzPct val="100000"/>
            </a:pPr>
            <a:r>
              <a:rPr lang="en-US" dirty="0">
                <a:solidFill>
                  <a:srgbClr val="002060"/>
                </a:solidFill>
                <a:latin typeface="Arial" panose="020B0604020202020204" pitchFamily="34" charset="0"/>
                <a:cs typeface="Arial" panose="020B0604020202020204" pitchFamily="34" charset="0"/>
              </a:rPr>
              <a:t>Closing </a:t>
            </a:r>
            <a:r>
              <a:rPr lang="en-US" b="1" dirty="0">
                <a:solidFill>
                  <a:srgbClr val="002060"/>
                </a:solidFill>
                <a:latin typeface="Arial" panose="020B0604020202020204" pitchFamily="34" charset="0"/>
                <a:cs typeface="Arial" panose="020B0604020202020204" pitchFamily="34" charset="0"/>
              </a:rPr>
              <a:t>6 stations</a:t>
            </a:r>
            <a:r>
              <a:rPr lang="en-US" dirty="0">
                <a:solidFill>
                  <a:srgbClr val="002060"/>
                </a:solidFill>
                <a:latin typeface="Arial" panose="020B0604020202020204" pitchFamily="34" charset="0"/>
                <a:cs typeface="Arial" panose="020B0604020202020204" pitchFamily="34" charset="0"/>
              </a:rPr>
              <a:t>, between </a:t>
            </a:r>
            <a:r>
              <a:rPr lang="en-US" b="1" dirty="0">
                <a:solidFill>
                  <a:srgbClr val="002060"/>
                </a:solidFill>
                <a:latin typeface="Arial" panose="020B0604020202020204" pitchFamily="34" charset="0"/>
                <a:cs typeface="Arial" panose="020B0604020202020204" pitchFamily="34" charset="0"/>
              </a:rPr>
              <a:t>Bloor-Yonge </a:t>
            </a:r>
            <a:r>
              <a:rPr lang="en-US" dirty="0">
                <a:solidFill>
                  <a:srgbClr val="002060"/>
                </a:solidFill>
                <a:latin typeface="Arial" panose="020B0604020202020204" pitchFamily="34" charset="0"/>
                <a:cs typeface="Arial" panose="020B0604020202020204" pitchFamily="34" charset="0"/>
              </a:rPr>
              <a:t>and</a:t>
            </a:r>
            <a:r>
              <a:rPr lang="en-US" b="1" dirty="0">
                <a:solidFill>
                  <a:srgbClr val="002060"/>
                </a:solidFill>
                <a:latin typeface="Arial" panose="020B0604020202020204" pitchFamily="34" charset="0"/>
                <a:cs typeface="Arial" panose="020B0604020202020204" pitchFamily="34" charset="0"/>
              </a:rPr>
              <a:t> Eglinton</a:t>
            </a:r>
            <a:endParaRPr lang="en-US" dirty="0">
              <a:solidFill>
                <a:srgbClr val="00206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935B6B03-BDCE-47DC-841D-2EBC06FBA27E}"/>
              </a:ext>
            </a:extLst>
          </p:cNvPr>
          <p:cNvSpPr/>
          <p:nvPr/>
        </p:nvSpPr>
        <p:spPr>
          <a:xfrm>
            <a:off x="5387883" y="5215760"/>
            <a:ext cx="5483089" cy="707886"/>
          </a:xfrm>
          <a:prstGeom prst="rect">
            <a:avLst/>
          </a:prstGeom>
        </p:spPr>
        <p:txBody>
          <a:bodyPr wrap="square">
            <a:spAutoFit/>
          </a:bodyPr>
          <a:lstStyle/>
          <a:p>
            <a:pPr algn="ctr" defTabSz="457200"/>
            <a:r>
              <a:rPr lang="en-US" sz="2000" i="1" dirty="0">
                <a:solidFill>
                  <a:prstClr val="black"/>
                </a:solidFill>
                <a:latin typeface="Arial" panose="020B0604020202020204" pitchFamily="34" charset="0"/>
                <a:cs typeface="Arial" panose="020B0604020202020204" pitchFamily="34" charset="0"/>
              </a:rPr>
              <a:t>Delays at the Disrupted Subway Stations</a:t>
            </a:r>
            <a:br>
              <a:rPr lang="en-US" sz="2000" i="1" dirty="0">
                <a:solidFill>
                  <a:prstClr val="black"/>
                </a:solidFill>
                <a:latin typeface="Arial" panose="020B0604020202020204" pitchFamily="34" charset="0"/>
                <a:cs typeface="Arial" panose="020B0604020202020204" pitchFamily="34" charset="0"/>
              </a:rPr>
            </a:br>
            <a:r>
              <a:rPr lang="en-US" sz="2000" b="1" i="1" dirty="0">
                <a:solidFill>
                  <a:prstClr val="black"/>
                </a:solidFill>
                <a:latin typeface="Arial" panose="020B0604020202020204" pitchFamily="34" charset="0"/>
                <a:cs typeface="Arial" panose="020B0604020202020204" pitchFamily="34" charset="0"/>
              </a:rPr>
              <a:t>(Passenger-hr.)</a:t>
            </a:r>
          </a:p>
        </p:txBody>
      </p:sp>
      <p:sp>
        <p:nvSpPr>
          <p:cNvPr id="35" name="Arrow: Down 34">
            <a:extLst>
              <a:ext uri="{FF2B5EF4-FFF2-40B4-BE49-F238E27FC236}">
                <a16:creationId xmlns:a16="http://schemas.microsoft.com/office/drawing/2014/main" id="{A6E5A977-4AF8-449C-AE40-B1FF1DBE0087}"/>
              </a:ext>
            </a:extLst>
          </p:cNvPr>
          <p:cNvSpPr/>
          <p:nvPr/>
        </p:nvSpPr>
        <p:spPr>
          <a:xfrm>
            <a:off x="5675096" y="2507274"/>
            <a:ext cx="384688" cy="1483908"/>
          </a:xfrm>
          <a:prstGeom prst="down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8" name="Arrow: Down 37">
            <a:extLst>
              <a:ext uri="{FF2B5EF4-FFF2-40B4-BE49-F238E27FC236}">
                <a16:creationId xmlns:a16="http://schemas.microsoft.com/office/drawing/2014/main" id="{75800A92-9DF2-44E3-8701-003997594D6E}"/>
              </a:ext>
            </a:extLst>
          </p:cNvPr>
          <p:cNvSpPr/>
          <p:nvPr/>
        </p:nvSpPr>
        <p:spPr>
          <a:xfrm rot="10800000">
            <a:off x="9123601" y="2085004"/>
            <a:ext cx="384688" cy="1355911"/>
          </a:xfrm>
          <a:prstGeom prst="down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b="1" i="1">
              <a:solidFill>
                <a:prstClr val="white"/>
              </a:solidFill>
              <a:latin typeface="Calibri" panose="020F0502020204030204"/>
            </a:endParaRPr>
          </a:p>
        </p:txBody>
      </p:sp>
      <p:sp>
        <p:nvSpPr>
          <p:cNvPr id="39" name="TextBox 38">
            <a:extLst>
              <a:ext uri="{FF2B5EF4-FFF2-40B4-BE49-F238E27FC236}">
                <a16:creationId xmlns:a16="http://schemas.microsoft.com/office/drawing/2014/main" id="{57CF2940-FFF9-480F-B538-C7F8AB3F8CAA}"/>
              </a:ext>
            </a:extLst>
          </p:cNvPr>
          <p:cNvSpPr txBox="1"/>
          <p:nvPr/>
        </p:nvSpPr>
        <p:spPr>
          <a:xfrm rot="5400000">
            <a:off x="8694425" y="2492382"/>
            <a:ext cx="2169599" cy="646331"/>
          </a:xfrm>
          <a:prstGeom prst="rect">
            <a:avLst/>
          </a:prstGeom>
          <a:noFill/>
        </p:spPr>
        <p:txBody>
          <a:bodyPr wrap="square" rtlCol="0">
            <a:spAutoFit/>
          </a:bodyPr>
          <a:lstStyle/>
          <a:p>
            <a:pPr algn="ctr" defTabSz="457200"/>
            <a:r>
              <a:rPr lang="en-US" b="1" dirty="0">
                <a:solidFill>
                  <a:prstClr val="black"/>
                </a:solidFill>
                <a:latin typeface="Calibri" panose="020F0502020204030204"/>
              </a:rPr>
              <a:t>North Bound Platforms</a:t>
            </a:r>
          </a:p>
        </p:txBody>
      </p:sp>
      <p:sp>
        <p:nvSpPr>
          <p:cNvPr id="40" name="TextBox 39">
            <a:extLst>
              <a:ext uri="{FF2B5EF4-FFF2-40B4-BE49-F238E27FC236}">
                <a16:creationId xmlns:a16="http://schemas.microsoft.com/office/drawing/2014/main" id="{868CB440-6066-40DD-9C20-215E9998CADB}"/>
              </a:ext>
            </a:extLst>
          </p:cNvPr>
          <p:cNvSpPr txBox="1"/>
          <p:nvPr/>
        </p:nvSpPr>
        <p:spPr>
          <a:xfrm rot="16200000">
            <a:off x="4308733" y="2896295"/>
            <a:ext cx="2169599" cy="646331"/>
          </a:xfrm>
          <a:prstGeom prst="rect">
            <a:avLst/>
          </a:prstGeom>
          <a:noFill/>
        </p:spPr>
        <p:txBody>
          <a:bodyPr wrap="square" rtlCol="0">
            <a:spAutoFit/>
          </a:bodyPr>
          <a:lstStyle/>
          <a:p>
            <a:pPr algn="ctr" defTabSz="457200"/>
            <a:r>
              <a:rPr lang="en-US" b="1" dirty="0">
                <a:solidFill>
                  <a:prstClr val="black"/>
                </a:solidFill>
                <a:latin typeface="Calibri" panose="020F0502020204030204"/>
              </a:rPr>
              <a:t>South Bound Platforms</a:t>
            </a:r>
          </a:p>
        </p:txBody>
      </p:sp>
      <p:sp>
        <p:nvSpPr>
          <p:cNvPr id="135" name="TextBox 134">
            <a:extLst>
              <a:ext uri="{FF2B5EF4-FFF2-40B4-BE49-F238E27FC236}">
                <a16:creationId xmlns:a16="http://schemas.microsoft.com/office/drawing/2014/main" id="{AB75BB2B-A051-47A9-BDC3-2A9C6BA9FC36}"/>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spTree>
    <p:extLst>
      <p:ext uri="{BB962C8B-B14F-4D97-AF65-F5344CB8AC3E}">
        <p14:creationId xmlns:p14="http://schemas.microsoft.com/office/powerpoint/2010/main" val="272178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33" grpId="0"/>
      <p:bldP spid="34" grpId="0" animBg="1"/>
      <p:bldP spid="37" grpId="0"/>
      <p:bldP spid="35" grpId="0" animBg="1"/>
      <p:bldP spid="38" grpId="0" animBg="1"/>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BEB7-66F5-419A-9162-AEFF8650B41B}"/>
              </a:ext>
            </a:extLst>
          </p:cNvPr>
          <p:cNvSpPr>
            <a:spLocks noGrp="1"/>
          </p:cNvSpPr>
          <p:nvPr>
            <p:ph type="title"/>
          </p:nvPr>
        </p:nvSpPr>
        <p:spPr>
          <a:xfrm>
            <a:off x="188776" y="122630"/>
            <a:ext cx="7843155" cy="650948"/>
          </a:xfrm>
        </p:spPr>
        <p:txBody>
          <a:bodyPr>
            <a:noAutofit/>
          </a:bodyPr>
          <a:lstStyle/>
          <a:p>
            <a:r>
              <a:rPr lang="en-US" sz="3400" b="1" dirty="0">
                <a:latin typeface="Times New Roman" panose="02020603050405020304" pitchFamily="18" charset="0"/>
                <a:cs typeface="Times New Roman" panose="02020603050405020304" pitchFamily="18" charset="0"/>
              </a:rPr>
              <a:t>Testing Other Response Plans</a:t>
            </a:r>
          </a:p>
        </p:txBody>
      </p:sp>
      <p:sp>
        <p:nvSpPr>
          <p:cNvPr id="3" name="Slide Number Placeholder 2">
            <a:extLst>
              <a:ext uri="{FF2B5EF4-FFF2-40B4-BE49-F238E27FC236}">
                <a16:creationId xmlns:a16="http://schemas.microsoft.com/office/drawing/2014/main" id="{81CFDFF1-97F4-4302-AE92-EFEA9481B74D}"/>
              </a:ext>
            </a:extLst>
          </p:cNvPr>
          <p:cNvSpPr>
            <a:spLocks noGrp="1"/>
          </p:cNvSpPr>
          <p:nvPr>
            <p:ph type="sldNum" sz="quarter" idx="12"/>
          </p:nvPr>
        </p:nvSpPr>
        <p:spPr/>
        <p:txBody>
          <a:bodyPr/>
          <a:lstStyle/>
          <a:p>
            <a:fld id="{5C6B610D-4F81-4D6C-89C9-90A99093969E}" type="slidenum">
              <a:rPr lang="en-CA" smtClean="0"/>
              <a:t>12</a:t>
            </a:fld>
            <a:endParaRPr lang="en-CA"/>
          </a:p>
        </p:txBody>
      </p:sp>
      <p:grpSp>
        <p:nvGrpSpPr>
          <p:cNvPr id="4" name="Group 3">
            <a:extLst>
              <a:ext uri="{FF2B5EF4-FFF2-40B4-BE49-F238E27FC236}">
                <a16:creationId xmlns:a16="http://schemas.microsoft.com/office/drawing/2014/main" id="{A72F0E8B-FECC-4A58-90D4-2E697E5B46F5}"/>
              </a:ext>
            </a:extLst>
          </p:cNvPr>
          <p:cNvGrpSpPr/>
          <p:nvPr/>
        </p:nvGrpSpPr>
        <p:grpSpPr>
          <a:xfrm>
            <a:off x="1142226" y="3870225"/>
            <a:ext cx="3877718" cy="2203316"/>
            <a:chOff x="462655" y="1724468"/>
            <a:chExt cx="5221487" cy="3450310"/>
          </a:xfrm>
          <a:solidFill>
            <a:schemeClr val="bg2">
              <a:lumMod val="50000"/>
            </a:schemeClr>
          </a:solidFill>
        </p:grpSpPr>
        <p:pic>
          <p:nvPicPr>
            <p:cNvPr id="5" name="Graphic 4" descr="Bus">
              <a:extLst>
                <a:ext uri="{FF2B5EF4-FFF2-40B4-BE49-F238E27FC236}">
                  <a16:creationId xmlns:a16="http://schemas.microsoft.com/office/drawing/2014/main" id="{21C3D34D-650A-4DAA-9AF6-46CF266E370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655" y="1724468"/>
              <a:ext cx="685800" cy="914400"/>
            </a:xfrm>
            <a:prstGeom prst="rect">
              <a:avLst/>
            </a:prstGeom>
          </p:spPr>
        </p:pic>
        <p:pic>
          <p:nvPicPr>
            <p:cNvPr id="6" name="Graphic 5" descr="Bus">
              <a:extLst>
                <a:ext uri="{FF2B5EF4-FFF2-40B4-BE49-F238E27FC236}">
                  <a16:creationId xmlns:a16="http://schemas.microsoft.com/office/drawing/2014/main" id="{0AE8E71A-2A17-46C7-B22B-51DB0CA8B71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3243" y="1749269"/>
              <a:ext cx="685800" cy="914400"/>
            </a:xfrm>
            <a:prstGeom prst="rect">
              <a:avLst/>
            </a:prstGeom>
          </p:spPr>
        </p:pic>
        <p:pic>
          <p:nvPicPr>
            <p:cNvPr id="7" name="Graphic 6" descr="Bus">
              <a:extLst>
                <a:ext uri="{FF2B5EF4-FFF2-40B4-BE49-F238E27FC236}">
                  <a16:creationId xmlns:a16="http://schemas.microsoft.com/office/drawing/2014/main" id="{7FFBC7FD-3959-4583-9D17-5F8F47377C8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7191" y="1743518"/>
              <a:ext cx="685800" cy="914400"/>
            </a:xfrm>
            <a:prstGeom prst="rect">
              <a:avLst/>
            </a:prstGeom>
          </p:spPr>
        </p:pic>
        <p:pic>
          <p:nvPicPr>
            <p:cNvPr id="8" name="Graphic 7" descr="Bus">
              <a:extLst>
                <a:ext uri="{FF2B5EF4-FFF2-40B4-BE49-F238E27FC236}">
                  <a16:creationId xmlns:a16="http://schemas.microsoft.com/office/drawing/2014/main" id="{E5FAC5BA-9725-4B9C-95B0-EA2EA598731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5125" y="1724468"/>
              <a:ext cx="685800" cy="914400"/>
            </a:xfrm>
            <a:prstGeom prst="rect">
              <a:avLst/>
            </a:prstGeom>
          </p:spPr>
        </p:pic>
        <p:pic>
          <p:nvPicPr>
            <p:cNvPr id="9" name="Graphic 8" descr="Bus">
              <a:extLst>
                <a:ext uri="{FF2B5EF4-FFF2-40B4-BE49-F238E27FC236}">
                  <a16:creationId xmlns:a16="http://schemas.microsoft.com/office/drawing/2014/main" id="{D74DB53A-E9F3-4DC3-96BE-751A4081186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5713" y="1730219"/>
              <a:ext cx="685800" cy="914400"/>
            </a:xfrm>
            <a:prstGeom prst="rect">
              <a:avLst/>
            </a:prstGeom>
          </p:spPr>
        </p:pic>
        <p:pic>
          <p:nvPicPr>
            <p:cNvPr id="10" name="Graphic 9" descr="Bus">
              <a:extLst>
                <a:ext uri="{FF2B5EF4-FFF2-40B4-BE49-F238E27FC236}">
                  <a16:creationId xmlns:a16="http://schemas.microsoft.com/office/drawing/2014/main" id="{0F936F5F-0069-4012-944B-20023297484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9661" y="1724468"/>
              <a:ext cx="685800" cy="914400"/>
            </a:xfrm>
            <a:prstGeom prst="rect">
              <a:avLst/>
            </a:prstGeom>
          </p:spPr>
        </p:pic>
        <p:pic>
          <p:nvPicPr>
            <p:cNvPr id="11" name="Graphic 10" descr="Bus">
              <a:extLst>
                <a:ext uri="{FF2B5EF4-FFF2-40B4-BE49-F238E27FC236}">
                  <a16:creationId xmlns:a16="http://schemas.microsoft.com/office/drawing/2014/main" id="{91B63D21-1647-4368-A102-83F46022533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336" y="2595616"/>
              <a:ext cx="685800" cy="914400"/>
            </a:xfrm>
            <a:prstGeom prst="rect">
              <a:avLst/>
            </a:prstGeom>
          </p:spPr>
        </p:pic>
        <p:pic>
          <p:nvPicPr>
            <p:cNvPr id="12" name="Graphic 11" descr="Bus">
              <a:extLst>
                <a:ext uri="{FF2B5EF4-FFF2-40B4-BE49-F238E27FC236}">
                  <a16:creationId xmlns:a16="http://schemas.microsoft.com/office/drawing/2014/main" id="{8B70BA60-CF3B-4552-AB47-8A6666FA44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1924" y="2620417"/>
              <a:ext cx="685800" cy="914400"/>
            </a:xfrm>
            <a:prstGeom prst="rect">
              <a:avLst/>
            </a:prstGeom>
          </p:spPr>
        </p:pic>
        <p:pic>
          <p:nvPicPr>
            <p:cNvPr id="13" name="Graphic 12" descr="Bus">
              <a:extLst>
                <a:ext uri="{FF2B5EF4-FFF2-40B4-BE49-F238E27FC236}">
                  <a16:creationId xmlns:a16="http://schemas.microsoft.com/office/drawing/2014/main" id="{8647AA9D-A2AC-437C-9C5A-45EDE8CC793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5872" y="2614666"/>
              <a:ext cx="685800" cy="914400"/>
            </a:xfrm>
            <a:prstGeom prst="rect">
              <a:avLst/>
            </a:prstGeom>
          </p:spPr>
        </p:pic>
        <p:pic>
          <p:nvPicPr>
            <p:cNvPr id="14" name="Graphic 13" descr="Bus">
              <a:extLst>
                <a:ext uri="{FF2B5EF4-FFF2-40B4-BE49-F238E27FC236}">
                  <a16:creationId xmlns:a16="http://schemas.microsoft.com/office/drawing/2014/main" id="{4030CCE6-9463-407E-959E-43C37317B9F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3806" y="2595616"/>
              <a:ext cx="685800" cy="914400"/>
            </a:xfrm>
            <a:prstGeom prst="rect">
              <a:avLst/>
            </a:prstGeom>
          </p:spPr>
        </p:pic>
        <p:pic>
          <p:nvPicPr>
            <p:cNvPr id="15" name="Graphic 14" descr="Bus">
              <a:extLst>
                <a:ext uri="{FF2B5EF4-FFF2-40B4-BE49-F238E27FC236}">
                  <a16:creationId xmlns:a16="http://schemas.microsoft.com/office/drawing/2014/main" id="{E93F8060-152C-4C4F-ABC3-B2D8303162A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84394" y="2620417"/>
              <a:ext cx="685800" cy="914400"/>
            </a:xfrm>
            <a:prstGeom prst="rect">
              <a:avLst/>
            </a:prstGeom>
          </p:spPr>
        </p:pic>
        <p:pic>
          <p:nvPicPr>
            <p:cNvPr id="16" name="Graphic 15" descr="Bus">
              <a:extLst>
                <a:ext uri="{FF2B5EF4-FFF2-40B4-BE49-F238E27FC236}">
                  <a16:creationId xmlns:a16="http://schemas.microsoft.com/office/drawing/2014/main" id="{83B3FBC3-E13D-43A4-89CB-2167D480BD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8342" y="2614666"/>
              <a:ext cx="685800" cy="914400"/>
            </a:xfrm>
            <a:prstGeom prst="rect">
              <a:avLst/>
            </a:prstGeom>
          </p:spPr>
        </p:pic>
        <p:pic>
          <p:nvPicPr>
            <p:cNvPr id="17" name="Graphic 16" descr="Bus">
              <a:extLst>
                <a:ext uri="{FF2B5EF4-FFF2-40B4-BE49-F238E27FC236}">
                  <a16:creationId xmlns:a16="http://schemas.microsoft.com/office/drawing/2014/main" id="{1CFCDC3C-DCC1-4C44-AAF2-349464FE4E8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655" y="3463472"/>
              <a:ext cx="685800" cy="914400"/>
            </a:xfrm>
            <a:prstGeom prst="rect">
              <a:avLst/>
            </a:prstGeom>
          </p:spPr>
        </p:pic>
        <p:pic>
          <p:nvPicPr>
            <p:cNvPr id="18" name="Graphic 17" descr="Bus">
              <a:extLst>
                <a:ext uri="{FF2B5EF4-FFF2-40B4-BE49-F238E27FC236}">
                  <a16:creationId xmlns:a16="http://schemas.microsoft.com/office/drawing/2014/main" id="{206F6F70-4C1D-4CE1-8B85-2CA63331718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3243" y="3488273"/>
              <a:ext cx="685800" cy="914400"/>
            </a:xfrm>
            <a:prstGeom prst="rect">
              <a:avLst/>
            </a:prstGeom>
          </p:spPr>
        </p:pic>
        <p:pic>
          <p:nvPicPr>
            <p:cNvPr id="19" name="Graphic 18" descr="Bus">
              <a:extLst>
                <a:ext uri="{FF2B5EF4-FFF2-40B4-BE49-F238E27FC236}">
                  <a16:creationId xmlns:a16="http://schemas.microsoft.com/office/drawing/2014/main" id="{2CFDDAB8-07FC-4F0A-B636-E695C928105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7191" y="3482522"/>
              <a:ext cx="685800" cy="914400"/>
            </a:xfrm>
            <a:prstGeom prst="rect">
              <a:avLst/>
            </a:prstGeom>
          </p:spPr>
        </p:pic>
        <p:pic>
          <p:nvPicPr>
            <p:cNvPr id="20" name="Graphic 19" descr="Bus">
              <a:extLst>
                <a:ext uri="{FF2B5EF4-FFF2-40B4-BE49-F238E27FC236}">
                  <a16:creationId xmlns:a16="http://schemas.microsoft.com/office/drawing/2014/main" id="{5DDD8F6D-F0B5-4041-80E1-FD8DC0F5901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5125" y="3463472"/>
              <a:ext cx="685800" cy="914400"/>
            </a:xfrm>
            <a:prstGeom prst="rect">
              <a:avLst/>
            </a:prstGeom>
          </p:spPr>
        </p:pic>
        <p:pic>
          <p:nvPicPr>
            <p:cNvPr id="21" name="Graphic 20" descr="Bus">
              <a:extLst>
                <a:ext uri="{FF2B5EF4-FFF2-40B4-BE49-F238E27FC236}">
                  <a16:creationId xmlns:a16="http://schemas.microsoft.com/office/drawing/2014/main" id="{F4DC4A5F-CE3B-49F9-A778-72B47292FFF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5713" y="3488273"/>
              <a:ext cx="685800" cy="914400"/>
            </a:xfrm>
            <a:prstGeom prst="rect">
              <a:avLst/>
            </a:prstGeom>
          </p:spPr>
        </p:pic>
        <p:pic>
          <p:nvPicPr>
            <p:cNvPr id="22" name="Graphic 21" descr="Bus">
              <a:extLst>
                <a:ext uri="{FF2B5EF4-FFF2-40B4-BE49-F238E27FC236}">
                  <a16:creationId xmlns:a16="http://schemas.microsoft.com/office/drawing/2014/main" id="{175B96E7-F001-4CAD-8445-494E1F92761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9661" y="3482522"/>
              <a:ext cx="685800" cy="914400"/>
            </a:xfrm>
            <a:prstGeom prst="rect">
              <a:avLst/>
            </a:prstGeom>
          </p:spPr>
        </p:pic>
        <p:pic>
          <p:nvPicPr>
            <p:cNvPr id="23" name="Graphic 22" descr="Bus">
              <a:extLst>
                <a:ext uri="{FF2B5EF4-FFF2-40B4-BE49-F238E27FC236}">
                  <a16:creationId xmlns:a16="http://schemas.microsoft.com/office/drawing/2014/main" id="{440BCCE8-E4F2-447F-BE40-E6AE364BDF6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8426" y="4235577"/>
              <a:ext cx="685800" cy="914400"/>
            </a:xfrm>
            <a:prstGeom prst="rect">
              <a:avLst/>
            </a:prstGeom>
          </p:spPr>
        </p:pic>
        <p:pic>
          <p:nvPicPr>
            <p:cNvPr id="24" name="Graphic 23" descr="Bus">
              <a:extLst>
                <a:ext uri="{FF2B5EF4-FFF2-40B4-BE49-F238E27FC236}">
                  <a16:creationId xmlns:a16="http://schemas.microsoft.com/office/drawing/2014/main" id="{FE1C5F6C-5830-4651-85A0-D2DEA7B5C87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9014" y="4260378"/>
              <a:ext cx="685800" cy="914400"/>
            </a:xfrm>
            <a:prstGeom prst="rect">
              <a:avLst/>
            </a:prstGeom>
          </p:spPr>
        </p:pic>
        <p:pic>
          <p:nvPicPr>
            <p:cNvPr id="25" name="Graphic 24" descr="Bus">
              <a:extLst>
                <a:ext uri="{FF2B5EF4-FFF2-40B4-BE49-F238E27FC236}">
                  <a16:creationId xmlns:a16="http://schemas.microsoft.com/office/drawing/2014/main" id="{346298BA-F826-42EE-820F-4330C52FB2F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12962" y="4254627"/>
              <a:ext cx="685800" cy="914400"/>
            </a:xfrm>
            <a:prstGeom prst="rect">
              <a:avLst/>
            </a:prstGeom>
          </p:spPr>
        </p:pic>
        <p:pic>
          <p:nvPicPr>
            <p:cNvPr id="26" name="Graphic 25" descr="Bus">
              <a:extLst>
                <a:ext uri="{FF2B5EF4-FFF2-40B4-BE49-F238E27FC236}">
                  <a16:creationId xmlns:a16="http://schemas.microsoft.com/office/drawing/2014/main" id="{045D49DC-ABC4-4EE0-B206-49979ABD393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20896" y="4235577"/>
              <a:ext cx="685800" cy="914400"/>
            </a:xfrm>
            <a:prstGeom prst="rect">
              <a:avLst/>
            </a:prstGeom>
          </p:spPr>
        </p:pic>
        <p:pic>
          <p:nvPicPr>
            <p:cNvPr id="27" name="Graphic 26" descr="Bus">
              <a:extLst>
                <a:ext uri="{FF2B5EF4-FFF2-40B4-BE49-F238E27FC236}">
                  <a16:creationId xmlns:a16="http://schemas.microsoft.com/office/drawing/2014/main" id="{D9129779-8418-4E29-BAC4-D042A16D23C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1484" y="4222278"/>
              <a:ext cx="685800" cy="914400"/>
            </a:xfrm>
            <a:prstGeom prst="rect">
              <a:avLst/>
            </a:prstGeom>
          </p:spPr>
        </p:pic>
      </p:grpSp>
      <p:sp>
        <p:nvSpPr>
          <p:cNvPr id="30" name="Content Placeholder 2">
            <a:extLst>
              <a:ext uri="{FF2B5EF4-FFF2-40B4-BE49-F238E27FC236}">
                <a16:creationId xmlns:a16="http://schemas.microsoft.com/office/drawing/2014/main" id="{F2E0A903-8716-45EF-A19D-2BEA3F28A896}"/>
              </a:ext>
            </a:extLst>
          </p:cNvPr>
          <p:cNvSpPr txBox="1">
            <a:spLocks/>
          </p:cNvSpPr>
          <p:nvPr/>
        </p:nvSpPr>
        <p:spPr>
          <a:xfrm>
            <a:off x="6439060" y="4252189"/>
            <a:ext cx="4169979" cy="2426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000" kern="1200">
                <a:solidFill>
                  <a:schemeClr val="bg2"/>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defRPr/>
            </a:pPr>
            <a:r>
              <a:rPr lang="en-US" sz="2400" b="1" dirty="0">
                <a:solidFill>
                  <a:srgbClr val="002060"/>
                </a:solidFill>
                <a:latin typeface="Arial" panose="020B0604020202020204" pitchFamily="34" charset="0"/>
                <a:cs typeface="Arial" panose="020B0604020202020204" pitchFamily="34" charset="0"/>
              </a:rPr>
              <a:t>51% </a:t>
            </a:r>
            <a:r>
              <a:rPr lang="en-US" sz="2400" dirty="0">
                <a:solidFill>
                  <a:srgbClr val="002060"/>
                </a:solidFill>
                <a:latin typeface="Arial" panose="020B0604020202020204" pitchFamily="34" charset="0"/>
                <a:cs typeface="Arial" panose="020B0604020202020204" pitchFamily="34" charset="0"/>
              </a:rPr>
              <a:t>reduction in bus users’ delay</a:t>
            </a:r>
          </a:p>
          <a:p>
            <a:pPr>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Zero-min Wasted Time</a:t>
            </a:r>
          </a:p>
        </p:txBody>
      </p:sp>
      <p:sp>
        <p:nvSpPr>
          <p:cNvPr id="31" name="Arrow: Striped Right 30">
            <a:extLst>
              <a:ext uri="{FF2B5EF4-FFF2-40B4-BE49-F238E27FC236}">
                <a16:creationId xmlns:a16="http://schemas.microsoft.com/office/drawing/2014/main" id="{30E5ABCB-6FF0-4938-85BF-CC1E4D3728A3}"/>
              </a:ext>
            </a:extLst>
          </p:cNvPr>
          <p:cNvSpPr/>
          <p:nvPr/>
        </p:nvSpPr>
        <p:spPr>
          <a:xfrm>
            <a:off x="5471911" y="4630612"/>
            <a:ext cx="501309" cy="573632"/>
          </a:xfrm>
          <a:prstGeom prst="stripedRightArrow">
            <a:avLst/>
          </a:prstGeom>
          <a:solidFill>
            <a:schemeClr val="tx2"/>
          </a:solidFill>
          <a:ln w="25400" cap="flat" cmpd="sng" algn="ctr">
            <a:noFill/>
            <a:prstDash val="solid"/>
          </a:ln>
          <a:effectLst/>
        </p:spPr>
        <p:txBody>
          <a:bodyPr rtlCol="0" anchor="ctr"/>
          <a:lstStyle/>
          <a:p>
            <a:pPr algn="ctr">
              <a:defRPr/>
            </a:pPr>
            <a:endParaRPr lang="en-US" kern="0" dirty="0">
              <a:solidFill>
                <a:srgbClr val="FFFFFF"/>
              </a:solidFill>
              <a:latin typeface="Georgia"/>
            </a:endParaRPr>
          </a:p>
        </p:txBody>
      </p:sp>
      <p:sp>
        <p:nvSpPr>
          <p:cNvPr id="37" name="Oval 36">
            <a:extLst>
              <a:ext uri="{FF2B5EF4-FFF2-40B4-BE49-F238E27FC236}">
                <a16:creationId xmlns:a16="http://schemas.microsoft.com/office/drawing/2014/main" id="{4846333F-E9B5-4D22-BDD1-63A0C95401A2}"/>
              </a:ext>
            </a:extLst>
          </p:cNvPr>
          <p:cNvSpPr/>
          <p:nvPr/>
        </p:nvSpPr>
        <p:spPr>
          <a:xfrm>
            <a:off x="171157" y="838114"/>
            <a:ext cx="548640" cy="522941"/>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b="1" dirty="0"/>
              <a:t>1</a:t>
            </a:r>
          </a:p>
        </p:txBody>
      </p:sp>
      <p:sp>
        <p:nvSpPr>
          <p:cNvPr id="33" name="TextBox 32">
            <a:extLst>
              <a:ext uri="{FF2B5EF4-FFF2-40B4-BE49-F238E27FC236}">
                <a16:creationId xmlns:a16="http://schemas.microsoft.com/office/drawing/2014/main" id="{5AF7E6CB-FEE0-46BF-BFD9-D4FFBAC7C2B5}"/>
              </a:ext>
            </a:extLst>
          </p:cNvPr>
          <p:cNvSpPr txBox="1"/>
          <p:nvPr/>
        </p:nvSpPr>
        <p:spPr>
          <a:xfrm>
            <a:off x="843061" y="822231"/>
            <a:ext cx="4654887" cy="461665"/>
          </a:xfrm>
          <a:prstGeom prst="rect">
            <a:avLst/>
          </a:prstGeom>
          <a:noFill/>
        </p:spPr>
        <p:txBody>
          <a:bodyPr wrap="square" rtlCol="0">
            <a:spAutoFit/>
          </a:bodyPr>
          <a:lstStyle/>
          <a:p>
            <a:r>
              <a:rPr lang="en-US" sz="2400" i="1" dirty="0">
                <a:solidFill>
                  <a:srgbClr val="002060"/>
                </a:solidFill>
                <a:latin typeface="Times New Roman" panose="02020603050405020304" pitchFamily="18" charset="0"/>
                <a:cs typeface="Times New Roman" panose="02020603050405020304" pitchFamily="18" charset="0"/>
              </a:rPr>
              <a:t>Eliminate non-utilized buses</a:t>
            </a:r>
          </a:p>
        </p:txBody>
      </p:sp>
      <p:sp>
        <p:nvSpPr>
          <p:cNvPr id="32" name="TextBox 31">
            <a:extLst>
              <a:ext uri="{FF2B5EF4-FFF2-40B4-BE49-F238E27FC236}">
                <a16:creationId xmlns:a16="http://schemas.microsoft.com/office/drawing/2014/main" id="{B20AF96C-F750-482A-90D1-12DCC8061D49}"/>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graphicFrame>
        <p:nvGraphicFramePr>
          <p:cNvPr id="34" name="Chart 33">
            <a:extLst>
              <a:ext uri="{FF2B5EF4-FFF2-40B4-BE49-F238E27FC236}">
                <a16:creationId xmlns:a16="http://schemas.microsoft.com/office/drawing/2014/main" id="{3088BE68-2E58-4399-A0D4-291C32458699}"/>
              </a:ext>
            </a:extLst>
          </p:cNvPr>
          <p:cNvGraphicFramePr>
            <a:graphicFrameLocks/>
          </p:cNvGraphicFramePr>
          <p:nvPr>
            <p:extLst>
              <p:ext uri="{D42A27DB-BD31-4B8C-83A1-F6EECF244321}">
                <p14:modId xmlns:p14="http://schemas.microsoft.com/office/powerpoint/2010/main" val="195494109"/>
              </p:ext>
            </p:extLst>
          </p:nvPr>
        </p:nvGraphicFramePr>
        <p:xfrm>
          <a:off x="437751" y="1420280"/>
          <a:ext cx="11029361" cy="2449945"/>
        </p:xfrm>
        <a:graphic>
          <a:graphicData uri="http://schemas.openxmlformats.org/drawingml/2006/chart">
            <c:chart xmlns:c="http://schemas.openxmlformats.org/drawingml/2006/chart" xmlns:r="http://schemas.openxmlformats.org/officeDocument/2006/relationships" r:id="rId7"/>
          </a:graphicData>
        </a:graphic>
      </p:graphicFrame>
      <p:cxnSp>
        <p:nvCxnSpPr>
          <p:cNvPr id="35" name="Straight Connector 34">
            <a:extLst>
              <a:ext uri="{FF2B5EF4-FFF2-40B4-BE49-F238E27FC236}">
                <a16:creationId xmlns:a16="http://schemas.microsoft.com/office/drawing/2014/main" id="{322C5517-81DA-45D8-8174-698C7DC85250}"/>
              </a:ext>
            </a:extLst>
          </p:cNvPr>
          <p:cNvCxnSpPr>
            <a:cxnSpLocks/>
          </p:cNvCxnSpPr>
          <p:nvPr/>
        </p:nvCxnSpPr>
        <p:spPr>
          <a:xfrm flipV="1">
            <a:off x="4510637" y="1469941"/>
            <a:ext cx="0" cy="233411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BDF9D74-F00C-4852-8B77-389A77199928}"/>
              </a:ext>
            </a:extLst>
          </p:cNvPr>
          <p:cNvSpPr/>
          <p:nvPr/>
        </p:nvSpPr>
        <p:spPr>
          <a:xfrm>
            <a:off x="2115098" y="1586738"/>
            <a:ext cx="1311809" cy="205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1100" b="1" dirty="0">
                <a:solidFill>
                  <a:sysClr val="windowText" lastClr="000000"/>
                </a:solidFill>
              </a:rPr>
              <a:t>Unused Buses</a:t>
            </a:r>
          </a:p>
        </p:txBody>
      </p:sp>
    </p:spTree>
    <p:extLst>
      <p:ext uri="{BB962C8B-B14F-4D97-AF65-F5344CB8AC3E}">
        <p14:creationId xmlns:p14="http://schemas.microsoft.com/office/powerpoint/2010/main" val="99562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wipe(down)">
                                      <p:cBhvr>
                                        <p:cTn id="25" dur="500"/>
                                        <p:tgtEl>
                                          <p:spTgt spid="30">
                                            <p:txEl>
                                              <p:pRg st="0" end="0"/>
                                            </p:txEl>
                                          </p:spTgt>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30">
                                            <p:txEl>
                                              <p:pRg st="1" end="1"/>
                                            </p:txEl>
                                          </p:spTgt>
                                        </p:tgtEl>
                                        <p:attrNameLst>
                                          <p:attrName>style.visibility</p:attrName>
                                        </p:attrNameLst>
                                      </p:cBhvr>
                                      <p:to>
                                        <p:strVal val="visible"/>
                                      </p:to>
                                    </p:set>
                                    <p:animEffect transition="in" filter="wipe(down)">
                                      <p:cBhvr>
                                        <p:cTn id="29"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57C6-EFAA-442C-B410-43DA399C19D7}"/>
              </a:ext>
            </a:extLst>
          </p:cNvPr>
          <p:cNvSpPr>
            <a:spLocks noGrp="1"/>
          </p:cNvSpPr>
          <p:nvPr>
            <p:ph type="title"/>
          </p:nvPr>
        </p:nvSpPr>
        <p:spPr>
          <a:xfrm>
            <a:off x="409614" y="123259"/>
            <a:ext cx="9009497" cy="919611"/>
          </a:xfrm>
        </p:spPr>
        <p:txBody>
          <a:bodyPr>
            <a:normAutofit/>
          </a:bodyPr>
          <a:lstStyle/>
          <a:p>
            <a:r>
              <a:rPr lang="en-US" sz="3400" b="1" dirty="0">
                <a:latin typeface="Times New Roman" panose="02020603050405020304" pitchFamily="18" charset="0"/>
                <a:cs typeface="Times New Roman" panose="02020603050405020304" pitchFamily="18" charset="0"/>
              </a:rPr>
              <a:t>Testing Other Response Plans (Cont.)</a:t>
            </a:r>
          </a:p>
        </p:txBody>
      </p:sp>
      <p:sp>
        <p:nvSpPr>
          <p:cNvPr id="3" name="Slide Number Placeholder 2">
            <a:extLst>
              <a:ext uri="{FF2B5EF4-FFF2-40B4-BE49-F238E27FC236}">
                <a16:creationId xmlns:a16="http://schemas.microsoft.com/office/drawing/2014/main" id="{6684B145-A685-4055-A86E-EECDEE10FAB8}"/>
              </a:ext>
            </a:extLst>
          </p:cNvPr>
          <p:cNvSpPr>
            <a:spLocks noGrp="1"/>
          </p:cNvSpPr>
          <p:nvPr>
            <p:ph type="sldNum" sz="quarter" idx="12"/>
          </p:nvPr>
        </p:nvSpPr>
        <p:spPr/>
        <p:txBody>
          <a:bodyPr/>
          <a:lstStyle/>
          <a:p>
            <a:fld id="{5C6B610D-4F81-4D6C-89C9-90A99093969E}" type="slidenum">
              <a:rPr lang="en-CA" smtClean="0"/>
              <a:t>13</a:t>
            </a:fld>
            <a:endParaRPr lang="en-CA"/>
          </a:p>
        </p:txBody>
      </p:sp>
      <p:pic>
        <p:nvPicPr>
          <p:cNvPr id="4" name="Content Placeholder 4">
            <a:extLst>
              <a:ext uri="{FF2B5EF4-FFF2-40B4-BE49-F238E27FC236}">
                <a16:creationId xmlns:a16="http://schemas.microsoft.com/office/drawing/2014/main" id="{473DF04F-5015-4C69-AE86-8BF8E26D408D}"/>
              </a:ext>
            </a:extLst>
          </p:cNvPr>
          <p:cNvPicPr>
            <a:picLocks noChangeAspect="1"/>
          </p:cNvPicPr>
          <p:nvPr/>
        </p:nvPicPr>
        <p:blipFill rotWithShape="1">
          <a:blip r:embed="rId3">
            <a:extLst>
              <a:ext uri="{28A0092B-C50C-407E-A947-70E740481C1C}">
                <a14:useLocalDpi xmlns:a14="http://schemas.microsoft.com/office/drawing/2010/main" val="0"/>
              </a:ext>
            </a:extLst>
          </a:blip>
          <a:srcRect l="20926" t="34025" r="23582" b="26034"/>
          <a:stretch/>
        </p:blipFill>
        <p:spPr>
          <a:xfrm>
            <a:off x="7451834" y="134790"/>
            <a:ext cx="4399366" cy="2857063"/>
          </a:xfrm>
          <a:prstGeom prst="rect">
            <a:avLst/>
          </a:prstGeom>
          <a:effectLst/>
        </p:spPr>
      </p:pic>
      <p:sp>
        <p:nvSpPr>
          <p:cNvPr id="7" name="Oval 6">
            <a:extLst>
              <a:ext uri="{FF2B5EF4-FFF2-40B4-BE49-F238E27FC236}">
                <a16:creationId xmlns:a16="http://schemas.microsoft.com/office/drawing/2014/main" id="{03FC2D30-8901-4518-8A0B-6C626064E9D5}"/>
              </a:ext>
            </a:extLst>
          </p:cNvPr>
          <p:cNvSpPr/>
          <p:nvPr/>
        </p:nvSpPr>
        <p:spPr>
          <a:xfrm>
            <a:off x="340800" y="1034967"/>
            <a:ext cx="548640" cy="496118"/>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b="1" dirty="0"/>
              <a:t>2</a:t>
            </a:r>
          </a:p>
        </p:txBody>
      </p:sp>
      <p:sp>
        <p:nvSpPr>
          <p:cNvPr id="8" name="Rectangle 7">
            <a:extLst>
              <a:ext uri="{FF2B5EF4-FFF2-40B4-BE49-F238E27FC236}">
                <a16:creationId xmlns:a16="http://schemas.microsoft.com/office/drawing/2014/main" id="{EDF5DF39-6A5C-4283-B407-97C904547AE9}"/>
              </a:ext>
            </a:extLst>
          </p:cNvPr>
          <p:cNvSpPr/>
          <p:nvPr/>
        </p:nvSpPr>
        <p:spPr>
          <a:xfrm>
            <a:off x="1113140" y="1020811"/>
            <a:ext cx="5553380" cy="461665"/>
          </a:xfrm>
          <a:prstGeom prst="rect">
            <a:avLst/>
          </a:prstGeom>
        </p:spPr>
        <p:txBody>
          <a:bodyPr wrap="none">
            <a:spAutoFit/>
          </a:bodyPr>
          <a:lstStyle/>
          <a:p>
            <a:r>
              <a:rPr lang="en-US" sz="2400" i="1" dirty="0">
                <a:solidFill>
                  <a:srgbClr val="002060"/>
                </a:solidFill>
                <a:latin typeface="Times New Roman" panose="02020603050405020304" pitchFamily="18" charset="0"/>
                <a:cs typeface="Times New Roman" panose="02020603050405020304" pitchFamily="18" charset="0"/>
              </a:rPr>
              <a:t>Dispatch shuttle buses from nearby routes</a:t>
            </a:r>
          </a:p>
        </p:txBody>
      </p:sp>
      <p:graphicFrame>
        <p:nvGraphicFramePr>
          <p:cNvPr id="11" name="Chart 10">
            <a:extLst>
              <a:ext uri="{FF2B5EF4-FFF2-40B4-BE49-F238E27FC236}">
                <a16:creationId xmlns:a16="http://schemas.microsoft.com/office/drawing/2014/main" id="{9CF511A1-BF85-440A-8D60-C0EE2BBD1F2C}"/>
              </a:ext>
            </a:extLst>
          </p:cNvPr>
          <p:cNvGraphicFramePr>
            <a:graphicFrameLocks/>
          </p:cNvGraphicFramePr>
          <p:nvPr>
            <p:extLst>
              <p:ext uri="{D42A27DB-BD31-4B8C-83A1-F6EECF244321}">
                <p14:modId xmlns:p14="http://schemas.microsoft.com/office/powerpoint/2010/main" val="3065535780"/>
              </p:ext>
            </p:extLst>
          </p:nvPr>
        </p:nvGraphicFramePr>
        <p:xfrm>
          <a:off x="340800" y="1954578"/>
          <a:ext cx="6491857" cy="371588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7B75E9CF-F898-49E0-B169-D0845E005A39}"/>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graphicFrame>
        <p:nvGraphicFramePr>
          <p:cNvPr id="12" name="Chart 11">
            <a:extLst>
              <a:ext uri="{FF2B5EF4-FFF2-40B4-BE49-F238E27FC236}">
                <a16:creationId xmlns:a16="http://schemas.microsoft.com/office/drawing/2014/main" id="{AD2D992E-2863-4A78-8B4F-A4B5E8C8BBCF}"/>
              </a:ext>
            </a:extLst>
          </p:cNvPr>
          <p:cNvGraphicFramePr>
            <a:graphicFrameLocks/>
          </p:cNvGraphicFramePr>
          <p:nvPr>
            <p:extLst>
              <p:ext uri="{D42A27DB-BD31-4B8C-83A1-F6EECF244321}">
                <p14:modId xmlns:p14="http://schemas.microsoft.com/office/powerpoint/2010/main" val="1376923124"/>
              </p:ext>
            </p:extLst>
          </p:nvPr>
        </p:nvGraphicFramePr>
        <p:xfrm>
          <a:off x="7451834" y="3003936"/>
          <a:ext cx="4399366" cy="2952209"/>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61D532DC-AC9F-4107-8237-F40294DA3A66}"/>
              </a:ext>
            </a:extLst>
          </p:cNvPr>
          <p:cNvSpPr txBox="1"/>
          <p:nvPr/>
        </p:nvSpPr>
        <p:spPr>
          <a:xfrm>
            <a:off x="8016240" y="3845560"/>
            <a:ext cx="1732280" cy="261610"/>
          </a:xfrm>
          <a:prstGeom prst="rect">
            <a:avLst/>
          </a:prstGeom>
          <a:noFill/>
        </p:spPr>
        <p:txBody>
          <a:bodyPr wrap="square" rtlCol="0">
            <a:spAutoFit/>
          </a:bodyPr>
          <a:lstStyle/>
          <a:p>
            <a:r>
              <a:rPr lang="en-CA" sz="1100" dirty="0"/>
              <a:t>Subway Riders’ Delay</a:t>
            </a:r>
          </a:p>
        </p:txBody>
      </p:sp>
    </p:spTree>
    <p:extLst>
      <p:ext uri="{BB962C8B-B14F-4D97-AF65-F5344CB8AC3E}">
        <p14:creationId xmlns:p14="http://schemas.microsoft.com/office/powerpoint/2010/main" val="21175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Graphic spid="11" grpId="0">
        <p:bldAsOne/>
      </p:bldGraphic>
      <p:bldGraphic spid="12" grpId="0">
        <p:bldAsOne/>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4">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62B785-B79F-45DB-B1CF-E8BE22650010}"/>
              </a:ext>
            </a:extLst>
          </p:cNvPr>
          <p:cNvSpPr>
            <a:spLocks noGrp="1"/>
          </p:cNvSpPr>
          <p:nvPr>
            <p:ph idx="1"/>
          </p:nvPr>
        </p:nvSpPr>
        <p:spPr>
          <a:xfrm>
            <a:off x="965200" y="2470248"/>
            <a:ext cx="4048344" cy="3536236"/>
          </a:xfrm>
        </p:spPr>
        <p:txBody>
          <a:bodyPr>
            <a:normAutofit/>
          </a:bodyPr>
          <a:lstStyle/>
          <a:p>
            <a:pPr marL="0" indent="0">
              <a:buNone/>
            </a:pPr>
            <a:r>
              <a:rPr lang="en-CA" b="1" dirty="0">
                <a:solidFill>
                  <a:schemeClr val="tx2"/>
                </a:solidFill>
                <a:latin typeface="Times New Roman" panose="02020603050405020304" pitchFamily="18" charset="0"/>
                <a:ea typeface="+mj-ea"/>
                <a:cs typeface="Times New Roman" panose="02020603050405020304" pitchFamily="18" charset="0"/>
              </a:rPr>
              <a:t>Use Case #2: Bus Bridging Optimization</a:t>
            </a:r>
          </a:p>
        </p:txBody>
      </p:sp>
      <p:sp>
        <p:nvSpPr>
          <p:cNvPr id="42" name="Freeform: Shape 26">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Bus">
            <a:extLst>
              <a:ext uri="{FF2B5EF4-FFF2-40B4-BE49-F238E27FC236}">
                <a16:creationId xmlns:a16="http://schemas.microsoft.com/office/drawing/2014/main" id="{5640F101-F722-4BDB-B3BC-86F435F143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
        <p:nvSpPr>
          <p:cNvPr id="4" name="Slide Number Placeholder 3">
            <a:extLst>
              <a:ext uri="{FF2B5EF4-FFF2-40B4-BE49-F238E27FC236}">
                <a16:creationId xmlns:a16="http://schemas.microsoft.com/office/drawing/2014/main" id="{AFD25136-F4D0-4AB2-8C28-E629FC2CE3A1}"/>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5C6B610D-4F81-4D6C-89C9-90A99093969E}" type="slidenum">
              <a:rPr kumimoji="0" lang="en-CA"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14</a:t>
            </a:fld>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7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D2C5-16B3-4B86-8A82-DDB48669EF28}"/>
              </a:ext>
            </a:extLst>
          </p:cNvPr>
          <p:cNvSpPr>
            <a:spLocks noGrp="1"/>
          </p:cNvSpPr>
          <p:nvPr>
            <p:ph type="title"/>
          </p:nvPr>
        </p:nvSpPr>
        <p:spPr>
          <a:xfrm>
            <a:off x="568388" y="126756"/>
            <a:ext cx="9827539" cy="648072"/>
          </a:xfrm>
        </p:spPr>
        <p:txBody>
          <a:bodyPr>
            <a:normAutofit/>
          </a:bodyPr>
          <a:lstStyle/>
          <a:p>
            <a:r>
              <a:rPr lang="en-CA" sz="3400" b="1" dirty="0">
                <a:solidFill>
                  <a:schemeClr val="bg2"/>
                </a:solidFill>
                <a:latin typeface="Times New Roman" panose="02020603050405020304" pitchFamily="18" charset="0"/>
                <a:cs typeface="Times New Roman" panose="02020603050405020304" pitchFamily="18" charset="0"/>
              </a:rPr>
              <a:t>Data Input and Output – </a:t>
            </a:r>
            <a:r>
              <a:rPr lang="en-CA" sz="3400" b="1" dirty="0" err="1">
                <a:solidFill>
                  <a:schemeClr val="bg2"/>
                </a:solidFill>
                <a:latin typeface="Times New Roman" panose="02020603050405020304" pitchFamily="18" charset="0"/>
                <a:cs typeface="Times New Roman" panose="02020603050405020304" pitchFamily="18" charset="0"/>
              </a:rPr>
              <a:t>DASh</a:t>
            </a:r>
            <a:r>
              <a:rPr lang="en-CA" sz="3400" b="1" dirty="0">
                <a:solidFill>
                  <a:schemeClr val="bg2"/>
                </a:solidFill>
                <a:latin typeface="Times New Roman" panose="02020603050405020304" pitchFamily="18" charset="0"/>
                <a:cs typeface="Times New Roman" panose="02020603050405020304" pitchFamily="18" charset="0"/>
              </a:rPr>
              <a:t>-Bus Optimizer</a:t>
            </a:r>
          </a:p>
        </p:txBody>
      </p:sp>
      <p:sp>
        <p:nvSpPr>
          <p:cNvPr id="31" name="Rectangle: Rounded Corners 30">
            <a:extLst>
              <a:ext uri="{FF2B5EF4-FFF2-40B4-BE49-F238E27FC236}">
                <a16:creationId xmlns:a16="http://schemas.microsoft.com/office/drawing/2014/main" id="{7DAA8171-99BF-485B-9D34-C1C2B11AC124}"/>
              </a:ext>
            </a:extLst>
          </p:cNvPr>
          <p:cNvSpPr/>
          <p:nvPr/>
        </p:nvSpPr>
        <p:spPr>
          <a:xfrm>
            <a:off x="965299" y="953175"/>
            <a:ext cx="4271555" cy="432000"/>
          </a:xfrm>
          <a:prstGeom prst="roundRect">
            <a:avLst/>
          </a:prstGeom>
          <a:solidFill>
            <a:srgbClr val="44546A">
              <a:lumMod val="60000"/>
              <a:lumOff val="40000"/>
            </a:srgbClr>
          </a:solidFill>
          <a:ln w="12700" cap="flat" cmpd="sng" algn="ctr">
            <a:solidFill>
              <a:srgbClr val="44546A">
                <a:lumMod val="75000"/>
                <a:lumOff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Incident location and time</a:t>
            </a:r>
          </a:p>
        </p:txBody>
      </p:sp>
      <p:sp>
        <p:nvSpPr>
          <p:cNvPr id="38" name="Rectangle: Rounded Corners 37">
            <a:extLst>
              <a:ext uri="{FF2B5EF4-FFF2-40B4-BE49-F238E27FC236}">
                <a16:creationId xmlns:a16="http://schemas.microsoft.com/office/drawing/2014/main" id="{5A9FCBA7-7F0E-4F9F-BA7B-A3F8D5D42AB3}"/>
              </a:ext>
            </a:extLst>
          </p:cNvPr>
          <p:cNvSpPr/>
          <p:nvPr/>
        </p:nvSpPr>
        <p:spPr>
          <a:xfrm>
            <a:off x="965300" y="1635221"/>
            <a:ext cx="4271555" cy="432000"/>
          </a:xfrm>
          <a:prstGeom prst="roundRect">
            <a:avLst/>
          </a:prstGeom>
          <a:solidFill>
            <a:srgbClr val="44546A">
              <a:lumMod val="60000"/>
              <a:lumOff val="40000"/>
            </a:srgbClr>
          </a:solidFill>
          <a:ln w="12700" cap="flat" cmpd="sng" algn="ctr">
            <a:solidFill>
              <a:srgbClr val="44546A">
                <a:lumMod val="75000"/>
                <a:lumOff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Expected duration of incident</a:t>
            </a:r>
          </a:p>
        </p:txBody>
      </p:sp>
      <p:sp>
        <p:nvSpPr>
          <p:cNvPr id="39" name="Rectangle: Rounded Corners 38">
            <a:extLst>
              <a:ext uri="{FF2B5EF4-FFF2-40B4-BE49-F238E27FC236}">
                <a16:creationId xmlns:a16="http://schemas.microsoft.com/office/drawing/2014/main" id="{ECF5009E-2B68-4195-8211-B31581183E34}"/>
              </a:ext>
            </a:extLst>
          </p:cNvPr>
          <p:cNvSpPr/>
          <p:nvPr/>
        </p:nvSpPr>
        <p:spPr>
          <a:xfrm>
            <a:off x="955077" y="3033786"/>
            <a:ext cx="4271555" cy="432000"/>
          </a:xfrm>
          <a:prstGeom prst="roundRect">
            <a:avLst/>
          </a:prstGeom>
          <a:solidFill>
            <a:srgbClr val="44546A">
              <a:lumMod val="60000"/>
              <a:lumOff val="40000"/>
            </a:srgbClr>
          </a:solidFill>
          <a:ln w="12700" cap="flat" cmpd="sng" algn="ctr">
            <a:solidFill>
              <a:srgbClr val="44546A">
                <a:lumMod val="75000"/>
                <a:lumOff val="25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Number &amp; assignment of shuttle buses </a:t>
            </a:r>
          </a:p>
        </p:txBody>
      </p:sp>
      <p:sp>
        <p:nvSpPr>
          <p:cNvPr id="43" name="Rectangle: Rounded Corners 42">
            <a:extLst>
              <a:ext uri="{FF2B5EF4-FFF2-40B4-BE49-F238E27FC236}">
                <a16:creationId xmlns:a16="http://schemas.microsoft.com/office/drawing/2014/main" id="{085E2925-CC83-4AE5-B7F3-ECCA3214C1CF}"/>
              </a:ext>
            </a:extLst>
          </p:cNvPr>
          <p:cNvSpPr/>
          <p:nvPr/>
        </p:nvSpPr>
        <p:spPr>
          <a:xfrm>
            <a:off x="965300" y="2317267"/>
            <a:ext cx="4271555" cy="432000"/>
          </a:xfrm>
          <a:prstGeom prst="roundRect">
            <a:avLst/>
          </a:prstGeom>
          <a:solidFill>
            <a:srgbClr val="44546A">
              <a:lumMod val="60000"/>
              <a:lumOff val="40000"/>
            </a:srgbClr>
          </a:solidFill>
          <a:ln w="12700" cap="flat" cmpd="sng" algn="ctr">
            <a:solidFill>
              <a:srgbClr val="44546A">
                <a:lumMod val="75000"/>
                <a:lumOff val="25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Dispatch time and demand reduction</a:t>
            </a:r>
          </a:p>
        </p:txBody>
      </p:sp>
      <p:sp>
        <p:nvSpPr>
          <p:cNvPr id="44" name="Rectangle: Rounded Corners 43">
            <a:extLst>
              <a:ext uri="{FF2B5EF4-FFF2-40B4-BE49-F238E27FC236}">
                <a16:creationId xmlns:a16="http://schemas.microsoft.com/office/drawing/2014/main" id="{3195FB02-CB95-4B2A-A3FB-5151E3653D8B}"/>
              </a:ext>
            </a:extLst>
          </p:cNvPr>
          <p:cNvSpPr/>
          <p:nvPr/>
        </p:nvSpPr>
        <p:spPr>
          <a:xfrm>
            <a:off x="955079" y="4067004"/>
            <a:ext cx="4271555" cy="432000"/>
          </a:xfrm>
          <a:prstGeom prst="roundRect">
            <a:avLst/>
          </a:prstGeom>
          <a:solidFill>
            <a:srgbClr val="44546A"/>
          </a:solidFill>
          <a:ln w="12700" cap="flat" cmpd="sng" algn="ctr">
            <a:solidFill>
              <a:srgbClr val="44546A">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Transit network characteristics</a:t>
            </a:r>
          </a:p>
        </p:txBody>
      </p:sp>
      <p:sp>
        <p:nvSpPr>
          <p:cNvPr id="45" name="Rectangle: Rounded Corners 44">
            <a:extLst>
              <a:ext uri="{FF2B5EF4-FFF2-40B4-BE49-F238E27FC236}">
                <a16:creationId xmlns:a16="http://schemas.microsoft.com/office/drawing/2014/main" id="{603F6E16-4B5F-4713-ADB7-CE5866467B21}"/>
              </a:ext>
            </a:extLst>
          </p:cNvPr>
          <p:cNvSpPr/>
          <p:nvPr/>
        </p:nvSpPr>
        <p:spPr>
          <a:xfrm>
            <a:off x="965299" y="4676436"/>
            <a:ext cx="4271555" cy="432000"/>
          </a:xfrm>
          <a:prstGeom prst="roundRect">
            <a:avLst/>
          </a:prstGeom>
          <a:solidFill>
            <a:srgbClr val="44546A"/>
          </a:solidFill>
          <a:ln w="12700" cap="flat" cmpd="sng" algn="ctr">
            <a:solidFill>
              <a:srgbClr val="44546A">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 and bus ridership</a:t>
            </a:r>
          </a:p>
        </p:txBody>
      </p:sp>
      <p:sp>
        <p:nvSpPr>
          <p:cNvPr id="46" name="Rectangle: Rounded Corners 45">
            <a:extLst>
              <a:ext uri="{FF2B5EF4-FFF2-40B4-BE49-F238E27FC236}">
                <a16:creationId xmlns:a16="http://schemas.microsoft.com/office/drawing/2014/main" id="{9BEB1126-B8DE-4673-8B19-89FEF1887EC5}"/>
              </a:ext>
            </a:extLst>
          </p:cNvPr>
          <p:cNvSpPr/>
          <p:nvPr/>
        </p:nvSpPr>
        <p:spPr>
          <a:xfrm>
            <a:off x="955078" y="5362048"/>
            <a:ext cx="4271555" cy="432000"/>
          </a:xfrm>
          <a:prstGeom prst="roundRect">
            <a:avLst/>
          </a:prstGeom>
          <a:solidFill>
            <a:srgbClr val="44546A"/>
          </a:solidFill>
          <a:ln w="12700" cap="flat" cmpd="sng" algn="ctr">
            <a:solidFill>
              <a:srgbClr val="44546A">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 and bus travel time</a:t>
            </a:r>
          </a:p>
        </p:txBody>
      </p:sp>
      <p:sp>
        <p:nvSpPr>
          <p:cNvPr id="47" name="Oval 46">
            <a:extLst>
              <a:ext uri="{FF2B5EF4-FFF2-40B4-BE49-F238E27FC236}">
                <a16:creationId xmlns:a16="http://schemas.microsoft.com/office/drawing/2014/main" id="{99AC6ED7-C4CB-4274-89A3-4ACA1EA8FC6F}"/>
              </a:ext>
            </a:extLst>
          </p:cNvPr>
          <p:cNvSpPr/>
          <p:nvPr/>
        </p:nvSpPr>
        <p:spPr>
          <a:xfrm>
            <a:off x="724367" y="834616"/>
            <a:ext cx="665916" cy="648072"/>
          </a:xfrm>
          <a:prstGeom prst="ellipse">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8" name="Graphic 47" descr="Marker">
            <a:extLst>
              <a:ext uri="{FF2B5EF4-FFF2-40B4-BE49-F238E27FC236}">
                <a16:creationId xmlns:a16="http://schemas.microsoft.com/office/drawing/2014/main" id="{6E2EDFB3-82E2-4607-8944-DF7D4D3263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272" y="774828"/>
            <a:ext cx="730347" cy="730347"/>
          </a:xfrm>
          <a:prstGeom prst="rect">
            <a:avLst/>
          </a:prstGeom>
        </p:spPr>
      </p:pic>
      <p:sp>
        <p:nvSpPr>
          <p:cNvPr id="49" name="Oval 48">
            <a:extLst>
              <a:ext uri="{FF2B5EF4-FFF2-40B4-BE49-F238E27FC236}">
                <a16:creationId xmlns:a16="http://schemas.microsoft.com/office/drawing/2014/main" id="{E0681B2B-BFA9-4368-9DC8-ABA9A09998C8}"/>
              </a:ext>
            </a:extLst>
          </p:cNvPr>
          <p:cNvSpPr/>
          <p:nvPr/>
        </p:nvSpPr>
        <p:spPr>
          <a:xfrm>
            <a:off x="724367" y="1513107"/>
            <a:ext cx="665916" cy="648072"/>
          </a:xfrm>
          <a:prstGeom prst="ellipse">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Oval 49">
            <a:extLst>
              <a:ext uri="{FF2B5EF4-FFF2-40B4-BE49-F238E27FC236}">
                <a16:creationId xmlns:a16="http://schemas.microsoft.com/office/drawing/2014/main" id="{4D9C7F41-B6B8-4C51-BD11-8D516465767E}"/>
              </a:ext>
            </a:extLst>
          </p:cNvPr>
          <p:cNvSpPr/>
          <p:nvPr/>
        </p:nvSpPr>
        <p:spPr>
          <a:xfrm>
            <a:off x="683272" y="2918739"/>
            <a:ext cx="665916" cy="648072"/>
          </a:xfrm>
          <a:prstGeom prst="ellipse">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1" name="Oval 50">
            <a:extLst>
              <a:ext uri="{FF2B5EF4-FFF2-40B4-BE49-F238E27FC236}">
                <a16:creationId xmlns:a16="http://schemas.microsoft.com/office/drawing/2014/main" id="{D62EBA88-08C3-49CB-8A6C-86A3FA1E50E7}"/>
              </a:ext>
            </a:extLst>
          </p:cNvPr>
          <p:cNvSpPr/>
          <p:nvPr/>
        </p:nvSpPr>
        <p:spPr>
          <a:xfrm>
            <a:off x="720304" y="2226289"/>
            <a:ext cx="665916" cy="648072"/>
          </a:xfrm>
          <a:prstGeom prst="ellipse">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52" name="Graphic 51" descr="Clock">
            <a:extLst>
              <a:ext uri="{FF2B5EF4-FFF2-40B4-BE49-F238E27FC236}">
                <a16:creationId xmlns:a16="http://schemas.microsoft.com/office/drawing/2014/main" id="{3453A14F-7FFC-48F4-AB6F-D2DE321F220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2305" y="1534615"/>
            <a:ext cx="610039" cy="610039"/>
          </a:xfrm>
          <a:prstGeom prst="rect">
            <a:avLst/>
          </a:prstGeom>
        </p:spPr>
      </p:pic>
      <p:pic>
        <p:nvPicPr>
          <p:cNvPr id="53" name="Graphic 52" descr="Bus">
            <a:extLst>
              <a:ext uri="{FF2B5EF4-FFF2-40B4-BE49-F238E27FC236}">
                <a16:creationId xmlns:a16="http://schemas.microsoft.com/office/drawing/2014/main" id="{D7C0A1D7-2FB9-4E90-BC38-D8D9DCDA67C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2846" y="2973088"/>
            <a:ext cx="585130" cy="585130"/>
          </a:xfrm>
          <a:prstGeom prst="rect">
            <a:avLst/>
          </a:prstGeom>
        </p:spPr>
      </p:pic>
      <p:pic>
        <p:nvPicPr>
          <p:cNvPr id="54" name="Graphic 53" descr="Call center">
            <a:extLst>
              <a:ext uri="{FF2B5EF4-FFF2-40B4-BE49-F238E27FC236}">
                <a16:creationId xmlns:a16="http://schemas.microsoft.com/office/drawing/2014/main" id="{C08DC775-0A43-4C23-B0E5-E7616EBC8A0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4064" y="2228097"/>
            <a:ext cx="537610" cy="537610"/>
          </a:xfrm>
          <a:prstGeom prst="rect">
            <a:avLst/>
          </a:prstGeom>
        </p:spPr>
      </p:pic>
      <p:sp>
        <p:nvSpPr>
          <p:cNvPr id="55" name="Oval 54">
            <a:extLst>
              <a:ext uri="{FF2B5EF4-FFF2-40B4-BE49-F238E27FC236}">
                <a16:creationId xmlns:a16="http://schemas.microsoft.com/office/drawing/2014/main" id="{4E09C367-E4DE-4EE8-84D6-C134606D6044}"/>
              </a:ext>
            </a:extLst>
          </p:cNvPr>
          <p:cNvSpPr/>
          <p:nvPr/>
        </p:nvSpPr>
        <p:spPr>
          <a:xfrm>
            <a:off x="723867" y="3931632"/>
            <a:ext cx="666000" cy="648072"/>
          </a:xfrm>
          <a:prstGeom prst="ellipse">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6" name="Oval 55">
            <a:extLst>
              <a:ext uri="{FF2B5EF4-FFF2-40B4-BE49-F238E27FC236}">
                <a16:creationId xmlns:a16="http://schemas.microsoft.com/office/drawing/2014/main" id="{5C51D4A6-F617-42EB-A89C-1979D940210B}"/>
              </a:ext>
            </a:extLst>
          </p:cNvPr>
          <p:cNvSpPr/>
          <p:nvPr/>
        </p:nvSpPr>
        <p:spPr>
          <a:xfrm>
            <a:off x="720304" y="4597106"/>
            <a:ext cx="666000" cy="648072"/>
          </a:xfrm>
          <a:prstGeom prst="ellipse">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7" name="Oval 56">
            <a:extLst>
              <a:ext uri="{FF2B5EF4-FFF2-40B4-BE49-F238E27FC236}">
                <a16:creationId xmlns:a16="http://schemas.microsoft.com/office/drawing/2014/main" id="{BD534318-D266-4849-B3E2-55EA45B16D55}"/>
              </a:ext>
            </a:extLst>
          </p:cNvPr>
          <p:cNvSpPr/>
          <p:nvPr/>
        </p:nvSpPr>
        <p:spPr>
          <a:xfrm>
            <a:off x="720304" y="5276094"/>
            <a:ext cx="666000" cy="648072"/>
          </a:xfrm>
          <a:prstGeom prst="ellipse">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58" name="Graphic 57" descr="Daily calendar">
            <a:extLst>
              <a:ext uri="{FF2B5EF4-FFF2-40B4-BE49-F238E27FC236}">
                <a16:creationId xmlns:a16="http://schemas.microsoft.com/office/drawing/2014/main" id="{CB145890-E286-4DEF-9257-745DC1DAA7B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5736" y="3956985"/>
            <a:ext cx="587673" cy="587673"/>
          </a:xfrm>
          <a:prstGeom prst="rect">
            <a:avLst/>
          </a:prstGeom>
        </p:spPr>
      </p:pic>
      <p:pic>
        <p:nvPicPr>
          <p:cNvPr id="59" name="Graphic 58" descr="Team">
            <a:extLst>
              <a:ext uri="{FF2B5EF4-FFF2-40B4-BE49-F238E27FC236}">
                <a16:creationId xmlns:a16="http://schemas.microsoft.com/office/drawing/2014/main" id="{906E696E-6D90-4A83-8A64-FFAAA7EE5E68}"/>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3085" y="4668696"/>
            <a:ext cx="504891" cy="504891"/>
          </a:xfrm>
          <a:prstGeom prst="rect">
            <a:avLst/>
          </a:prstGeom>
        </p:spPr>
      </p:pic>
      <p:pic>
        <p:nvPicPr>
          <p:cNvPr id="60" name="Graphic 59" descr="Map with pin">
            <a:extLst>
              <a:ext uri="{FF2B5EF4-FFF2-40B4-BE49-F238E27FC236}">
                <a16:creationId xmlns:a16="http://schemas.microsoft.com/office/drawing/2014/main" id="{B69184EA-E79C-4FA5-BCB3-4E5F4690D52F}"/>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5565" y="5272805"/>
            <a:ext cx="534608" cy="575223"/>
          </a:xfrm>
          <a:prstGeom prst="rect">
            <a:avLst/>
          </a:prstGeom>
        </p:spPr>
      </p:pic>
      <p:sp>
        <p:nvSpPr>
          <p:cNvPr id="61" name="Rectangle: Rounded Corners 60">
            <a:extLst>
              <a:ext uri="{FF2B5EF4-FFF2-40B4-BE49-F238E27FC236}">
                <a16:creationId xmlns:a16="http://schemas.microsoft.com/office/drawing/2014/main" id="{D4F75D6E-8747-4727-9FC9-A919A814886B}"/>
              </a:ext>
            </a:extLst>
          </p:cNvPr>
          <p:cNvSpPr/>
          <p:nvPr/>
        </p:nvSpPr>
        <p:spPr>
          <a:xfrm>
            <a:off x="7694310" y="2395438"/>
            <a:ext cx="4271555" cy="432000"/>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Number of shuttle buses</a:t>
            </a:r>
          </a:p>
        </p:txBody>
      </p:sp>
      <p:sp>
        <p:nvSpPr>
          <p:cNvPr id="62" name="Rectangle: Rounded Corners 61">
            <a:extLst>
              <a:ext uri="{FF2B5EF4-FFF2-40B4-BE49-F238E27FC236}">
                <a16:creationId xmlns:a16="http://schemas.microsoft.com/office/drawing/2014/main" id="{59A7418A-A743-4467-A5EE-AF1A79C50452}"/>
              </a:ext>
            </a:extLst>
          </p:cNvPr>
          <p:cNvSpPr/>
          <p:nvPr/>
        </p:nvSpPr>
        <p:spPr>
          <a:xfrm>
            <a:off x="7684090" y="3103420"/>
            <a:ext cx="4271555" cy="432000"/>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Optimal Bus routes</a:t>
            </a:r>
          </a:p>
        </p:txBody>
      </p:sp>
      <p:sp>
        <p:nvSpPr>
          <p:cNvPr id="64" name="Rectangle: Rounded Corners 63">
            <a:extLst>
              <a:ext uri="{FF2B5EF4-FFF2-40B4-BE49-F238E27FC236}">
                <a16:creationId xmlns:a16="http://schemas.microsoft.com/office/drawing/2014/main" id="{D9A8DE83-626F-4AF9-99B8-0D967DE3E603}"/>
              </a:ext>
            </a:extLst>
          </p:cNvPr>
          <p:cNvSpPr/>
          <p:nvPr/>
        </p:nvSpPr>
        <p:spPr>
          <a:xfrm>
            <a:off x="7694311" y="4490568"/>
            <a:ext cx="4271555" cy="432000"/>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Initial end station for each bus</a:t>
            </a:r>
          </a:p>
        </p:txBody>
      </p:sp>
      <p:sp>
        <p:nvSpPr>
          <p:cNvPr id="65" name="Rectangle: Rounded Corners 64">
            <a:extLst>
              <a:ext uri="{FF2B5EF4-FFF2-40B4-BE49-F238E27FC236}">
                <a16:creationId xmlns:a16="http://schemas.microsoft.com/office/drawing/2014/main" id="{3C4C6DDC-4291-482D-A8AB-75D67096CCDE}"/>
              </a:ext>
            </a:extLst>
          </p:cNvPr>
          <p:cNvSpPr/>
          <p:nvPr/>
        </p:nvSpPr>
        <p:spPr>
          <a:xfrm>
            <a:off x="7694311" y="3790232"/>
            <a:ext cx="4271555" cy="432000"/>
          </a:xfrm>
          <a:prstGeom prst="roundRect">
            <a:avLst/>
          </a:prstGeom>
          <a:solidFill>
            <a:srgbClr val="44546A">
              <a:lumMod val="75000"/>
              <a:lumOff val="25000"/>
            </a:srgbClr>
          </a:solidFill>
          <a:ln w="1270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Number of buses from each route </a:t>
            </a:r>
          </a:p>
        </p:txBody>
      </p:sp>
      <p:sp>
        <p:nvSpPr>
          <p:cNvPr id="66" name="Arrow: Right 65">
            <a:extLst>
              <a:ext uri="{FF2B5EF4-FFF2-40B4-BE49-F238E27FC236}">
                <a16:creationId xmlns:a16="http://schemas.microsoft.com/office/drawing/2014/main" id="{272F7D1B-9D28-49A0-8426-9F024B09DA73}"/>
              </a:ext>
            </a:extLst>
          </p:cNvPr>
          <p:cNvSpPr/>
          <p:nvPr/>
        </p:nvSpPr>
        <p:spPr>
          <a:xfrm>
            <a:off x="5425976" y="2395438"/>
            <a:ext cx="2160141" cy="1879465"/>
          </a:xfrm>
          <a:prstGeom prst="rightArrow">
            <a:avLst/>
          </a:prstGeom>
          <a:noFill/>
          <a:ln w="28575" cap="flat" cmpd="sng" algn="ctr">
            <a:solidFill>
              <a:sysClr val="windowText" lastClr="00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000" b="0" i="1"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DASh</a:t>
            </a:r>
            <a:r>
              <a:rPr kumimoji="0" lang="en-CA" sz="2000" b="0" i="1"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-Bus Optimizer</a:t>
            </a:r>
          </a:p>
        </p:txBody>
      </p:sp>
      <p:sp>
        <p:nvSpPr>
          <p:cNvPr id="67" name="Rectangle 66">
            <a:extLst>
              <a:ext uri="{FF2B5EF4-FFF2-40B4-BE49-F238E27FC236}">
                <a16:creationId xmlns:a16="http://schemas.microsoft.com/office/drawing/2014/main" id="{96ED9A23-A266-4297-8C55-E7E556CA6CF2}"/>
              </a:ext>
            </a:extLst>
          </p:cNvPr>
          <p:cNvSpPr/>
          <p:nvPr/>
        </p:nvSpPr>
        <p:spPr>
          <a:xfrm rot="16200000">
            <a:off x="-835881" y="2004065"/>
            <a:ext cx="2538457" cy="382156"/>
          </a:xfrm>
          <a:prstGeom prst="rect">
            <a:avLst/>
          </a:prstGeom>
          <a:noFill/>
          <a:ln w="9525" cap="flat" cmpd="sng" algn="ctr">
            <a:solidFill>
              <a:srgbClr val="44546A">
                <a:lumMod val="60000"/>
                <a:lumOff val="40000"/>
              </a:srgbClr>
            </a:solidFill>
            <a:prstDash val="solid"/>
            <a:round/>
            <a:headEnd type="none" w="med" len="med"/>
            <a:tailEnd type="none" w="med" len="med"/>
          </a:ln>
          <a:effectLst/>
        </p:spPr>
        <p:txBody>
          <a:bodyPr rtlCol="0" anchor="ctr">
            <a:scene3d>
              <a:camera prst="orthographicFront">
                <a:rot lat="0" lon="21299994" rev="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44546A">
                    <a:lumMod val="60000"/>
                    <a:lumOff val="40000"/>
                  </a:srgbClr>
                </a:solidFill>
                <a:effectLst/>
                <a:uLnTx/>
                <a:uFillTx/>
                <a:latin typeface="Calibri" panose="020F0502020204030204" pitchFamily="34" charset="0"/>
                <a:ea typeface="+mn-ea"/>
                <a:cs typeface="Calibri" panose="020F0502020204030204" pitchFamily="34" charset="0"/>
              </a:rPr>
              <a:t>User Specified Input</a:t>
            </a:r>
          </a:p>
        </p:txBody>
      </p:sp>
      <p:sp>
        <p:nvSpPr>
          <p:cNvPr id="68" name="Rectangle 67">
            <a:extLst>
              <a:ext uri="{FF2B5EF4-FFF2-40B4-BE49-F238E27FC236}">
                <a16:creationId xmlns:a16="http://schemas.microsoft.com/office/drawing/2014/main" id="{1CBCEAF6-81AC-4608-A232-F93BD502BADC}"/>
              </a:ext>
            </a:extLst>
          </p:cNvPr>
          <p:cNvSpPr/>
          <p:nvPr/>
        </p:nvSpPr>
        <p:spPr>
          <a:xfrm rot="16200000">
            <a:off x="-583332" y="4684410"/>
            <a:ext cx="2089450" cy="382156"/>
          </a:xfrm>
          <a:prstGeom prst="rect">
            <a:avLst/>
          </a:prstGeom>
          <a:noFill/>
          <a:ln w="9525" cap="flat" cmpd="sng" algn="ctr">
            <a:solidFill>
              <a:srgbClr val="44546A">
                <a:lumMod val="60000"/>
                <a:lumOff val="40000"/>
              </a:srgbClr>
            </a:solidFill>
            <a:prstDash val="solid"/>
            <a:round/>
            <a:headEnd type="none" w="med" len="med"/>
            <a:tailEnd type="none" w="med" len="med"/>
          </a:ln>
          <a:effectLst/>
        </p:spPr>
        <p:txBody>
          <a:bodyPr rtlCol="0" anchor="ctr">
            <a:scene3d>
              <a:camera prst="orthographicFront">
                <a:rot lat="0" lon="21299994" rev="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44546A">
                    <a:lumMod val="60000"/>
                    <a:lumOff val="40000"/>
                  </a:srgbClr>
                </a:solidFill>
                <a:effectLst/>
                <a:uLnTx/>
                <a:uFillTx/>
                <a:latin typeface="Calibri" panose="020F0502020204030204" pitchFamily="34" charset="0"/>
                <a:ea typeface="+mn-ea"/>
                <a:cs typeface="Calibri" panose="020F0502020204030204" pitchFamily="34" charset="0"/>
              </a:rPr>
              <a:t>Data Inputs</a:t>
            </a:r>
          </a:p>
        </p:txBody>
      </p:sp>
      <p:sp>
        <p:nvSpPr>
          <p:cNvPr id="69" name="TextBox 68">
            <a:extLst>
              <a:ext uri="{FF2B5EF4-FFF2-40B4-BE49-F238E27FC236}">
                <a16:creationId xmlns:a16="http://schemas.microsoft.com/office/drawing/2014/main" id="{7AAA3648-0E80-446D-BC6A-CC453C464BFC}"/>
              </a:ext>
            </a:extLst>
          </p:cNvPr>
          <p:cNvSpPr txBox="1"/>
          <p:nvPr/>
        </p:nvSpPr>
        <p:spPr>
          <a:xfrm>
            <a:off x="5714194" y="6282444"/>
            <a:ext cx="1583703" cy="276999"/>
          </a:xfrm>
          <a:prstGeom prst="rect">
            <a:avLst/>
          </a:prstGeom>
          <a:noFill/>
        </p:spPr>
        <p:txBody>
          <a:bodyPr wrap="square" rtlCol="0">
            <a:spAutoFit/>
          </a:bodyPr>
          <a:lstStyle/>
          <a:p>
            <a:r>
              <a:rPr lang="en-CA" sz="1200" i="1" dirty="0" err="1">
                <a:solidFill>
                  <a:schemeClr val="accent6"/>
                </a:solidFill>
              </a:rPr>
              <a:t>DASh</a:t>
            </a:r>
            <a:r>
              <a:rPr lang="en-CA" sz="1200" i="1" dirty="0">
                <a:solidFill>
                  <a:schemeClr val="accent6"/>
                </a:solidFill>
              </a:rPr>
              <a:t>-Bus</a:t>
            </a:r>
          </a:p>
        </p:txBody>
      </p:sp>
    </p:spTree>
    <p:extLst>
      <p:ext uri="{BB962C8B-B14F-4D97-AF65-F5344CB8AC3E}">
        <p14:creationId xmlns:p14="http://schemas.microsoft.com/office/powerpoint/2010/main" val="40231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2.29167E-6 -3.7037E-6 L -2.29167E-6 0.00024 C 0.00391 -0.00092 0.00808 -0.00139 0.01198 -0.00301 C 0.0142 -0.0037 0.01628 -0.00486 0.01849 -0.00578 C 0.01953 -0.00625 0.02058 -0.00694 0.02175 -0.00717 C 0.02448 -0.00833 0.0263 -0.00879 0.02891 -0.01018 C 0.02982 -0.01064 0.0306 -0.01134 0.03138 -0.01157 C 0.03295 -0.01226 0.03464 -0.0125 0.0362 -0.01296 C 0.03711 -0.01342 0.03789 -0.01412 0.03867 -0.01435 C 0.03972 -0.01504 0.04076 -0.01551 0.04193 -0.01597 C 0.04779 -0.02639 0.04011 -0.0118 0.04753 -0.03171 C 0.04805 -0.0331 0.0487 -0.03449 0.04909 -0.03588 C 0.04948 -0.03726 0.04948 -0.03889 0.04987 -0.04027 C 0.05091 -0.04328 0.05313 -0.04884 0.05313 -0.04861 C 0.05508 -0.05902 0.05235 -0.04676 0.05638 -0.0574 C 0.0569 -0.05879 0.05677 -0.06041 0.05716 -0.0618 C 0.05834 -0.06527 0.06068 -0.07199 0.06289 -0.07453 C 0.0638 -0.07592 0.06498 -0.07662 0.06602 -0.07754 C 0.06628 -0.07893 0.06628 -0.08055 0.06693 -0.08171 C 0.06745 -0.0831 0.06849 -0.08356 0.06927 -0.08472 C 0.07331 -0.09074 0.06992 -0.08796 0.07409 -0.09051 C 0.07487 -0.09189 0.07565 -0.09351 0.07656 -0.09467 C 0.07722 -0.0956 0.07826 -0.09514 0.07891 -0.09606 C 0.07969 -0.09722 0.07982 -0.0993 0.0806 -0.10046 C 0.08125 -0.10139 0.08229 -0.10115 0.08295 -0.10185 C 0.08386 -0.10254 0.08464 -0.10393 0.08542 -0.10463 C 0.08646 -0.10578 0.08763 -0.10648 0.08867 -0.10764 C 0.08959 -0.10879 0.09011 -0.11088 0.09102 -0.1118 C 0.0918 -0.11273 0.09271 -0.11273 0.09349 -0.11342 C 0.0944 -0.11412 0.09505 -0.11551 0.09597 -0.1162 C 0.09662 -0.11689 0.09753 -0.11713 0.09831 -0.11759 C 0.10326 -0.12129 0.09987 -0.11921 0.10391 -0.12338 C 0.10938 -0.1287 0.10508 -0.1243 0.10964 -0.12777 C 0.11068 -0.12847 0.11172 -0.12986 0.11289 -0.13055 C 0.11446 -0.13148 0.11615 -0.13125 0.11771 -0.13194 C 0.11927 -0.13264 0.12097 -0.13379 0.12253 -0.13495 C 0.12331 -0.13541 0.12409 -0.13611 0.12487 -0.13634 C 0.12891 -0.13726 0.13229 -0.13773 0.1362 -0.13912 C 0.13737 -0.13958 0.13841 -0.14027 0.13946 -0.14051 C 0.14271 -0.1412 0.14584 -0.14143 0.14909 -0.14189 C 0.16055 -0.14606 0.14792 -0.14189 0.17331 -0.1449 C 0.1767 -0.14537 0.17839 -0.14652 0.18138 -0.14768 C 0.18268 -0.14838 0.18399 -0.14907 0.18542 -0.14907 C 0.19662 -0.15069 0.20456 -0.15 0.21524 -0.15208 C 0.21901 -0.15277 0.22279 -0.15416 0.22656 -0.15486 C 0.2293 -0.15555 0.2349 -0.15648 0.23789 -0.15787 C 0.2474 -0.16157 0.22643 -0.15601 0.24675 -0.16064 C 0.25703 -0.16666 0.24011 -0.15717 0.27084 -0.16504 L 0.28216 -0.16782 C 0.28438 -0.16828 0.28646 -0.16851 0.28867 -0.16921 C 0.28972 -0.16967 0.29076 -0.17037 0.2918 -0.1706 C 0.29401 -0.17129 0.29623 -0.17152 0.29831 -0.17222 C 0.3043 -0.17361 0.30469 -0.17476 0.31198 -0.175 L 0.37656 -0.17639 C 0.40404 -0.1824 0.37279 -0.17708 0.4112 -0.17639 L 0.49024 -0.175 C 0.50391 -0.17314 0.49779 -0.17361 0.50886 -0.17361 " pathEditMode="relative" rAng="0" ptsTypes="AAAAAAAAAAAAAAAAAAAAAAAAAAAAAAAAAAAAAAAAAAAAAAAAAAAAAAAAA">
                                      <p:cBhvr>
                                        <p:cTn id="11" dur="2000" fill="hold"/>
                                        <p:tgtEl>
                                          <p:spTgt spid="50"/>
                                        </p:tgtEl>
                                        <p:attrNameLst>
                                          <p:attrName>ppt_x</p:attrName>
                                          <p:attrName>ppt_y</p:attrName>
                                        </p:attrNameLst>
                                      </p:cBhvr>
                                      <p:rCtr x="25443" y="-8958"/>
                                    </p:animMotion>
                                  </p:childTnLst>
                                </p:cTn>
                              </p:par>
                              <p:par>
                                <p:cTn id="12" presetID="0" presetClass="path" presetSubtype="0" accel="50000" decel="50000" fill="hold" nodeType="withEffect">
                                  <p:stCondLst>
                                    <p:cond delay="0"/>
                                  </p:stCondLst>
                                  <p:childTnLst>
                                    <p:animMotion origin="layout" path="M -2.08333E-6 -4.44444E-6 L -2.08333E-6 0.00024 C 0.00391 -0.00092 0.00808 -0.00138 0.01198 -0.003 C 0.01419 -0.0037 0.01628 -0.00486 0.01849 -0.00578 C 0.01953 -0.00625 0.02058 -0.00694 0.02175 -0.00717 C 0.02448 -0.00833 0.0263 -0.00879 0.02891 -0.01018 C 0.02982 -0.01064 0.0306 -0.01134 0.03138 -0.01157 C 0.03294 -0.01226 0.03464 -0.0125 0.0362 -0.01296 C 0.03711 -0.01342 0.03789 -0.01412 0.03867 -0.01435 C 0.03972 -0.01504 0.04076 -0.0155 0.04193 -0.01597 C 0.04779 -0.02638 0.04011 -0.0118 0.04753 -0.03171 C 0.04805 -0.0331 0.0487 -0.03449 0.04909 -0.03588 C 0.04948 -0.03726 0.04948 -0.03888 0.04987 -0.04027 C 0.05091 -0.04328 0.05313 -0.04884 0.05313 -0.04861 C 0.05508 -0.05902 0.05235 -0.04675 0.05638 -0.0574 C 0.0569 -0.05879 0.05677 -0.06041 0.05716 -0.0618 C 0.05834 -0.06527 0.06068 -0.07199 0.06289 -0.07453 C 0.0638 -0.07592 0.06498 -0.07662 0.06602 -0.07754 C 0.06628 -0.07893 0.06628 -0.08055 0.06693 -0.08171 C 0.06745 -0.0831 0.06849 -0.08356 0.06927 -0.08472 C 0.07331 -0.09074 0.06992 -0.08796 0.07409 -0.0905 C 0.07487 -0.09189 0.07565 -0.09351 0.07656 -0.09467 C 0.07722 -0.0956 0.07826 -0.09513 0.07891 -0.09606 C 0.07969 -0.09722 0.07982 -0.0993 0.0806 -0.10046 C 0.08125 -0.10138 0.08229 -0.10115 0.08294 -0.10185 C 0.08386 -0.10254 0.08464 -0.10393 0.08542 -0.10463 C 0.08646 -0.10578 0.08763 -0.10648 0.08867 -0.10763 C 0.08959 -0.10879 0.09011 -0.11088 0.09102 -0.1118 C 0.0918 -0.11273 0.09271 -0.11273 0.09349 -0.11342 C 0.0944 -0.11412 0.09505 -0.1155 0.09597 -0.1162 C 0.09662 -0.11689 0.09753 -0.11713 0.09831 -0.11759 C 0.10326 -0.12129 0.09987 -0.11921 0.10391 -0.12338 C 0.10938 -0.1287 0.10508 -0.1243 0.10964 -0.12777 C 0.11068 -0.12847 0.11172 -0.12986 0.11289 -0.13055 C 0.11446 -0.13148 0.11615 -0.13125 0.11771 -0.13194 C 0.11927 -0.13263 0.12097 -0.13379 0.12253 -0.13495 C 0.12331 -0.13541 0.12409 -0.13611 0.12487 -0.13634 C 0.12891 -0.13726 0.13229 -0.13773 0.1362 -0.13912 C 0.13737 -0.13958 0.13841 -0.14027 0.13946 -0.1405 C 0.14271 -0.1412 0.14584 -0.14143 0.14909 -0.14189 C 0.16055 -0.14606 0.14792 -0.14189 0.17331 -0.1449 C 0.17669 -0.14537 0.17839 -0.14652 0.18138 -0.14768 C 0.18268 -0.14838 0.18399 -0.14907 0.18542 -0.14907 C 0.19662 -0.15069 0.20456 -0.15 0.21524 -0.15208 C 0.21901 -0.15277 0.22279 -0.15416 0.22656 -0.15486 C 0.2293 -0.15555 0.2349 -0.15648 0.23789 -0.15787 C 0.2474 -0.16157 0.22643 -0.15601 0.24675 -0.16064 C 0.25703 -0.16666 0.24011 -0.15717 0.27084 -0.16504 L 0.28216 -0.16782 C 0.28438 -0.16828 0.28646 -0.16851 0.28867 -0.16921 C 0.28972 -0.16967 0.29076 -0.17037 0.2918 -0.1706 C 0.29401 -0.17129 0.29623 -0.17152 0.29831 -0.17222 C 0.3043 -0.17361 0.30469 -0.17476 0.31198 -0.175 L 0.37656 -0.17638 C 0.40404 -0.1824 0.37279 -0.17708 0.4112 -0.17638 L 0.49024 -0.175 C 0.50391 -0.17314 0.49779 -0.17361 0.50886 -0.17361 " pathEditMode="relative" rAng="0" ptsTypes="AAAAAAAAAAAAAAAAAAAAAAAAAAAAAAAAAAAAAAAAAAAAAAAAAAAAAAAAA">
                                      <p:cBhvr>
                                        <p:cTn id="13" dur="2000" fill="hold"/>
                                        <p:tgtEl>
                                          <p:spTgt spid="53"/>
                                        </p:tgtEl>
                                        <p:attrNameLst>
                                          <p:attrName>ppt_x</p:attrName>
                                          <p:attrName>ppt_y</p:attrName>
                                        </p:attrNameLst>
                                      </p:cBhvr>
                                      <p:rCtr x="25443" y="-8958"/>
                                    </p:animMotion>
                                  </p:childTnLst>
                                </p:cTn>
                              </p:par>
                              <p:par>
                                <p:cTn id="14" presetID="0" presetClass="path" presetSubtype="0" accel="50000" decel="50000" fill="hold" grpId="0" nodeType="withEffect">
                                  <p:stCondLst>
                                    <p:cond delay="0"/>
                                  </p:stCondLst>
                                  <p:childTnLst>
                                    <p:animMotion origin="layout" path="M -4.58333E-6 3.7037E-7 L -4.58333E-6 0.00023 C 0.00391 -0.00093 0.00808 -0.00139 0.01198 -0.00301 C 0.0142 -0.0037 0.01628 -0.00486 0.01849 -0.00579 C 0.01954 -0.00625 0.02058 -0.00694 0.02175 -0.00718 C 0.02448 -0.00833 0.02631 -0.0088 0.02891 -0.01019 C 0.02982 -0.01065 0.0306 -0.01134 0.03138 -0.01157 C 0.03295 -0.01227 0.03464 -0.0125 0.0362 -0.01296 C 0.03711 -0.01343 0.0379 -0.01412 0.03868 -0.01435 C 0.03972 -0.01505 0.04076 -0.01551 0.04193 -0.01597 C 0.04779 -0.02639 0.04011 -0.01181 0.04753 -0.03171 C 0.04805 -0.0331 0.0487 -0.03449 0.04909 -0.03588 C 0.04948 -0.03727 0.04948 -0.03889 0.04987 -0.04028 C 0.05092 -0.04329 0.05313 -0.04884 0.05313 -0.04861 C 0.05508 -0.05903 0.05235 -0.04676 0.05638 -0.05741 C 0.05691 -0.0588 0.05678 -0.06042 0.05717 -0.06181 C 0.05834 -0.06528 0.06068 -0.07199 0.0629 -0.07454 C 0.06381 -0.07593 0.06498 -0.07662 0.06602 -0.07755 C 0.06628 -0.07894 0.06628 -0.08056 0.06693 -0.08171 C 0.06745 -0.0831 0.06849 -0.08357 0.06928 -0.08472 C 0.07331 -0.09074 0.06993 -0.08796 0.07409 -0.09051 C 0.07487 -0.0919 0.07566 -0.09352 0.07657 -0.09468 C 0.07722 -0.0956 0.07826 -0.09514 0.07891 -0.09607 C 0.07969 -0.09722 0.07982 -0.09931 0.0806 -0.10046 C 0.08125 -0.10139 0.0823 -0.10116 0.08295 -0.10185 C 0.08386 -0.10255 0.08464 -0.10394 0.08542 -0.10463 C 0.08646 -0.10579 0.08763 -0.10648 0.08868 -0.10764 C 0.08959 -0.1088 0.09011 -0.11088 0.09102 -0.11181 C 0.0918 -0.11273 0.09271 -0.11273 0.09349 -0.11343 C 0.09441 -0.11412 0.09506 -0.11551 0.09597 -0.1162 C 0.09662 -0.1169 0.09753 -0.11713 0.09831 -0.11759 C 0.10326 -0.1213 0.09987 -0.11921 0.10391 -0.12338 C 0.10938 -0.1287 0.10508 -0.12431 0.10964 -0.12778 C 0.11068 -0.12847 0.11172 -0.12986 0.1129 -0.13056 C 0.11446 -0.13148 0.11615 -0.13125 0.11771 -0.13194 C 0.11928 -0.13264 0.12097 -0.1338 0.12253 -0.13495 C 0.12331 -0.13542 0.12409 -0.13611 0.12487 -0.13634 C 0.12891 -0.13727 0.1323 -0.13773 0.1362 -0.13912 C 0.13737 -0.13958 0.13842 -0.14028 0.13946 -0.14051 C 0.14271 -0.1412 0.14584 -0.14144 0.14909 -0.1419 C 0.16055 -0.14607 0.14792 -0.1419 0.17331 -0.14491 C 0.1767 -0.14537 0.17839 -0.14653 0.18138 -0.14769 C 0.18269 -0.14838 0.18399 -0.14907 0.18542 -0.14907 C 0.19662 -0.15069 0.20456 -0.15 0.21524 -0.15208 C 0.21902 -0.15278 0.22279 -0.15417 0.22657 -0.15486 C 0.2293 -0.15556 0.2349 -0.15648 0.2379 -0.15787 C 0.2474 -0.16157 0.22644 -0.15602 0.24675 -0.16065 C 0.25704 -0.16667 0.24011 -0.15718 0.27084 -0.16505 L 0.28217 -0.16782 C 0.28438 -0.16829 0.28646 -0.16852 0.28868 -0.16921 C 0.28972 -0.16968 0.29076 -0.17037 0.2918 -0.1706 C 0.29402 -0.1713 0.29623 -0.17153 0.29831 -0.17222 C 0.3043 -0.17361 0.30469 -0.17477 0.31198 -0.175 L 0.37657 -0.17639 C 0.40404 -0.18241 0.37279 -0.17708 0.4112 -0.17639 L 0.49024 -0.175 C 0.50391 -0.17315 0.49779 -0.17361 0.50886 -0.17361 " pathEditMode="relative" rAng="0" ptsTypes="AAAAAAAAAAAAAAAAAAAAAAAAAAAAAAAAAAAAAAAAAAAAAAAAAAAAAAAAA">
                                      <p:cBhvr>
                                        <p:cTn id="15" dur="2000" fill="hold"/>
                                        <p:tgtEl>
                                          <p:spTgt spid="39"/>
                                        </p:tgtEl>
                                        <p:attrNameLst>
                                          <p:attrName>ppt_x</p:attrName>
                                          <p:attrName>ppt_y</p:attrName>
                                        </p:attrNameLst>
                                      </p:cBhvr>
                                      <p:rCtr x="25443" y="-8958"/>
                                    </p:animMotion>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500" fill="hold"/>
                                        <p:tgtEl>
                                          <p:spTgt spid="61"/>
                                        </p:tgtEl>
                                        <p:attrNameLst>
                                          <p:attrName>ppt_x</p:attrName>
                                        </p:attrNameLst>
                                      </p:cBhvr>
                                      <p:tavLst>
                                        <p:tav tm="0">
                                          <p:val>
                                            <p:strVal val="#ppt_x"/>
                                          </p:val>
                                        </p:tav>
                                        <p:tav tm="100000">
                                          <p:val>
                                            <p:strVal val="#ppt_x"/>
                                          </p:val>
                                        </p:tav>
                                      </p:tavLst>
                                    </p:anim>
                                    <p:anim calcmode="lin" valueType="num">
                                      <p:cBhvr additive="base">
                                        <p:cTn id="21"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ppt_x"/>
                                          </p:val>
                                        </p:tav>
                                        <p:tav tm="100000">
                                          <p:val>
                                            <p:strVal val="#ppt_x"/>
                                          </p:val>
                                        </p:tav>
                                      </p:tavLst>
                                    </p:anim>
                                    <p:anim calcmode="lin" valueType="num">
                                      <p:cBhvr additive="base">
                                        <p:cTn id="27"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500" fill="hold"/>
                                        <p:tgtEl>
                                          <p:spTgt spid="65"/>
                                        </p:tgtEl>
                                        <p:attrNameLst>
                                          <p:attrName>ppt_x</p:attrName>
                                        </p:attrNameLst>
                                      </p:cBhvr>
                                      <p:tavLst>
                                        <p:tav tm="0">
                                          <p:val>
                                            <p:strVal val="#ppt_x"/>
                                          </p:val>
                                        </p:tav>
                                        <p:tav tm="100000">
                                          <p:val>
                                            <p:strVal val="#ppt_x"/>
                                          </p:val>
                                        </p:tav>
                                      </p:tavLst>
                                    </p:anim>
                                    <p:anim calcmode="lin" valueType="num">
                                      <p:cBhvr additive="base">
                                        <p:cTn id="3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0" grpId="0" animBg="1"/>
      <p:bldP spid="61" grpId="0" animBg="1"/>
      <p:bldP spid="62" grpId="0" animBg="1"/>
      <p:bldP spid="64" grpId="0" animBg="1"/>
      <p:bldP spid="65"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B14D2FB7-21B8-40A0-ABE5-B2267F12CB40}"/>
              </a:ext>
            </a:extLst>
          </p:cNvPr>
          <p:cNvSpPr>
            <a:spLocks noGrp="1"/>
          </p:cNvSpPr>
          <p:nvPr>
            <p:ph type="title"/>
          </p:nvPr>
        </p:nvSpPr>
        <p:spPr>
          <a:xfrm>
            <a:off x="3858698" y="167141"/>
            <a:ext cx="5693804" cy="654050"/>
          </a:xfrm>
        </p:spPr>
        <p:txBody>
          <a:bodyPr>
            <a:normAutofit/>
          </a:bodyPr>
          <a:lstStyle/>
          <a:p>
            <a:r>
              <a:rPr lang="en-CA" sz="3400" b="1" dirty="0">
                <a:latin typeface="Times New Roman" panose="02020603050405020304" pitchFamily="18" charset="0"/>
                <a:cs typeface="Times New Roman" panose="02020603050405020304" pitchFamily="18" charset="0"/>
              </a:rPr>
              <a:t>Evolutionary Algorithm </a:t>
            </a:r>
          </a:p>
        </p:txBody>
      </p:sp>
      <p:sp>
        <p:nvSpPr>
          <p:cNvPr id="36" name="Rectangle 35">
            <a:extLst>
              <a:ext uri="{FF2B5EF4-FFF2-40B4-BE49-F238E27FC236}">
                <a16:creationId xmlns:a16="http://schemas.microsoft.com/office/drawing/2014/main" id="{0E55243C-8294-4733-A0D5-99668480ED54}"/>
              </a:ext>
            </a:extLst>
          </p:cNvPr>
          <p:cNvSpPr/>
          <p:nvPr/>
        </p:nvSpPr>
        <p:spPr>
          <a:xfrm>
            <a:off x="898694" y="2332240"/>
            <a:ext cx="1325724" cy="1119067"/>
          </a:xfrm>
          <a:prstGeom prst="rect">
            <a:avLst/>
          </a:prstGeom>
          <a:noFill/>
          <a:ln w="18000" cap="flat" cmpd="sng" algn="ctr">
            <a:solidFill>
              <a:srgbClr val="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600" b="0"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Initial Solution Set</a:t>
            </a:r>
            <a:endParaRPr kumimoji="0" lang="en-CA" sz="16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365703BB-E32E-4693-8D1B-1436EA88418B}"/>
              </a:ext>
            </a:extLst>
          </p:cNvPr>
          <p:cNvCxnSpPr>
            <a:cxnSpLocks/>
          </p:cNvCxnSpPr>
          <p:nvPr/>
        </p:nvCxnSpPr>
        <p:spPr>
          <a:xfrm>
            <a:off x="1561556" y="3451307"/>
            <a:ext cx="0" cy="506197"/>
          </a:xfrm>
          <a:prstGeom prst="line">
            <a:avLst/>
          </a:prstGeom>
          <a:solidFill>
            <a:srgbClr val="000000">
              <a:alpha val="75000"/>
            </a:srgbClr>
          </a:solidFill>
          <a:ln w="18000" cap="flat" cmpd="sng" algn="ctr">
            <a:solidFill>
              <a:srgbClr val="000000"/>
            </a:solidFill>
            <a:prstDash val="solid"/>
            <a:miter lim="800000"/>
            <a:tailEnd type="arrow"/>
          </a:ln>
          <a:effectLst/>
        </p:spPr>
      </p:cxnSp>
      <p:sp>
        <p:nvSpPr>
          <p:cNvPr id="38" name="Rectangle 37">
            <a:extLst>
              <a:ext uri="{FF2B5EF4-FFF2-40B4-BE49-F238E27FC236}">
                <a16:creationId xmlns:a16="http://schemas.microsoft.com/office/drawing/2014/main" id="{3B3FEB94-836A-41A1-9C96-27B9D33DC202}"/>
              </a:ext>
            </a:extLst>
          </p:cNvPr>
          <p:cNvSpPr/>
          <p:nvPr/>
        </p:nvSpPr>
        <p:spPr>
          <a:xfrm>
            <a:off x="8039772" y="2573738"/>
            <a:ext cx="1512730" cy="963755"/>
          </a:xfrm>
          <a:prstGeom prst="rect">
            <a:avLst/>
          </a:prstGeom>
          <a:noFill/>
          <a:ln w="18000" cap="flat" cmpd="sng" algn="ctr">
            <a:solidFill>
              <a:srgbClr val="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600" b="0"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Parent Selection: Roulette wheel</a:t>
            </a:r>
            <a:endParaRPr kumimoji="0" lang="en-CA" sz="16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625A8CC-F91D-4222-9125-BC8BF0220EAC}"/>
              </a:ext>
            </a:extLst>
          </p:cNvPr>
          <p:cNvSpPr/>
          <p:nvPr/>
        </p:nvSpPr>
        <p:spPr>
          <a:xfrm>
            <a:off x="9865139" y="1069832"/>
            <a:ext cx="1801056" cy="657075"/>
          </a:xfrm>
          <a:prstGeom prst="rect">
            <a:avLst/>
          </a:prstGeom>
          <a:noFill/>
          <a:ln w="180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600" b="0"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New Generation of Chromosomes</a:t>
            </a:r>
            <a:endParaRPr kumimoji="0" lang="en-CA" sz="16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D7BE9CAF-3BB7-421B-A8C1-319B863F644A}"/>
              </a:ext>
            </a:extLst>
          </p:cNvPr>
          <p:cNvCxnSpPr>
            <a:cxnSpLocks/>
          </p:cNvCxnSpPr>
          <p:nvPr/>
        </p:nvCxnSpPr>
        <p:spPr>
          <a:xfrm>
            <a:off x="2412166" y="4916198"/>
            <a:ext cx="681913" cy="0"/>
          </a:xfrm>
          <a:prstGeom prst="line">
            <a:avLst/>
          </a:prstGeom>
          <a:solidFill>
            <a:srgbClr val="000000">
              <a:alpha val="75000"/>
            </a:srgbClr>
          </a:solidFill>
          <a:ln w="18000" cap="flat" cmpd="sng" algn="ctr">
            <a:solidFill>
              <a:srgbClr val="000000"/>
            </a:solidFill>
            <a:prstDash val="solid"/>
            <a:miter lim="800000"/>
            <a:tailEnd type="arrow"/>
          </a:ln>
          <a:effectLst/>
        </p:spPr>
      </p:cxnSp>
      <p:sp>
        <p:nvSpPr>
          <p:cNvPr id="41" name="Text Box 2">
            <a:extLst>
              <a:ext uri="{FF2B5EF4-FFF2-40B4-BE49-F238E27FC236}">
                <a16:creationId xmlns:a16="http://schemas.microsoft.com/office/drawing/2014/main" id="{8515F68A-9FB0-4A84-B13D-890F81A6B7AC}"/>
              </a:ext>
            </a:extLst>
          </p:cNvPr>
          <p:cNvSpPr txBox="1">
            <a:spLocks noChangeArrowheads="1"/>
          </p:cNvSpPr>
          <p:nvPr/>
        </p:nvSpPr>
        <p:spPr bwMode="auto">
          <a:xfrm>
            <a:off x="3958674" y="3788001"/>
            <a:ext cx="1244660" cy="749497"/>
          </a:xfrm>
          <a:prstGeom prst="rect">
            <a:avLst/>
          </a:prstGeom>
          <a:solidFill>
            <a:srgbClr val="E7E6E6"/>
          </a:solidFill>
          <a:ln w="9525" cap="flat" cmpd="sng" algn="ctr">
            <a:solidFill>
              <a:sysClr val="windowText" lastClr="000000"/>
            </a:solidFill>
            <a:prstDash val="solid"/>
            <a:miter lim="800000"/>
            <a:headEnd/>
            <a:tailEnd/>
          </a:ln>
          <a:effectLst/>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400" b="1" i="1"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DASh</a:t>
            </a:r>
            <a:r>
              <a:rPr kumimoji="0" lang="en-CA" sz="14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-Bus</a:t>
            </a:r>
            <a:r>
              <a:rPr kumimoji="0" lang="en-CA" sz="1400" b="1" i="1" u="none" strike="noStrike" kern="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(User Delays)</a:t>
            </a:r>
            <a:endParaRPr kumimoji="0" lang="en-CA" sz="14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2" name="Text Box 2">
            <a:extLst>
              <a:ext uri="{FF2B5EF4-FFF2-40B4-BE49-F238E27FC236}">
                <a16:creationId xmlns:a16="http://schemas.microsoft.com/office/drawing/2014/main" id="{4AC8087B-E781-4D5A-B49C-E209957C7580}"/>
              </a:ext>
            </a:extLst>
          </p:cNvPr>
          <p:cNvSpPr txBox="1">
            <a:spLocks noChangeArrowheads="1"/>
          </p:cNvSpPr>
          <p:nvPr/>
        </p:nvSpPr>
        <p:spPr bwMode="auto">
          <a:xfrm>
            <a:off x="8039772" y="5469164"/>
            <a:ext cx="2118585" cy="827420"/>
          </a:xfrm>
          <a:prstGeom prst="rect">
            <a:avLst/>
          </a:prstGeom>
          <a:solidFill>
            <a:sysClr val="window" lastClr="FFFFFF"/>
          </a:solidFill>
          <a:ln w="12700" cap="flat" cmpd="sng" algn="ctr">
            <a:noFill/>
            <a:prstDash val="solid"/>
            <a:miter lim="800000"/>
            <a:headEnd/>
            <a:tailEnd/>
          </a:ln>
          <a:effectLst/>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4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Average Fitness of all chromosomes forming a plateau</a:t>
            </a:r>
          </a:p>
        </p:txBody>
      </p:sp>
      <p:sp>
        <p:nvSpPr>
          <p:cNvPr id="43" name="Diamond 42">
            <a:extLst>
              <a:ext uri="{FF2B5EF4-FFF2-40B4-BE49-F238E27FC236}">
                <a16:creationId xmlns:a16="http://schemas.microsoft.com/office/drawing/2014/main" id="{47FCAF8C-26E7-4F37-85CE-9D36CB47A674}"/>
              </a:ext>
            </a:extLst>
          </p:cNvPr>
          <p:cNvSpPr/>
          <p:nvPr/>
        </p:nvSpPr>
        <p:spPr>
          <a:xfrm>
            <a:off x="8363030" y="4404304"/>
            <a:ext cx="1235128" cy="899277"/>
          </a:xfrm>
          <a:prstGeom prst="diamond">
            <a:avLst/>
          </a:prstGeom>
          <a:solidFill>
            <a:srgbClr val="000000">
              <a:alpha val="75000"/>
            </a:srgbClr>
          </a:solidFill>
          <a:ln w="18000" cap="flat" cmpd="sng" algn="ctr">
            <a:solidFill>
              <a:srgbClr val="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4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rPr>
              <a:t>Stop?</a:t>
            </a:r>
          </a:p>
        </p:txBody>
      </p:sp>
      <p:sp>
        <p:nvSpPr>
          <p:cNvPr id="44" name="Rectangle 43">
            <a:extLst>
              <a:ext uri="{FF2B5EF4-FFF2-40B4-BE49-F238E27FC236}">
                <a16:creationId xmlns:a16="http://schemas.microsoft.com/office/drawing/2014/main" id="{DB14D103-6F5E-4329-8BFE-B21FCD92F626}"/>
              </a:ext>
            </a:extLst>
          </p:cNvPr>
          <p:cNvSpPr/>
          <p:nvPr/>
        </p:nvSpPr>
        <p:spPr>
          <a:xfrm>
            <a:off x="752564" y="4128954"/>
            <a:ext cx="1498980" cy="1574488"/>
          </a:xfrm>
          <a:prstGeom prst="rect">
            <a:avLst/>
          </a:prstGeom>
          <a:noFill/>
          <a:ln w="18000" cap="flat" cmpd="sng" algn="ctr">
            <a:solidFill>
              <a:srgbClr val="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600" b="0"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Mapping of chromosome representation  into UDMT input</a:t>
            </a:r>
            <a:endParaRPr kumimoji="0" lang="en-CA" sz="16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5CD9FE7-3280-45E7-AF14-2770AB31AC92}"/>
              </a:ext>
            </a:extLst>
          </p:cNvPr>
          <p:cNvSpPr/>
          <p:nvPr/>
        </p:nvSpPr>
        <p:spPr>
          <a:xfrm>
            <a:off x="9940414" y="2192861"/>
            <a:ext cx="1801056" cy="657075"/>
          </a:xfrm>
          <a:prstGeom prst="rect">
            <a:avLst/>
          </a:prstGeom>
          <a:noFill/>
          <a:ln w="180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600" b="0"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Mutation</a:t>
            </a:r>
            <a:endParaRPr kumimoji="0" lang="en-CA" sz="16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05CFC00-745A-46A8-92B1-3CD892CE3F59}"/>
              </a:ext>
            </a:extLst>
          </p:cNvPr>
          <p:cNvSpPr/>
          <p:nvPr/>
        </p:nvSpPr>
        <p:spPr>
          <a:xfrm>
            <a:off x="9940414" y="3128432"/>
            <a:ext cx="1801056" cy="657075"/>
          </a:xfrm>
          <a:prstGeom prst="rect">
            <a:avLst/>
          </a:prstGeom>
          <a:noFill/>
          <a:ln w="180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6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Cross Over</a:t>
            </a:r>
          </a:p>
        </p:txBody>
      </p:sp>
      <p:cxnSp>
        <p:nvCxnSpPr>
          <p:cNvPr id="48" name="Connector: Curved 47">
            <a:extLst>
              <a:ext uri="{FF2B5EF4-FFF2-40B4-BE49-F238E27FC236}">
                <a16:creationId xmlns:a16="http://schemas.microsoft.com/office/drawing/2014/main" id="{A3D9AB05-8C7F-4E91-A18F-9DFFC74E3F38}"/>
              </a:ext>
            </a:extLst>
          </p:cNvPr>
          <p:cNvCxnSpPr>
            <a:stCxn id="38" idx="3"/>
            <a:endCxn id="45" idx="1"/>
          </p:cNvCxnSpPr>
          <p:nvPr/>
        </p:nvCxnSpPr>
        <p:spPr>
          <a:xfrm flipV="1">
            <a:off x="9552502" y="2521399"/>
            <a:ext cx="387912" cy="534217"/>
          </a:xfrm>
          <a:prstGeom prst="curvedConnector3">
            <a:avLst>
              <a:gd name="adj1" fmla="val 50000"/>
            </a:avLst>
          </a:prstGeom>
          <a:noFill/>
          <a:ln w="6350" cap="flat" cmpd="sng" algn="ctr">
            <a:solidFill>
              <a:sysClr val="windowText" lastClr="000000"/>
            </a:solidFill>
            <a:prstDash val="solid"/>
            <a:miter lim="800000"/>
            <a:tailEnd type="triangle"/>
          </a:ln>
          <a:effectLst/>
        </p:spPr>
      </p:cxnSp>
      <p:cxnSp>
        <p:nvCxnSpPr>
          <p:cNvPr id="49" name="Connector: Curved 48">
            <a:extLst>
              <a:ext uri="{FF2B5EF4-FFF2-40B4-BE49-F238E27FC236}">
                <a16:creationId xmlns:a16="http://schemas.microsoft.com/office/drawing/2014/main" id="{4761D7B7-8BE3-41CF-9D63-9B4AAA0F08D1}"/>
              </a:ext>
            </a:extLst>
          </p:cNvPr>
          <p:cNvCxnSpPr>
            <a:stCxn id="38" idx="3"/>
            <a:endCxn id="46" idx="1"/>
          </p:cNvCxnSpPr>
          <p:nvPr/>
        </p:nvCxnSpPr>
        <p:spPr>
          <a:xfrm>
            <a:off x="9552502" y="3055616"/>
            <a:ext cx="387912" cy="401354"/>
          </a:xfrm>
          <a:prstGeom prst="curvedConnector3">
            <a:avLst>
              <a:gd name="adj1" fmla="val 50000"/>
            </a:avLst>
          </a:prstGeom>
          <a:noFill/>
          <a:ln w="6350" cap="flat" cmpd="sng" algn="ctr">
            <a:solidFill>
              <a:sysClr val="windowText" lastClr="000000"/>
            </a:solidFill>
            <a:prstDash val="solid"/>
            <a:miter lim="800000"/>
            <a:tailEnd type="triangle"/>
          </a:ln>
          <a:effectLst/>
        </p:spPr>
      </p:cxnSp>
      <p:sp>
        <p:nvSpPr>
          <p:cNvPr id="50" name="Text Box 2">
            <a:extLst>
              <a:ext uri="{FF2B5EF4-FFF2-40B4-BE49-F238E27FC236}">
                <a16:creationId xmlns:a16="http://schemas.microsoft.com/office/drawing/2014/main" id="{C64DABEF-D4CB-4072-922B-9408AFF7B400}"/>
              </a:ext>
            </a:extLst>
          </p:cNvPr>
          <p:cNvSpPr txBox="1">
            <a:spLocks noChangeArrowheads="1"/>
          </p:cNvSpPr>
          <p:nvPr/>
        </p:nvSpPr>
        <p:spPr bwMode="auto">
          <a:xfrm>
            <a:off x="6632263" y="4537497"/>
            <a:ext cx="1139182" cy="657075"/>
          </a:xfrm>
          <a:prstGeom prst="rect">
            <a:avLst/>
          </a:prstGeom>
          <a:solidFill>
            <a:sysClr val="window" lastClr="FFFFFF"/>
          </a:solidFill>
          <a:ln w="19050" cap="flat" cmpd="sng" algn="ctr">
            <a:solidFill>
              <a:sysClr val="windowText" lastClr="000000"/>
            </a:solidFill>
            <a:prstDash val="solid"/>
            <a:miter lim="800000"/>
            <a:headEnd/>
            <a:tailEnd/>
          </a:ln>
          <a:effectLst/>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Fitness Evaluation </a:t>
            </a:r>
          </a:p>
        </p:txBody>
      </p:sp>
      <p:sp>
        <p:nvSpPr>
          <p:cNvPr id="52" name="Rectangle 51">
            <a:extLst>
              <a:ext uri="{FF2B5EF4-FFF2-40B4-BE49-F238E27FC236}">
                <a16:creationId xmlns:a16="http://schemas.microsoft.com/office/drawing/2014/main" id="{FC504F4B-48AD-473D-993D-7421D35A8E3D}"/>
              </a:ext>
            </a:extLst>
          </p:cNvPr>
          <p:cNvSpPr/>
          <p:nvPr/>
        </p:nvSpPr>
        <p:spPr>
          <a:xfrm>
            <a:off x="3418103" y="5102857"/>
            <a:ext cx="1112551" cy="732620"/>
          </a:xfrm>
          <a:prstGeom prst="rect">
            <a:avLst/>
          </a:prstGeom>
          <a:noFill/>
          <a:ln w="952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600" b="0"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Bus Rider Delays</a:t>
            </a:r>
            <a:endParaRPr kumimoji="0" lang="en-CA" sz="16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82AEEE0A-6F7A-4DA6-842E-2C9FEA9B2934}"/>
              </a:ext>
            </a:extLst>
          </p:cNvPr>
          <p:cNvSpPr/>
          <p:nvPr/>
        </p:nvSpPr>
        <p:spPr>
          <a:xfrm>
            <a:off x="4617277" y="5102852"/>
            <a:ext cx="1139182" cy="732625"/>
          </a:xfrm>
          <a:prstGeom prst="rect">
            <a:avLst/>
          </a:prstGeom>
          <a:noFill/>
          <a:ln w="952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6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Subway Rider Delay</a:t>
            </a:r>
          </a:p>
        </p:txBody>
      </p:sp>
      <p:cxnSp>
        <p:nvCxnSpPr>
          <p:cNvPr id="55" name="Connector: Curved 54">
            <a:extLst>
              <a:ext uri="{FF2B5EF4-FFF2-40B4-BE49-F238E27FC236}">
                <a16:creationId xmlns:a16="http://schemas.microsoft.com/office/drawing/2014/main" id="{7CBE3233-C15D-4F07-94ED-F6F84AFD6047}"/>
              </a:ext>
            </a:extLst>
          </p:cNvPr>
          <p:cNvCxnSpPr>
            <a:stCxn id="41" idx="2"/>
            <a:endCxn id="52" idx="0"/>
          </p:cNvCxnSpPr>
          <p:nvPr/>
        </p:nvCxnSpPr>
        <p:spPr>
          <a:xfrm rot="5400000">
            <a:off x="3995013" y="4516865"/>
            <a:ext cx="565359" cy="606625"/>
          </a:xfrm>
          <a:prstGeom prst="curvedConnector3">
            <a:avLst>
              <a:gd name="adj1" fmla="val 50000"/>
            </a:avLst>
          </a:prstGeom>
          <a:noFill/>
          <a:ln w="6350" cap="flat" cmpd="sng" algn="ctr">
            <a:solidFill>
              <a:sysClr val="windowText" lastClr="000000"/>
            </a:solidFill>
            <a:prstDash val="solid"/>
            <a:miter lim="800000"/>
            <a:tailEnd type="triangle"/>
          </a:ln>
          <a:effectLst/>
        </p:spPr>
      </p:cxnSp>
      <p:cxnSp>
        <p:nvCxnSpPr>
          <p:cNvPr id="56" name="Connector: Curved 55">
            <a:extLst>
              <a:ext uri="{FF2B5EF4-FFF2-40B4-BE49-F238E27FC236}">
                <a16:creationId xmlns:a16="http://schemas.microsoft.com/office/drawing/2014/main" id="{142E8823-AF73-4422-B530-AC14B2D1F54C}"/>
              </a:ext>
            </a:extLst>
          </p:cNvPr>
          <p:cNvCxnSpPr>
            <a:stCxn id="41" idx="2"/>
            <a:endCxn id="54" idx="0"/>
          </p:cNvCxnSpPr>
          <p:nvPr/>
        </p:nvCxnSpPr>
        <p:spPr>
          <a:xfrm rot="16200000" flipH="1">
            <a:off x="4601259" y="4517243"/>
            <a:ext cx="565354" cy="605864"/>
          </a:xfrm>
          <a:prstGeom prst="curvedConnector3">
            <a:avLst/>
          </a:prstGeom>
          <a:noFill/>
          <a:ln w="6350" cap="flat" cmpd="sng" algn="ctr">
            <a:solidFill>
              <a:sysClr val="windowText" lastClr="000000"/>
            </a:solidFill>
            <a:prstDash val="solid"/>
            <a:miter lim="800000"/>
            <a:tailEnd type="triangle"/>
          </a:ln>
          <a:effectLst/>
        </p:spPr>
      </p:cxnSp>
      <p:cxnSp>
        <p:nvCxnSpPr>
          <p:cNvPr id="58" name="Straight Connector 57">
            <a:extLst>
              <a:ext uri="{FF2B5EF4-FFF2-40B4-BE49-F238E27FC236}">
                <a16:creationId xmlns:a16="http://schemas.microsoft.com/office/drawing/2014/main" id="{A8EFB215-1A0B-4EE7-B048-89F45550C1A0}"/>
              </a:ext>
            </a:extLst>
          </p:cNvPr>
          <p:cNvCxnSpPr>
            <a:cxnSpLocks/>
          </p:cNvCxnSpPr>
          <p:nvPr/>
        </p:nvCxnSpPr>
        <p:spPr>
          <a:xfrm>
            <a:off x="7814071" y="4853943"/>
            <a:ext cx="467575" cy="12091"/>
          </a:xfrm>
          <a:prstGeom prst="line">
            <a:avLst/>
          </a:prstGeom>
          <a:solidFill>
            <a:srgbClr val="000000">
              <a:alpha val="75000"/>
            </a:srgbClr>
          </a:solidFill>
          <a:ln w="18000" cap="flat" cmpd="sng" algn="ctr">
            <a:solidFill>
              <a:srgbClr val="000000"/>
            </a:solidFill>
            <a:prstDash val="solid"/>
            <a:miter lim="800000"/>
            <a:tailEnd type="arrow"/>
          </a:ln>
          <a:effectLst/>
        </p:spPr>
      </p:cxnSp>
      <p:cxnSp>
        <p:nvCxnSpPr>
          <p:cNvPr id="59" name="Straight Connector 58">
            <a:extLst>
              <a:ext uri="{FF2B5EF4-FFF2-40B4-BE49-F238E27FC236}">
                <a16:creationId xmlns:a16="http://schemas.microsoft.com/office/drawing/2014/main" id="{83DE19E5-07AA-4DB5-AE77-1BA7007D8933}"/>
              </a:ext>
            </a:extLst>
          </p:cNvPr>
          <p:cNvCxnSpPr>
            <a:cxnSpLocks/>
          </p:cNvCxnSpPr>
          <p:nvPr/>
        </p:nvCxnSpPr>
        <p:spPr>
          <a:xfrm>
            <a:off x="6037263" y="4853943"/>
            <a:ext cx="497188" cy="12091"/>
          </a:xfrm>
          <a:prstGeom prst="line">
            <a:avLst/>
          </a:prstGeom>
          <a:solidFill>
            <a:srgbClr val="000000">
              <a:alpha val="75000"/>
            </a:srgbClr>
          </a:solidFill>
          <a:ln w="18000" cap="flat" cmpd="sng" algn="ctr">
            <a:solidFill>
              <a:srgbClr val="000000"/>
            </a:solidFill>
            <a:prstDash val="solid"/>
            <a:miter lim="800000"/>
            <a:tailEnd type="arrow"/>
          </a:ln>
          <a:effectLst/>
        </p:spPr>
      </p:cxnSp>
      <p:cxnSp>
        <p:nvCxnSpPr>
          <p:cNvPr id="60" name="Connector: Elbow 59">
            <a:extLst>
              <a:ext uri="{FF2B5EF4-FFF2-40B4-BE49-F238E27FC236}">
                <a16:creationId xmlns:a16="http://schemas.microsoft.com/office/drawing/2014/main" id="{8660CF8B-9674-423F-AA03-47EEEE9EB267}"/>
              </a:ext>
            </a:extLst>
          </p:cNvPr>
          <p:cNvCxnSpPr>
            <a:cxnSpLocks/>
            <a:stCxn id="39" idx="0"/>
            <a:endCxn id="63" idx="0"/>
          </p:cNvCxnSpPr>
          <p:nvPr/>
        </p:nvCxnSpPr>
        <p:spPr>
          <a:xfrm rot="16200000" flipH="1" flipV="1">
            <a:off x="6457606" y="-766937"/>
            <a:ext cx="2471293" cy="6144829"/>
          </a:xfrm>
          <a:prstGeom prst="bentConnector3">
            <a:avLst>
              <a:gd name="adj1" fmla="val -9250"/>
            </a:avLst>
          </a:prstGeom>
          <a:noFill/>
          <a:ln w="19050" cap="flat" cmpd="sng" algn="ctr">
            <a:solidFill>
              <a:sysClr val="windowText" lastClr="000000"/>
            </a:solidFill>
            <a:prstDash val="solid"/>
            <a:miter lim="800000"/>
            <a:tailEnd type="triangle"/>
          </a:ln>
          <a:effectLst/>
        </p:spPr>
      </p:cxnSp>
      <p:sp>
        <p:nvSpPr>
          <p:cNvPr id="61" name="TextBox 60">
            <a:extLst>
              <a:ext uri="{FF2B5EF4-FFF2-40B4-BE49-F238E27FC236}">
                <a16:creationId xmlns:a16="http://schemas.microsoft.com/office/drawing/2014/main" id="{B1F9A0A7-B3A4-4450-9A64-A4D4FB3D2B00}"/>
              </a:ext>
            </a:extLst>
          </p:cNvPr>
          <p:cNvSpPr txBox="1"/>
          <p:nvPr/>
        </p:nvSpPr>
        <p:spPr>
          <a:xfrm>
            <a:off x="560044" y="1191940"/>
            <a:ext cx="2157500" cy="338554"/>
          </a:xfrm>
          <a:prstGeom prst="rect">
            <a:avLst/>
          </a:prstGeom>
          <a:solidFill>
            <a:srgbClr val="E7E6E6"/>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prstClr val="black"/>
                </a:solidFill>
                <a:effectLst/>
                <a:uLnTx/>
                <a:uFillTx/>
                <a:latin typeface="Calibri" panose="020F0502020204030204"/>
                <a:ea typeface="+mn-ea"/>
                <a:cs typeface="+mn-cs"/>
              </a:rPr>
              <a:t>Web User Interface</a:t>
            </a:r>
          </a:p>
        </p:txBody>
      </p:sp>
      <p:sp>
        <p:nvSpPr>
          <p:cNvPr id="62" name="TextBox 61">
            <a:extLst>
              <a:ext uri="{FF2B5EF4-FFF2-40B4-BE49-F238E27FC236}">
                <a16:creationId xmlns:a16="http://schemas.microsoft.com/office/drawing/2014/main" id="{49BE6814-6165-4861-A103-2227447FA5E3}"/>
              </a:ext>
            </a:extLst>
          </p:cNvPr>
          <p:cNvSpPr txBox="1"/>
          <p:nvPr/>
        </p:nvSpPr>
        <p:spPr>
          <a:xfrm>
            <a:off x="361918" y="422762"/>
            <a:ext cx="2553751" cy="338554"/>
          </a:xfrm>
          <a:prstGeom prst="rect">
            <a:avLst/>
          </a:prstGeom>
          <a:solidFill>
            <a:srgbClr val="E7E6E6"/>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prstClr val="black"/>
                </a:solidFill>
                <a:effectLst/>
                <a:uLnTx/>
                <a:uFillTx/>
                <a:latin typeface="Calibri" panose="020F0502020204030204"/>
                <a:ea typeface="+mn-ea"/>
                <a:cs typeface="+mn-cs"/>
              </a:rPr>
              <a:t>Nexus Simulation Platform</a:t>
            </a:r>
          </a:p>
        </p:txBody>
      </p:sp>
      <p:sp>
        <p:nvSpPr>
          <p:cNvPr id="63" name="TextBox 62">
            <a:extLst>
              <a:ext uri="{FF2B5EF4-FFF2-40B4-BE49-F238E27FC236}">
                <a16:creationId xmlns:a16="http://schemas.microsoft.com/office/drawing/2014/main" id="{E52AE9AE-4DAA-4752-B443-AF60573D86F1}"/>
              </a:ext>
            </a:extLst>
          </p:cNvPr>
          <p:cNvSpPr txBox="1"/>
          <p:nvPr/>
        </p:nvSpPr>
        <p:spPr>
          <a:xfrm>
            <a:off x="3227591" y="3541125"/>
            <a:ext cx="2786494" cy="2558097"/>
          </a:xfrm>
          <a:prstGeom prst="rect">
            <a:avLst/>
          </a:prstGeom>
          <a:noFill/>
          <a:ln w="57150">
            <a:extLst>
              <a:ext uri="{C807C97D-BFC1-408E-A445-0C87EB9F89A2}">
                <ask:lineSketchStyleProps xmlns:ask="http://schemas.microsoft.com/office/drawing/2018/sketchyshapes" sd="3457801222">
                  <a:custGeom>
                    <a:avLst/>
                    <a:gdLst>
                      <a:gd name="connsiteX0" fmla="*/ 0 w 2786494"/>
                      <a:gd name="connsiteY0" fmla="*/ 0 h 2558097"/>
                      <a:gd name="connsiteX1" fmla="*/ 613029 w 2786494"/>
                      <a:gd name="connsiteY1" fmla="*/ 0 h 2558097"/>
                      <a:gd name="connsiteX2" fmla="*/ 1114598 w 2786494"/>
                      <a:gd name="connsiteY2" fmla="*/ 0 h 2558097"/>
                      <a:gd name="connsiteX3" fmla="*/ 1671896 w 2786494"/>
                      <a:gd name="connsiteY3" fmla="*/ 0 h 2558097"/>
                      <a:gd name="connsiteX4" fmla="*/ 2145600 w 2786494"/>
                      <a:gd name="connsiteY4" fmla="*/ 0 h 2558097"/>
                      <a:gd name="connsiteX5" fmla="*/ 2786494 w 2786494"/>
                      <a:gd name="connsiteY5" fmla="*/ 0 h 2558097"/>
                      <a:gd name="connsiteX6" fmla="*/ 2786494 w 2786494"/>
                      <a:gd name="connsiteY6" fmla="*/ 434876 h 2558097"/>
                      <a:gd name="connsiteX7" fmla="*/ 2786494 w 2786494"/>
                      <a:gd name="connsiteY7" fmla="*/ 869753 h 2558097"/>
                      <a:gd name="connsiteX8" fmla="*/ 2786494 w 2786494"/>
                      <a:gd name="connsiteY8" fmla="*/ 1304629 h 2558097"/>
                      <a:gd name="connsiteX9" fmla="*/ 2786494 w 2786494"/>
                      <a:gd name="connsiteY9" fmla="*/ 1765087 h 2558097"/>
                      <a:gd name="connsiteX10" fmla="*/ 2786494 w 2786494"/>
                      <a:gd name="connsiteY10" fmla="*/ 2558097 h 2558097"/>
                      <a:gd name="connsiteX11" fmla="*/ 2284925 w 2786494"/>
                      <a:gd name="connsiteY11" fmla="*/ 2558097 h 2558097"/>
                      <a:gd name="connsiteX12" fmla="*/ 1755491 w 2786494"/>
                      <a:gd name="connsiteY12" fmla="*/ 2558097 h 2558097"/>
                      <a:gd name="connsiteX13" fmla="*/ 1281787 w 2786494"/>
                      <a:gd name="connsiteY13" fmla="*/ 2558097 h 2558097"/>
                      <a:gd name="connsiteX14" fmla="*/ 668759 w 2786494"/>
                      <a:gd name="connsiteY14" fmla="*/ 2558097 h 2558097"/>
                      <a:gd name="connsiteX15" fmla="*/ 0 w 2786494"/>
                      <a:gd name="connsiteY15" fmla="*/ 2558097 h 2558097"/>
                      <a:gd name="connsiteX16" fmla="*/ 0 w 2786494"/>
                      <a:gd name="connsiteY16" fmla="*/ 2046478 h 2558097"/>
                      <a:gd name="connsiteX17" fmla="*/ 0 w 2786494"/>
                      <a:gd name="connsiteY17" fmla="*/ 1483696 h 2558097"/>
                      <a:gd name="connsiteX18" fmla="*/ 0 w 2786494"/>
                      <a:gd name="connsiteY18" fmla="*/ 972077 h 2558097"/>
                      <a:gd name="connsiteX19" fmla="*/ 0 w 2786494"/>
                      <a:gd name="connsiteY19" fmla="*/ 486038 h 2558097"/>
                      <a:gd name="connsiteX20" fmla="*/ 0 w 2786494"/>
                      <a:gd name="connsiteY20" fmla="*/ 0 h 255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86494" h="2558097" extrusionOk="0">
                        <a:moveTo>
                          <a:pt x="0" y="0"/>
                        </a:moveTo>
                        <a:cubicBezTo>
                          <a:pt x="289344" y="-40594"/>
                          <a:pt x="417385" y="48919"/>
                          <a:pt x="613029" y="0"/>
                        </a:cubicBezTo>
                        <a:cubicBezTo>
                          <a:pt x="808673" y="-48919"/>
                          <a:pt x="968977" y="36976"/>
                          <a:pt x="1114598" y="0"/>
                        </a:cubicBezTo>
                        <a:cubicBezTo>
                          <a:pt x="1260219" y="-36976"/>
                          <a:pt x="1510467" y="13489"/>
                          <a:pt x="1671896" y="0"/>
                        </a:cubicBezTo>
                        <a:cubicBezTo>
                          <a:pt x="1833325" y="-13489"/>
                          <a:pt x="1990774" y="43203"/>
                          <a:pt x="2145600" y="0"/>
                        </a:cubicBezTo>
                        <a:cubicBezTo>
                          <a:pt x="2300426" y="-43203"/>
                          <a:pt x="2506358" y="23331"/>
                          <a:pt x="2786494" y="0"/>
                        </a:cubicBezTo>
                        <a:cubicBezTo>
                          <a:pt x="2803033" y="163134"/>
                          <a:pt x="2755969" y="284327"/>
                          <a:pt x="2786494" y="434876"/>
                        </a:cubicBezTo>
                        <a:cubicBezTo>
                          <a:pt x="2817019" y="585425"/>
                          <a:pt x="2777302" y="670924"/>
                          <a:pt x="2786494" y="869753"/>
                        </a:cubicBezTo>
                        <a:cubicBezTo>
                          <a:pt x="2795686" y="1068582"/>
                          <a:pt x="2737398" y="1172762"/>
                          <a:pt x="2786494" y="1304629"/>
                        </a:cubicBezTo>
                        <a:cubicBezTo>
                          <a:pt x="2835590" y="1436496"/>
                          <a:pt x="2771798" y="1579644"/>
                          <a:pt x="2786494" y="1765087"/>
                        </a:cubicBezTo>
                        <a:cubicBezTo>
                          <a:pt x="2801190" y="1950530"/>
                          <a:pt x="2764635" y="2249450"/>
                          <a:pt x="2786494" y="2558097"/>
                        </a:cubicBezTo>
                        <a:cubicBezTo>
                          <a:pt x="2607565" y="2581445"/>
                          <a:pt x="2500422" y="2531875"/>
                          <a:pt x="2284925" y="2558097"/>
                        </a:cubicBezTo>
                        <a:cubicBezTo>
                          <a:pt x="2069428" y="2584319"/>
                          <a:pt x="2010153" y="2506412"/>
                          <a:pt x="1755491" y="2558097"/>
                        </a:cubicBezTo>
                        <a:cubicBezTo>
                          <a:pt x="1500829" y="2609782"/>
                          <a:pt x="1510006" y="2522497"/>
                          <a:pt x="1281787" y="2558097"/>
                        </a:cubicBezTo>
                        <a:cubicBezTo>
                          <a:pt x="1053568" y="2593697"/>
                          <a:pt x="856388" y="2498720"/>
                          <a:pt x="668759" y="2558097"/>
                        </a:cubicBezTo>
                        <a:cubicBezTo>
                          <a:pt x="481130" y="2617474"/>
                          <a:pt x="160698" y="2548790"/>
                          <a:pt x="0" y="2558097"/>
                        </a:cubicBezTo>
                        <a:cubicBezTo>
                          <a:pt x="-53280" y="2363189"/>
                          <a:pt x="38274" y="2154590"/>
                          <a:pt x="0" y="2046478"/>
                        </a:cubicBezTo>
                        <a:cubicBezTo>
                          <a:pt x="-38274" y="1938366"/>
                          <a:pt x="25634" y="1711991"/>
                          <a:pt x="0" y="1483696"/>
                        </a:cubicBezTo>
                        <a:cubicBezTo>
                          <a:pt x="-25634" y="1255401"/>
                          <a:pt x="8325" y="1175064"/>
                          <a:pt x="0" y="972077"/>
                        </a:cubicBezTo>
                        <a:cubicBezTo>
                          <a:pt x="-8325" y="769090"/>
                          <a:pt x="53227" y="625809"/>
                          <a:pt x="0" y="486038"/>
                        </a:cubicBezTo>
                        <a:cubicBezTo>
                          <a:pt x="-53227" y="346267"/>
                          <a:pt x="46902" y="214331"/>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Calibri" panose="020F0502020204030204"/>
            </a:endParaRPr>
          </a:p>
        </p:txBody>
      </p:sp>
      <p:sp>
        <p:nvSpPr>
          <p:cNvPr id="64" name="TextBox 63">
            <a:extLst>
              <a:ext uri="{FF2B5EF4-FFF2-40B4-BE49-F238E27FC236}">
                <a16:creationId xmlns:a16="http://schemas.microsoft.com/office/drawing/2014/main" id="{8B8B1856-1CC1-4B12-B3F5-12E62FAF3699}"/>
              </a:ext>
            </a:extLst>
          </p:cNvPr>
          <p:cNvSpPr txBox="1"/>
          <p:nvPr/>
        </p:nvSpPr>
        <p:spPr>
          <a:xfrm>
            <a:off x="206251" y="240302"/>
            <a:ext cx="2910572" cy="1546437"/>
          </a:xfrm>
          <a:prstGeom prst="rect">
            <a:avLst/>
          </a:prstGeom>
          <a:noFill/>
          <a:ln w="19050">
            <a:solidFill>
              <a:sysClr val="windowText" lastClr="000000"/>
            </a:solidFill>
            <a:prstDash val="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Calibri" panose="020F0502020204030204"/>
            </a:endParaRPr>
          </a:p>
        </p:txBody>
      </p:sp>
      <p:cxnSp>
        <p:nvCxnSpPr>
          <p:cNvPr id="65" name="Straight Arrow Connector 64">
            <a:extLst>
              <a:ext uri="{FF2B5EF4-FFF2-40B4-BE49-F238E27FC236}">
                <a16:creationId xmlns:a16="http://schemas.microsoft.com/office/drawing/2014/main" id="{65FEE750-F24F-45F4-AF9D-AA4FFAB4F142}"/>
              </a:ext>
            </a:extLst>
          </p:cNvPr>
          <p:cNvCxnSpPr>
            <a:cxnSpLocks/>
          </p:cNvCxnSpPr>
          <p:nvPr/>
        </p:nvCxnSpPr>
        <p:spPr>
          <a:xfrm>
            <a:off x="1561556" y="1826197"/>
            <a:ext cx="0" cy="403689"/>
          </a:xfrm>
          <a:prstGeom prst="straightConnector1">
            <a:avLst/>
          </a:prstGeom>
          <a:noFill/>
          <a:ln w="19050" cap="flat" cmpd="sng" algn="ctr">
            <a:solidFill>
              <a:sysClr val="windowText" lastClr="000000"/>
            </a:solidFill>
            <a:prstDash val="solid"/>
            <a:miter lim="800000"/>
            <a:tailEnd type="triangle"/>
          </a:ln>
          <a:effectLst/>
        </p:spPr>
      </p:cxnSp>
      <p:sp>
        <p:nvSpPr>
          <p:cNvPr id="66" name="Text Box 2">
            <a:extLst>
              <a:ext uri="{FF2B5EF4-FFF2-40B4-BE49-F238E27FC236}">
                <a16:creationId xmlns:a16="http://schemas.microsoft.com/office/drawing/2014/main" id="{1B7C69FF-6FBA-4C65-9762-9F622349D318}"/>
              </a:ext>
            </a:extLst>
          </p:cNvPr>
          <p:cNvSpPr txBox="1">
            <a:spLocks noChangeArrowheads="1"/>
          </p:cNvSpPr>
          <p:nvPr/>
        </p:nvSpPr>
        <p:spPr bwMode="auto">
          <a:xfrm>
            <a:off x="10269537" y="4441347"/>
            <a:ext cx="1422915" cy="1017289"/>
          </a:xfrm>
          <a:prstGeom prst="rect">
            <a:avLst/>
          </a:prstGeom>
          <a:solidFill>
            <a:sysClr val="window" lastClr="FFFFFF"/>
          </a:solidFill>
          <a:ln w="19050" cap="flat" cmpd="sng" algn="ctr">
            <a:solidFill>
              <a:sysClr val="windowText" lastClr="000000"/>
            </a:solidFill>
            <a:prstDash val="solid"/>
            <a:miter lim="800000"/>
            <a:headEnd/>
            <a:tailEnd/>
          </a:ln>
          <a:effectLst/>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CA"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Most Fit Chromosome: Lowest Delay</a:t>
            </a:r>
          </a:p>
        </p:txBody>
      </p:sp>
      <p:cxnSp>
        <p:nvCxnSpPr>
          <p:cNvPr id="69" name="Straight Connector 68">
            <a:extLst>
              <a:ext uri="{FF2B5EF4-FFF2-40B4-BE49-F238E27FC236}">
                <a16:creationId xmlns:a16="http://schemas.microsoft.com/office/drawing/2014/main" id="{98ECDF9F-C820-4934-93D2-71C8ED1983C0}"/>
              </a:ext>
            </a:extLst>
          </p:cNvPr>
          <p:cNvCxnSpPr>
            <a:cxnSpLocks/>
          </p:cNvCxnSpPr>
          <p:nvPr/>
        </p:nvCxnSpPr>
        <p:spPr>
          <a:xfrm flipV="1">
            <a:off x="8964366" y="3785507"/>
            <a:ext cx="0" cy="373277"/>
          </a:xfrm>
          <a:prstGeom prst="line">
            <a:avLst/>
          </a:prstGeom>
          <a:solidFill>
            <a:srgbClr val="000000">
              <a:alpha val="75000"/>
            </a:srgbClr>
          </a:solidFill>
          <a:ln w="18000" cap="flat" cmpd="sng" algn="ctr">
            <a:solidFill>
              <a:srgbClr val="000000"/>
            </a:solidFill>
            <a:prstDash val="solid"/>
            <a:miter lim="800000"/>
            <a:tailEnd type="arrow"/>
          </a:ln>
          <a:effectLst/>
        </p:spPr>
      </p:cxnSp>
      <p:cxnSp>
        <p:nvCxnSpPr>
          <p:cNvPr id="70" name="Straight Connector 69">
            <a:extLst>
              <a:ext uri="{FF2B5EF4-FFF2-40B4-BE49-F238E27FC236}">
                <a16:creationId xmlns:a16="http://schemas.microsoft.com/office/drawing/2014/main" id="{0A4EE1EB-E11C-467C-B6C3-F4CD8192B05E}"/>
              </a:ext>
            </a:extLst>
          </p:cNvPr>
          <p:cNvCxnSpPr>
            <a:cxnSpLocks/>
          </p:cNvCxnSpPr>
          <p:nvPr/>
        </p:nvCxnSpPr>
        <p:spPr>
          <a:xfrm flipV="1">
            <a:off x="10840942" y="1745443"/>
            <a:ext cx="0" cy="373277"/>
          </a:xfrm>
          <a:prstGeom prst="line">
            <a:avLst/>
          </a:prstGeom>
          <a:solidFill>
            <a:srgbClr val="000000">
              <a:alpha val="75000"/>
            </a:srgbClr>
          </a:solidFill>
          <a:ln w="18000" cap="flat" cmpd="sng" algn="ctr">
            <a:solidFill>
              <a:srgbClr val="000000"/>
            </a:solidFill>
            <a:prstDash val="solid"/>
            <a:miter lim="800000"/>
            <a:tailEnd type="arrow"/>
          </a:ln>
          <a:effectLst/>
        </p:spPr>
      </p:cxnSp>
      <p:cxnSp>
        <p:nvCxnSpPr>
          <p:cNvPr id="71" name="Straight Connector 70">
            <a:extLst>
              <a:ext uri="{FF2B5EF4-FFF2-40B4-BE49-F238E27FC236}">
                <a16:creationId xmlns:a16="http://schemas.microsoft.com/office/drawing/2014/main" id="{2EEC997F-EE4C-4296-93DE-D8041D6C9634}"/>
              </a:ext>
            </a:extLst>
          </p:cNvPr>
          <p:cNvCxnSpPr>
            <a:cxnSpLocks/>
          </p:cNvCxnSpPr>
          <p:nvPr/>
        </p:nvCxnSpPr>
        <p:spPr>
          <a:xfrm>
            <a:off x="9679542" y="4853943"/>
            <a:ext cx="467575" cy="12091"/>
          </a:xfrm>
          <a:prstGeom prst="line">
            <a:avLst/>
          </a:prstGeom>
          <a:solidFill>
            <a:srgbClr val="000000">
              <a:alpha val="75000"/>
            </a:srgbClr>
          </a:solidFill>
          <a:ln w="18000" cap="flat" cmpd="sng" algn="ctr">
            <a:solidFill>
              <a:srgbClr val="000000"/>
            </a:solidFill>
            <a:prstDash val="solid"/>
            <a:miter lim="800000"/>
            <a:tailEnd type="arrow"/>
          </a:ln>
          <a:effectLst/>
        </p:spPr>
      </p:cxnSp>
      <p:sp>
        <p:nvSpPr>
          <p:cNvPr id="72" name="TextBox 71">
            <a:extLst>
              <a:ext uri="{FF2B5EF4-FFF2-40B4-BE49-F238E27FC236}">
                <a16:creationId xmlns:a16="http://schemas.microsoft.com/office/drawing/2014/main" id="{79713C12-BECE-4B1D-8D8D-E5988E6C6ECD}"/>
              </a:ext>
            </a:extLst>
          </p:cNvPr>
          <p:cNvSpPr txBox="1"/>
          <p:nvPr/>
        </p:nvSpPr>
        <p:spPr>
          <a:xfrm>
            <a:off x="9602586" y="4461118"/>
            <a:ext cx="678070" cy="369332"/>
          </a:xfrm>
          <a:prstGeom prst="rect">
            <a:avLst/>
          </a:prstGeom>
          <a:noFill/>
        </p:spPr>
        <p:txBody>
          <a:bodyPr wrap="square" rtlCol="0">
            <a:spAutoFit/>
          </a:bodyPr>
          <a:lstStyle/>
          <a:p>
            <a:r>
              <a:rPr lang="en-CA" dirty="0">
                <a:solidFill>
                  <a:prstClr val="black"/>
                </a:solidFill>
                <a:latin typeface="Calibri" panose="020F0502020204030204"/>
              </a:rPr>
              <a:t>Yes</a:t>
            </a:r>
          </a:p>
        </p:txBody>
      </p:sp>
      <p:sp>
        <p:nvSpPr>
          <p:cNvPr id="74" name="TextBox 73">
            <a:extLst>
              <a:ext uri="{FF2B5EF4-FFF2-40B4-BE49-F238E27FC236}">
                <a16:creationId xmlns:a16="http://schemas.microsoft.com/office/drawing/2014/main" id="{A1AF043C-FEF9-4301-A2A6-1EE6DB49CA8A}"/>
              </a:ext>
            </a:extLst>
          </p:cNvPr>
          <p:cNvSpPr txBox="1"/>
          <p:nvPr/>
        </p:nvSpPr>
        <p:spPr>
          <a:xfrm>
            <a:off x="8457102" y="3809300"/>
            <a:ext cx="678070" cy="369332"/>
          </a:xfrm>
          <a:prstGeom prst="rect">
            <a:avLst/>
          </a:prstGeom>
          <a:noFill/>
        </p:spPr>
        <p:txBody>
          <a:bodyPr wrap="square" rtlCol="0">
            <a:spAutoFit/>
          </a:bodyPr>
          <a:lstStyle/>
          <a:p>
            <a:r>
              <a:rPr lang="en-CA" dirty="0">
                <a:solidFill>
                  <a:prstClr val="black"/>
                </a:solidFill>
                <a:latin typeface="Calibri" panose="020F0502020204030204"/>
              </a:rPr>
              <a:t>No</a:t>
            </a:r>
          </a:p>
        </p:txBody>
      </p:sp>
      <p:sp>
        <p:nvSpPr>
          <p:cNvPr id="11" name="Slide Number Placeholder 10">
            <a:extLst>
              <a:ext uri="{FF2B5EF4-FFF2-40B4-BE49-F238E27FC236}">
                <a16:creationId xmlns:a16="http://schemas.microsoft.com/office/drawing/2014/main" id="{25F416BB-3C1F-4DD2-8794-ABCFD6EAE1A0}"/>
              </a:ext>
            </a:extLst>
          </p:cNvPr>
          <p:cNvSpPr>
            <a:spLocks noGrp="1"/>
          </p:cNvSpPr>
          <p:nvPr>
            <p:ph type="sldNum" sz="quarter" idx="12"/>
          </p:nvPr>
        </p:nvSpPr>
        <p:spPr/>
        <p:txBody>
          <a:bodyPr/>
          <a:lstStyle/>
          <a:p>
            <a:fld id="{ABD4F5B7-53B5-47E5-A102-369069BFA197}" type="slidenum">
              <a:rPr lang="en-CA" smtClean="0"/>
              <a:t>16</a:t>
            </a:fld>
            <a:endParaRPr lang="en-CA" dirty="0"/>
          </a:p>
        </p:txBody>
      </p:sp>
      <p:sp>
        <p:nvSpPr>
          <p:cNvPr id="79" name="TextBox 78">
            <a:extLst>
              <a:ext uri="{FF2B5EF4-FFF2-40B4-BE49-F238E27FC236}">
                <a16:creationId xmlns:a16="http://schemas.microsoft.com/office/drawing/2014/main" id="{B572EF33-3EDB-42DE-8BFD-E46C32823862}"/>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spTree>
    <p:extLst>
      <p:ext uri="{BB962C8B-B14F-4D97-AF65-F5344CB8AC3E}">
        <p14:creationId xmlns:p14="http://schemas.microsoft.com/office/powerpoint/2010/main" val="230884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BD81-CB2F-472D-B661-BE20D0002279}"/>
              </a:ext>
            </a:extLst>
          </p:cNvPr>
          <p:cNvSpPr>
            <a:spLocks noGrp="1"/>
          </p:cNvSpPr>
          <p:nvPr>
            <p:ph type="title"/>
          </p:nvPr>
        </p:nvSpPr>
        <p:spPr>
          <a:xfrm>
            <a:off x="395141" y="101388"/>
            <a:ext cx="10515600" cy="854075"/>
          </a:xfrm>
        </p:spPr>
        <p:txBody>
          <a:bodyPr>
            <a:noAutofit/>
          </a:bodyPr>
          <a:lstStyle/>
          <a:p>
            <a:r>
              <a:rPr lang="en-CA" sz="3400" b="1" dirty="0">
                <a:latin typeface="Times New Roman" panose="02020603050405020304" pitchFamily="18" charset="0"/>
                <a:cs typeface="Times New Roman" panose="02020603050405020304" pitchFamily="18" charset="0"/>
              </a:rPr>
              <a:t>Comparison of Outcomes </a:t>
            </a:r>
          </a:p>
        </p:txBody>
      </p:sp>
      <p:sp>
        <p:nvSpPr>
          <p:cNvPr id="6" name="Slide Number Placeholder 5">
            <a:extLst>
              <a:ext uri="{FF2B5EF4-FFF2-40B4-BE49-F238E27FC236}">
                <a16:creationId xmlns:a16="http://schemas.microsoft.com/office/drawing/2014/main" id="{0990CCA0-0F02-400D-8F6D-8B0492E09CD1}"/>
              </a:ext>
            </a:extLst>
          </p:cNvPr>
          <p:cNvSpPr>
            <a:spLocks noGrp="1"/>
          </p:cNvSpPr>
          <p:nvPr>
            <p:ph type="sldNum" sz="quarter" idx="12"/>
          </p:nvPr>
        </p:nvSpPr>
        <p:spPr/>
        <p:txBody>
          <a:bodyPr/>
          <a:lstStyle/>
          <a:p>
            <a:fld id="{5C6B610D-4F81-4D6C-89C9-90A99093969E}" type="slidenum">
              <a:rPr lang="en-CA" smtClean="0"/>
              <a:t>17</a:t>
            </a:fld>
            <a:endParaRPr lang="en-CA"/>
          </a:p>
        </p:txBody>
      </p:sp>
      <p:graphicFrame>
        <p:nvGraphicFramePr>
          <p:cNvPr id="4" name="Chart 3">
            <a:extLst>
              <a:ext uri="{FF2B5EF4-FFF2-40B4-BE49-F238E27FC236}">
                <a16:creationId xmlns:a16="http://schemas.microsoft.com/office/drawing/2014/main" id="{F85AAC2D-B453-4B0B-BDFD-EEF924E631B9}"/>
              </a:ext>
            </a:extLst>
          </p:cNvPr>
          <p:cNvGraphicFramePr>
            <a:graphicFrameLocks/>
          </p:cNvGraphicFramePr>
          <p:nvPr>
            <p:extLst>
              <p:ext uri="{D42A27DB-BD31-4B8C-83A1-F6EECF244321}">
                <p14:modId xmlns:p14="http://schemas.microsoft.com/office/powerpoint/2010/main" val="3409826672"/>
              </p:ext>
            </p:extLst>
          </p:nvPr>
        </p:nvGraphicFramePr>
        <p:xfrm>
          <a:off x="6115058" y="136461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AF52AED-ED75-48B5-9B4B-356610F45EB1}"/>
              </a:ext>
            </a:extLst>
          </p:cNvPr>
          <p:cNvGraphicFramePr>
            <a:graphicFrameLocks/>
          </p:cNvGraphicFramePr>
          <p:nvPr>
            <p:extLst>
              <p:ext uri="{D42A27DB-BD31-4B8C-83A1-F6EECF244321}">
                <p14:modId xmlns:p14="http://schemas.microsoft.com/office/powerpoint/2010/main" val="526297741"/>
              </p:ext>
            </p:extLst>
          </p:nvPr>
        </p:nvGraphicFramePr>
        <p:xfrm>
          <a:off x="6557510" y="1362630"/>
          <a:ext cx="5653548" cy="26144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DEE3157-AF4A-4473-A50A-D9D3127238E2}"/>
              </a:ext>
            </a:extLst>
          </p:cNvPr>
          <p:cNvGraphicFramePr>
            <a:graphicFrameLocks/>
          </p:cNvGraphicFramePr>
          <p:nvPr>
            <p:extLst>
              <p:ext uri="{D42A27DB-BD31-4B8C-83A1-F6EECF244321}">
                <p14:modId xmlns:p14="http://schemas.microsoft.com/office/powerpoint/2010/main" val="2839222679"/>
              </p:ext>
            </p:extLst>
          </p:nvPr>
        </p:nvGraphicFramePr>
        <p:xfrm>
          <a:off x="395141" y="1364610"/>
          <a:ext cx="4763729" cy="3063875"/>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a:extLst>
              <a:ext uri="{FF2B5EF4-FFF2-40B4-BE49-F238E27FC236}">
                <a16:creationId xmlns:a16="http://schemas.microsoft.com/office/drawing/2014/main" id="{956A9528-C739-47A8-A467-EE593EA31F8E}"/>
              </a:ext>
            </a:extLst>
          </p:cNvPr>
          <p:cNvSpPr/>
          <p:nvPr/>
        </p:nvSpPr>
        <p:spPr>
          <a:xfrm>
            <a:off x="599161" y="4828021"/>
            <a:ext cx="4277032" cy="737419"/>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alibri" panose="020F0502020204030204" pitchFamily="34" charset="0"/>
                <a:cs typeface="Calibri" panose="020F0502020204030204" pitchFamily="34" charset="0"/>
              </a:rPr>
              <a:t>15 mins, on average, is saved in deadhead time of each shuttle bus</a:t>
            </a:r>
          </a:p>
        </p:txBody>
      </p:sp>
      <p:sp>
        <p:nvSpPr>
          <p:cNvPr id="10" name="Rectangle 9">
            <a:extLst>
              <a:ext uri="{FF2B5EF4-FFF2-40B4-BE49-F238E27FC236}">
                <a16:creationId xmlns:a16="http://schemas.microsoft.com/office/drawing/2014/main" id="{1E782B62-A06F-4B9D-AB0B-B4052407CBE6}"/>
              </a:ext>
            </a:extLst>
          </p:cNvPr>
          <p:cNvSpPr/>
          <p:nvPr/>
        </p:nvSpPr>
        <p:spPr>
          <a:xfrm>
            <a:off x="6410026" y="4828020"/>
            <a:ext cx="4277032" cy="737419"/>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alibri" panose="020F0502020204030204" pitchFamily="34" charset="0"/>
                <a:cs typeface="Calibri" panose="020F0502020204030204" pitchFamily="34" charset="0"/>
              </a:rPr>
              <a:t>Optimal plan shows a better utilization of shuttle buses along the disrupted segment</a:t>
            </a:r>
          </a:p>
        </p:txBody>
      </p:sp>
      <p:sp>
        <p:nvSpPr>
          <p:cNvPr id="11" name="TextBox 10">
            <a:extLst>
              <a:ext uri="{FF2B5EF4-FFF2-40B4-BE49-F238E27FC236}">
                <a16:creationId xmlns:a16="http://schemas.microsoft.com/office/drawing/2014/main" id="{9CCEC41D-7025-4D91-A424-EA28A86F2C74}"/>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spTree>
    <p:extLst>
      <p:ext uri="{BB962C8B-B14F-4D97-AF65-F5344CB8AC3E}">
        <p14:creationId xmlns:p14="http://schemas.microsoft.com/office/powerpoint/2010/main" val="244999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D02B8C-4D25-4545-9E64-45DB7E89E5A2}"/>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77053" y="3226336"/>
            <a:ext cx="5426764" cy="2713382"/>
          </a:xfrm>
          <a:prstGeom prst="rect">
            <a:avLst/>
          </a:prstGeom>
          <a:noFill/>
        </p:spPr>
      </p:pic>
      <p:pic>
        <p:nvPicPr>
          <p:cNvPr id="5" name="Picture 4">
            <a:extLst>
              <a:ext uri="{FF2B5EF4-FFF2-40B4-BE49-F238E27FC236}">
                <a16:creationId xmlns:a16="http://schemas.microsoft.com/office/drawing/2014/main" id="{491D3EE9-D751-4536-8FEA-D675502094A1}"/>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77053" y="292719"/>
            <a:ext cx="5426764" cy="2631978"/>
          </a:xfrm>
          <a:prstGeom prst="rect">
            <a:avLst/>
          </a:prstGeom>
          <a:noFill/>
        </p:spPr>
      </p:pic>
      <p:sp>
        <p:nvSpPr>
          <p:cNvPr id="4" name="Slide Number Placeholder 3">
            <a:extLst>
              <a:ext uri="{FF2B5EF4-FFF2-40B4-BE49-F238E27FC236}">
                <a16:creationId xmlns:a16="http://schemas.microsoft.com/office/drawing/2014/main" id="{D21EFB71-728B-470E-B9BD-75CEC3D20417}"/>
              </a:ext>
            </a:extLst>
          </p:cNvPr>
          <p:cNvSpPr>
            <a:spLocks noGrp="1"/>
          </p:cNvSpPr>
          <p:nvPr>
            <p:ph type="sldNum" sz="quarter" idx="12"/>
          </p:nvPr>
        </p:nvSpPr>
        <p:spPr/>
        <p:txBody>
          <a:bodyPr vert="horz" lIns="91440" tIns="45720" rIns="91440" bIns="45720" rtlCol="0" anchor="ctr">
            <a:normAutofit/>
          </a:bodyPr>
          <a:lstStyle/>
          <a:p>
            <a:pPr>
              <a:spcAft>
                <a:spcPts val="600"/>
              </a:spcAft>
            </a:pPr>
            <a:fld id="{5C6B610D-4F81-4D6C-89C9-90A99093969E}" type="slidenum">
              <a:rPr lang="en-US" smtClean="0"/>
              <a:pPr>
                <a:spcAft>
                  <a:spcPts val="600"/>
                </a:spcAft>
              </a:pPr>
              <a:t>18</a:t>
            </a:fld>
            <a:endParaRPr lang="en-US"/>
          </a:p>
        </p:txBody>
      </p:sp>
      <p:pic>
        <p:nvPicPr>
          <p:cNvPr id="7" name="Picture 6">
            <a:extLst>
              <a:ext uri="{FF2B5EF4-FFF2-40B4-BE49-F238E27FC236}">
                <a16:creationId xmlns:a16="http://schemas.microsoft.com/office/drawing/2014/main" id="{9E0229EC-A7D3-4D5F-8948-20FF6F7FF224}"/>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308034" y="1993221"/>
            <a:ext cx="5426764" cy="2726947"/>
          </a:xfrm>
          <a:prstGeom prst="rect">
            <a:avLst/>
          </a:prstGeom>
          <a:noFill/>
        </p:spPr>
      </p:pic>
      <p:sp>
        <p:nvSpPr>
          <p:cNvPr id="2" name="TextBox 1">
            <a:extLst>
              <a:ext uri="{FF2B5EF4-FFF2-40B4-BE49-F238E27FC236}">
                <a16:creationId xmlns:a16="http://schemas.microsoft.com/office/drawing/2014/main" id="{DBEB34A3-7D84-41E5-99D5-3A96D187B85D}"/>
              </a:ext>
            </a:extLst>
          </p:cNvPr>
          <p:cNvSpPr txBox="1"/>
          <p:nvPr/>
        </p:nvSpPr>
        <p:spPr>
          <a:xfrm>
            <a:off x="6337465" y="676894"/>
            <a:ext cx="5854535" cy="615553"/>
          </a:xfrm>
          <a:prstGeom prst="rect">
            <a:avLst/>
          </a:prstGeom>
          <a:noFill/>
        </p:spPr>
        <p:txBody>
          <a:bodyPr wrap="square" rtlCol="0">
            <a:spAutoFit/>
          </a:bodyPr>
          <a:lstStyle/>
          <a:p>
            <a:r>
              <a:rPr lang="en-CA" sz="3400" b="1" dirty="0">
                <a:solidFill>
                  <a:schemeClr val="bg2"/>
                </a:solidFill>
                <a:latin typeface="Times New Roman" panose="02020603050405020304" pitchFamily="18" charset="0"/>
                <a:ea typeface="+mj-ea"/>
                <a:cs typeface="Times New Roman" panose="02020603050405020304" pitchFamily="18" charset="0"/>
              </a:rPr>
              <a:t>Visualization Dashboard</a:t>
            </a:r>
          </a:p>
        </p:txBody>
      </p:sp>
      <p:sp>
        <p:nvSpPr>
          <p:cNvPr id="11" name="TextBox 10">
            <a:extLst>
              <a:ext uri="{FF2B5EF4-FFF2-40B4-BE49-F238E27FC236}">
                <a16:creationId xmlns:a16="http://schemas.microsoft.com/office/drawing/2014/main" id="{467E9FCC-A43D-4A61-AC49-91FCFE260956}"/>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spTree>
    <p:extLst>
      <p:ext uri="{BB962C8B-B14F-4D97-AF65-F5344CB8AC3E}">
        <p14:creationId xmlns:p14="http://schemas.microsoft.com/office/powerpoint/2010/main" val="4132373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E43B-DE91-4DEF-9AEC-1CABA45A7E67}"/>
              </a:ext>
            </a:extLst>
          </p:cNvPr>
          <p:cNvSpPr>
            <a:spLocks noGrp="1"/>
          </p:cNvSpPr>
          <p:nvPr>
            <p:ph type="title"/>
          </p:nvPr>
        </p:nvSpPr>
        <p:spPr>
          <a:xfrm>
            <a:off x="609600" y="179612"/>
            <a:ext cx="10972800" cy="812799"/>
          </a:xfrm>
        </p:spPr>
        <p:txBody>
          <a:bodyPr>
            <a:normAutofit/>
          </a:bodyPr>
          <a:lstStyle/>
          <a:p>
            <a:r>
              <a:rPr lang="en-CA" sz="3400" b="1" dirty="0">
                <a:latin typeface="Times New Roman" panose="02020603050405020304" pitchFamily="18" charset="0"/>
                <a:cs typeface="Times New Roman" panose="02020603050405020304" pitchFamily="18" charset="0"/>
              </a:rPr>
              <a:t>Potential Use Cases</a:t>
            </a:r>
          </a:p>
        </p:txBody>
      </p:sp>
      <p:sp>
        <p:nvSpPr>
          <p:cNvPr id="3" name="Content Placeholder 2">
            <a:extLst>
              <a:ext uri="{FF2B5EF4-FFF2-40B4-BE49-F238E27FC236}">
                <a16:creationId xmlns:a16="http://schemas.microsoft.com/office/drawing/2014/main" id="{027E2CC3-335B-464E-BC44-43A440CFFA6E}"/>
              </a:ext>
            </a:extLst>
          </p:cNvPr>
          <p:cNvSpPr>
            <a:spLocks noGrp="1"/>
          </p:cNvSpPr>
          <p:nvPr>
            <p:ph idx="1"/>
          </p:nvPr>
        </p:nvSpPr>
        <p:spPr>
          <a:xfrm>
            <a:off x="609600" y="992411"/>
            <a:ext cx="10972800" cy="4684492"/>
          </a:xfrm>
        </p:spPr>
        <p:txBody>
          <a:bodyPr>
            <a:normAutofit lnSpcReduction="10000"/>
          </a:bodyPr>
          <a:lstStyle/>
          <a:p>
            <a:r>
              <a:rPr lang="en-CA" sz="2800" dirty="0">
                <a:latin typeface="Times New Roman" panose="02020603050405020304" pitchFamily="18" charset="0"/>
                <a:cs typeface="Times New Roman" panose="02020603050405020304" pitchFamily="18" charset="0"/>
              </a:rPr>
              <a:t>Key challenges that face transit agencies post-COVID</a:t>
            </a:r>
          </a:p>
          <a:p>
            <a:pPr lvl="1"/>
            <a:r>
              <a:rPr lang="en-CA" sz="2400" dirty="0">
                <a:latin typeface="Times New Roman" panose="02020603050405020304" pitchFamily="18" charset="0"/>
                <a:cs typeface="Times New Roman" panose="02020603050405020304" pitchFamily="18" charset="0"/>
              </a:rPr>
              <a:t>“</a:t>
            </a:r>
            <a:r>
              <a:rPr lang="en-CA" sz="2400" i="1" dirty="0">
                <a:latin typeface="Times New Roman" panose="02020603050405020304" pitchFamily="18" charset="0"/>
                <a:cs typeface="Times New Roman" panose="02020603050405020304" pitchFamily="18" charset="0"/>
              </a:rPr>
              <a:t>Improving the management of flows to avoid crowds/excessive concentration of travelers in a given place at a given time</a:t>
            </a:r>
            <a:r>
              <a:rPr lang="en-CA" sz="2400" dirty="0">
                <a:latin typeface="Times New Roman" panose="02020603050405020304" pitchFamily="18" charset="0"/>
                <a:cs typeface="Times New Roman" panose="02020603050405020304" pitchFamily="18" charset="0"/>
              </a:rPr>
              <a:t>”  ~ Sylvain </a:t>
            </a:r>
            <a:r>
              <a:rPr lang="en-CA" sz="2400" dirty="0" err="1">
                <a:latin typeface="Times New Roman" panose="02020603050405020304" pitchFamily="18" charset="0"/>
                <a:cs typeface="Times New Roman" panose="02020603050405020304" pitchFamily="18" charset="0"/>
              </a:rPr>
              <a:t>Haon</a:t>
            </a:r>
            <a:r>
              <a:rPr lang="en-CA" sz="2400" dirty="0">
                <a:latin typeface="Times New Roman" panose="02020603050405020304" pitchFamily="18" charset="0"/>
                <a:cs typeface="Times New Roman" panose="02020603050405020304" pitchFamily="18" charset="0"/>
              </a:rPr>
              <a:t>, Senior Director Strategy at UITP</a:t>
            </a:r>
          </a:p>
          <a:p>
            <a:r>
              <a:rPr lang="en-CA" sz="2800" dirty="0">
                <a:latin typeface="Times New Roman" panose="02020603050405020304" pitchFamily="18" charset="0"/>
                <a:cs typeface="Times New Roman" panose="02020603050405020304" pitchFamily="18" charset="0"/>
              </a:rPr>
              <a:t>Relief of overcrowding using shuttle buses</a:t>
            </a:r>
          </a:p>
          <a:p>
            <a:pPr lvl="1"/>
            <a:r>
              <a:rPr lang="en-CA" sz="2400" dirty="0">
                <a:latin typeface="Times New Roman" panose="02020603050405020304" pitchFamily="18" charset="0"/>
                <a:cs typeface="Times New Roman" panose="02020603050405020304" pitchFamily="18" charset="0"/>
              </a:rPr>
              <a:t>“</a:t>
            </a:r>
            <a:r>
              <a:rPr lang="en-CA" sz="2400" i="1" dirty="0">
                <a:latin typeface="Times New Roman" panose="02020603050405020304" pitchFamily="18" charset="0"/>
                <a:cs typeface="Times New Roman" panose="02020603050405020304" pitchFamily="18" charset="0"/>
              </a:rPr>
              <a:t>Imposing physical distancing in public transport vehicles means operating them using only 20 per cent of their capacity</a:t>
            </a:r>
            <a:r>
              <a:rPr lang="en-CA" sz="2400" dirty="0">
                <a:latin typeface="Times New Roman" panose="02020603050405020304" pitchFamily="18" charset="0"/>
                <a:cs typeface="Times New Roman" panose="02020603050405020304" pitchFamily="18" charset="0"/>
              </a:rPr>
              <a:t>” ~ Mohamed </a:t>
            </a:r>
            <a:r>
              <a:rPr lang="en-CA" sz="2400" dirty="0" err="1">
                <a:latin typeface="Times New Roman" panose="02020603050405020304" pitchFamily="18" charset="0"/>
                <a:cs typeface="Times New Roman" panose="02020603050405020304" pitchFamily="18" charset="0"/>
              </a:rPr>
              <a:t>Mezghani</a:t>
            </a:r>
            <a:r>
              <a:rPr lang="en-CA" sz="2400" dirty="0">
                <a:latin typeface="Times New Roman" panose="02020603050405020304" pitchFamily="18" charset="0"/>
                <a:cs typeface="Times New Roman" panose="02020603050405020304" pitchFamily="18" charset="0"/>
              </a:rPr>
              <a:t> - UITP</a:t>
            </a:r>
          </a:p>
          <a:p>
            <a:pPr lvl="1"/>
            <a:endParaRPr lang="en-CA" sz="2400" dirty="0">
              <a:latin typeface="Times New Roman" panose="02020603050405020304" pitchFamily="18" charset="0"/>
              <a:cs typeface="Times New Roman" panose="02020603050405020304" pitchFamily="18" charset="0"/>
            </a:endParaRPr>
          </a:p>
          <a:p>
            <a:r>
              <a:rPr lang="en-CA" sz="2800" dirty="0">
                <a:latin typeface="Times New Roman" panose="02020603050405020304" pitchFamily="18" charset="0"/>
                <a:cs typeface="Times New Roman" panose="02020603050405020304" pitchFamily="18" charset="0"/>
              </a:rPr>
              <a:t>Managing rail disruptions post-COVID</a:t>
            </a:r>
          </a:p>
          <a:p>
            <a:pPr lvl="1"/>
            <a:r>
              <a:rPr lang="en-CA" sz="2400" dirty="0">
                <a:latin typeface="Times New Roman" panose="02020603050405020304" pitchFamily="18" charset="0"/>
                <a:cs typeface="Times New Roman" panose="02020603050405020304" pitchFamily="18" charset="0"/>
              </a:rPr>
              <a:t>“</a:t>
            </a:r>
            <a:r>
              <a:rPr lang="en-CA" sz="2400" i="1" dirty="0">
                <a:latin typeface="Times New Roman" panose="02020603050405020304" pitchFamily="18" charset="0"/>
                <a:cs typeface="Times New Roman" panose="02020603050405020304" pitchFamily="18" charset="0"/>
              </a:rPr>
              <a:t>It’s equivalent of only 8 to 10 passengers in standard bus…</a:t>
            </a:r>
            <a:r>
              <a:rPr lang="en-CA" sz="2400" dirty="0">
                <a:latin typeface="Times New Roman" panose="02020603050405020304" pitchFamily="18" charset="0"/>
                <a:cs typeface="Times New Roman" panose="02020603050405020304" pitchFamily="18" charset="0"/>
              </a:rPr>
              <a:t>” Mohamed </a:t>
            </a:r>
            <a:r>
              <a:rPr lang="en-CA" sz="2400" dirty="0" err="1">
                <a:latin typeface="Times New Roman" panose="02020603050405020304" pitchFamily="18" charset="0"/>
                <a:cs typeface="Times New Roman" panose="02020603050405020304" pitchFamily="18" charset="0"/>
              </a:rPr>
              <a:t>Mezghani</a:t>
            </a:r>
            <a:r>
              <a:rPr lang="en-CA" sz="2400" dirty="0">
                <a:latin typeface="Times New Roman" panose="02020603050405020304" pitchFamily="18" charset="0"/>
                <a:cs typeface="Times New Roman" panose="02020603050405020304" pitchFamily="18" charset="0"/>
              </a:rPr>
              <a:t> - UITP</a:t>
            </a:r>
          </a:p>
          <a:p>
            <a:pPr marL="0" indent="0">
              <a:buNone/>
            </a:pPr>
            <a:endParaRPr lang="en-US" sz="1400" i="1" dirty="0"/>
          </a:p>
          <a:p>
            <a:pPr marL="0" indent="0">
              <a:buNone/>
            </a:pPr>
            <a:endParaRPr lang="en-US" sz="1400" i="1" dirty="0"/>
          </a:p>
          <a:p>
            <a:pPr marL="0" indent="0">
              <a:buNone/>
            </a:pPr>
            <a:endParaRPr lang="en-US" sz="1400" i="1" dirty="0"/>
          </a:p>
          <a:p>
            <a:pPr marL="0" indent="0">
              <a:buNone/>
            </a:pPr>
            <a:endParaRPr lang="en-US" sz="1400" i="1" dirty="0"/>
          </a:p>
          <a:p>
            <a:pPr marL="0" indent="0">
              <a:buNone/>
            </a:pPr>
            <a:endParaRPr lang="en-US" sz="1400" i="1" dirty="0"/>
          </a:p>
          <a:p>
            <a:endParaRPr lang="en-CA" sz="1400" i="1" dirty="0"/>
          </a:p>
          <a:p>
            <a:pPr lvl="1"/>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C04FF1B6-591D-4D44-838A-DD243AB664BC}"/>
              </a:ext>
            </a:extLst>
          </p:cNvPr>
          <p:cNvSpPr>
            <a:spLocks noGrp="1"/>
          </p:cNvSpPr>
          <p:nvPr>
            <p:ph type="sldNum" sz="quarter" idx="12"/>
          </p:nvPr>
        </p:nvSpPr>
        <p:spPr/>
        <p:txBody>
          <a:bodyPr/>
          <a:lstStyle/>
          <a:p>
            <a:fld id="{5C6B610D-4F81-4D6C-89C9-90A99093969E}" type="slidenum">
              <a:rPr lang="en-CA" smtClean="0"/>
              <a:t>19</a:t>
            </a:fld>
            <a:endParaRPr lang="en-CA"/>
          </a:p>
        </p:txBody>
      </p:sp>
      <p:sp>
        <p:nvSpPr>
          <p:cNvPr id="5" name="Rectangle 4">
            <a:extLst>
              <a:ext uri="{FF2B5EF4-FFF2-40B4-BE49-F238E27FC236}">
                <a16:creationId xmlns:a16="http://schemas.microsoft.com/office/drawing/2014/main" id="{8FB7424E-43DB-4EAD-A8AB-20B92400282E}"/>
              </a:ext>
            </a:extLst>
          </p:cNvPr>
          <p:cNvSpPr/>
          <p:nvPr/>
        </p:nvSpPr>
        <p:spPr>
          <a:xfrm>
            <a:off x="98156" y="5500778"/>
            <a:ext cx="11995688" cy="430887"/>
          </a:xfrm>
          <a:prstGeom prst="rect">
            <a:avLst/>
          </a:prstGeom>
        </p:spPr>
        <p:txBody>
          <a:bodyPr wrap="square">
            <a:spAutoFit/>
          </a:bodyPr>
          <a:lstStyle/>
          <a:p>
            <a:r>
              <a:rPr lang="en-US" sz="1050" i="1" dirty="0"/>
              <a:t>Source: Intelligent Transport. “Looking Ahead to Public Transport Post-Pandemic.” Accessed June 5, 2020. </a:t>
            </a:r>
          </a:p>
          <a:p>
            <a:r>
              <a:rPr lang="en-US" sz="1050" i="1" dirty="0">
                <a:hlinkClick r:id="rId2"/>
              </a:rPr>
              <a:t>https://www.intelligenttransport.com/transport-articles/100389/looking-ahead-to-public-transport-post-pandemic/</a:t>
            </a:r>
            <a:r>
              <a:rPr lang="en-US" sz="1050" i="1" dirty="0"/>
              <a:t>.</a:t>
            </a:r>
            <a:endParaRPr lang="en-US" sz="1200" i="1" dirty="0"/>
          </a:p>
        </p:txBody>
      </p:sp>
      <p:sp>
        <p:nvSpPr>
          <p:cNvPr id="6" name="TextBox 5">
            <a:extLst>
              <a:ext uri="{FF2B5EF4-FFF2-40B4-BE49-F238E27FC236}">
                <a16:creationId xmlns:a16="http://schemas.microsoft.com/office/drawing/2014/main" id="{D8FD898F-FDB0-4AE8-BCFB-17247D927689}"/>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spTree>
    <p:extLst>
      <p:ext uri="{BB962C8B-B14F-4D97-AF65-F5344CB8AC3E}">
        <p14:creationId xmlns:p14="http://schemas.microsoft.com/office/powerpoint/2010/main" val="357516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90AD-AE82-4AE9-8691-C356902FCE84}"/>
              </a:ext>
            </a:extLst>
          </p:cNvPr>
          <p:cNvSpPr>
            <a:spLocks noGrp="1"/>
          </p:cNvSpPr>
          <p:nvPr>
            <p:ph type="title"/>
          </p:nvPr>
        </p:nvSpPr>
        <p:spPr>
          <a:xfrm>
            <a:off x="609600" y="279401"/>
            <a:ext cx="10972800" cy="812799"/>
          </a:xfrm>
        </p:spPr>
        <p:txBody>
          <a:bodyPr anchor="ctr">
            <a:normAutofit/>
          </a:bodyPr>
          <a:lstStyle/>
          <a:p>
            <a:r>
              <a:rPr lang="en-CA" b="1"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664D090B-4722-4B7C-93DE-2B8EFD9BBE48}"/>
              </a:ext>
            </a:extLst>
          </p:cNvPr>
          <p:cNvSpPr>
            <a:spLocks noGrp="1"/>
          </p:cNvSpPr>
          <p:nvPr>
            <p:ph idx="1"/>
          </p:nvPr>
        </p:nvSpPr>
        <p:spPr>
          <a:xfrm>
            <a:off x="609600" y="1092200"/>
            <a:ext cx="10972800" cy="4684492"/>
          </a:xfrm>
        </p:spPr>
        <p:txBody>
          <a:bodyPr>
            <a:normAutofit/>
          </a:bodyPr>
          <a:lstStyle/>
          <a:p>
            <a:pPr>
              <a:lnSpc>
                <a:spcPct val="150000"/>
              </a:lnSpc>
              <a:buFont typeface="Wingdings" panose="05000000000000000000" pitchFamily="2" charset="2"/>
              <a:buChar char="Ø"/>
            </a:pPr>
            <a:r>
              <a:rPr lang="en-CA">
                <a:latin typeface="Times New Roman" panose="02020603050405020304" pitchFamily="18" charset="0"/>
                <a:cs typeface="Times New Roman" panose="02020603050405020304" pitchFamily="18" charset="0"/>
              </a:rPr>
              <a:t>Background </a:t>
            </a:r>
            <a:r>
              <a:rPr lang="en-CA" dirty="0">
                <a:latin typeface="Times New Roman" panose="02020603050405020304" pitchFamily="18" charset="0"/>
                <a:cs typeface="Times New Roman" panose="02020603050405020304" pitchFamily="18" charset="0"/>
              </a:rPr>
              <a:t>and Objectives</a:t>
            </a:r>
          </a:p>
          <a:p>
            <a:pPr>
              <a:lnSpc>
                <a:spcPct val="150000"/>
              </a:lnSpc>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Methodology</a:t>
            </a:r>
          </a:p>
          <a:p>
            <a:pPr>
              <a:lnSpc>
                <a:spcPct val="150000"/>
              </a:lnSpc>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Use Cases</a:t>
            </a:r>
          </a:p>
          <a:p>
            <a:pPr lvl="1">
              <a:lnSpc>
                <a:spcPct val="150000"/>
              </a:lnSpc>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Bus Bridging Scenario Assessment</a:t>
            </a:r>
          </a:p>
          <a:p>
            <a:pPr lvl="1">
              <a:lnSpc>
                <a:spcPct val="150000"/>
              </a:lnSpc>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Bus Bridging Optimization</a:t>
            </a:r>
          </a:p>
          <a:p>
            <a:pPr marL="457200" lvl="1" indent="0">
              <a:lnSpc>
                <a:spcPct val="150000"/>
              </a:lnSpc>
              <a:buNone/>
            </a:pPr>
            <a:endParaRPr lang="en-CA"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71EEB72-811A-4261-BCC2-9B67ECDAFFE5}" type="slidenum">
              <a:rPr lang="en-CA" smtClean="0"/>
              <a:t>2</a:t>
            </a:fld>
            <a:endParaRPr lang="en-CA" dirty="0"/>
          </a:p>
        </p:txBody>
      </p:sp>
    </p:spTree>
    <p:extLst>
      <p:ext uri="{BB962C8B-B14F-4D97-AF65-F5344CB8AC3E}">
        <p14:creationId xmlns:p14="http://schemas.microsoft.com/office/powerpoint/2010/main" val="344896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3647-7AE4-4065-A522-B96F9998944A}"/>
              </a:ext>
            </a:extLst>
          </p:cNvPr>
          <p:cNvSpPr>
            <a:spLocks noGrp="1"/>
          </p:cNvSpPr>
          <p:nvPr>
            <p:ph type="title"/>
          </p:nvPr>
        </p:nvSpPr>
        <p:spPr/>
        <p:txBody>
          <a:bodyPr>
            <a:normAutofit/>
          </a:bodyPr>
          <a:lstStyle/>
          <a:p>
            <a:r>
              <a:rPr lang="en-CA" sz="3400" b="1" dirty="0">
                <a:latin typeface="Times New Roman" panose="02020603050405020304" pitchFamily="18" charset="0"/>
                <a:cs typeface="Times New Roman" panose="02020603050405020304" pitchFamily="18" charset="0"/>
              </a:rPr>
              <a:t>Publications</a:t>
            </a:r>
          </a:p>
        </p:txBody>
      </p:sp>
      <p:sp>
        <p:nvSpPr>
          <p:cNvPr id="3" name="Content Placeholder 2">
            <a:extLst>
              <a:ext uri="{FF2B5EF4-FFF2-40B4-BE49-F238E27FC236}">
                <a16:creationId xmlns:a16="http://schemas.microsoft.com/office/drawing/2014/main" id="{10A02353-73D6-4DA9-952B-76893ED1E90D}"/>
              </a:ext>
            </a:extLst>
          </p:cNvPr>
          <p:cNvSpPr>
            <a:spLocks noGrp="1"/>
          </p:cNvSpPr>
          <p:nvPr>
            <p:ph idx="1"/>
          </p:nvPr>
        </p:nvSpPr>
        <p:spPr/>
        <p:txBody>
          <a:bodyPr>
            <a:normAutofit fontScale="77500" lnSpcReduction="20000"/>
          </a:bodyPr>
          <a:lstStyle/>
          <a:p>
            <a:pPr fontAlgn="base"/>
            <a:r>
              <a:rPr lang="en-CA" dirty="0" err="1"/>
              <a:t>Aboudina</a:t>
            </a:r>
            <a:r>
              <a:rPr lang="en-CA" dirty="0"/>
              <a:t>, A., A. Itani, E. Diab, S. </a:t>
            </a:r>
            <a:r>
              <a:rPr lang="en-CA" dirty="0" err="1"/>
              <a:t>Srikukenthiran</a:t>
            </a:r>
            <a:r>
              <a:rPr lang="en-CA" dirty="0"/>
              <a:t> and A. </a:t>
            </a:r>
            <a:r>
              <a:rPr lang="en-CA" dirty="0" err="1"/>
              <a:t>Shalaby</a:t>
            </a:r>
            <a:r>
              <a:rPr lang="en-CA" dirty="0"/>
              <a:t>, 2020. Evaluation of bus bridging scenarios for railway service disruption management: a users delay modelling tool. </a:t>
            </a:r>
            <a:r>
              <a:rPr lang="en-CA" i="1" dirty="0"/>
              <a:t>Public Transport</a:t>
            </a:r>
            <a:r>
              <a:rPr lang="en-CA" dirty="0"/>
              <a:t>. DOI: 10.1007/s12469-020-00238-w.</a:t>
            </a:r>
          </a:p>
          <a:p>
            <a:r>
              <a:rPr lang="en-CA" dirty="0"/>
              <a:t>Itani, A., S. Srikukenthiran and A. Shalaby, 2020. “</a:t>
            </a:r>
            <a:r>
              <a:rPr lang="en-CA" i="1" dirty="0"/>
              <a:t>Capacity-Constrained Bus Bridging Optimization Framework</a:t>
            </a:r>
            <a:r>
              <a:rPr lang="en-CA" dirty="0"/>
              <a:t>”, Transportation Research Record.</a:t>
            </a:r>
          </a:p>
          <a:p>
            <a:r>
              <a:rPr lang="en-CA" dirty="0"/>
              <a:t>Itani, I., A. Aboudina, E. Diab, S. Srikukenthiran and A. Shalaby, 2019. “</a:t>
            </a:r>
            <a:r>
              <a:rPr lang="en-CA" i="1" dirty="0"/>
              <a:t>Managing Unplanned Rail Disruptions: Policy Implications and Guidelines towards an Effective Bus Bridging Strategy</a:t>
            </a:r>
            <a:r>
              <a:rPr lang="en-CA" dirty="0"/>
              <a:t>”, Transportation Research Record, Vol. 2673(4), pp. 473-489.</a:t>
            </a:r>
          </a:p>
          <a:p>
            <a:r>
              <a:rPr lang="en-US" dirty="0"/>
              <a:t>Itani A, A. </a:t>
            </a:r>
            <a:r>
              <a:rPr lang="en-US" dirty="0" err="1"/>
              <a:t>Shalaby</a:t>
            </a:r>
            <a:r>
              <a:rPr lang="en-US" dirty="0"/>
              <a:t>, 2021. Assessing the Bus Bridging Effectiveness on the Operational Resilience of the Subway Service in Toronto. Transportation Research Record. April 2021. doi:10.1177/03611981211007836</a:t>
            </a:r>
            <a:endParaRPr lang="en-CA" dirty="0"/>
          </a:p>
          <a:p>
            <a:r>
              <a:rPr lang="en-CA" dirty="0"/>
              <a:t>Diab, E., G. Feng and A. Shalaby, 2018. “</a:t>
            </a:r>
            <a:r>
              <a:rPr lang="en-CA" i="1" dirty="0"/>
              <a:t>Breaking into Emergency Shuttle Service: Aspects and Impacts of Retracting Buses from Existing Scheduled Bus Services</a:t>
            </a:r>
            <a:r>
              <a:rPr lang="en-CA" dirty="0"/>
              <a:t>”, Canadian Journal of Civil Engineering, Vol. 45(8), pp. 647-658.</a:t>
            </a:r>
            <a:endParaRPr lang="en-US" dirty="0"/>
          </a:p>
        </p:txBody>
      </p:sp>
      <p:sp>
        <p:nvSpPr>
          <p:cNvPr id="4" name="Slide Number Placeholder 3">
            <a:extLst>
              <a:ext uri="{FF2B5EF4-FFF2-40B4-BE49-F238E27FC236}">
                <a16:creationId xmlns:a16="http://schemas.microsoft.com/office/drawing/2014/main" id="{0B8597BC-3CA4-463A-8DA3-2B1791AC73A3}"/>
              </a:ext>
            </a:extLst>
          </p:cNvPr>
          <p:cNvSpPr>
            <a:spLocks noGrp="1"/>
          </p:cNvSpPr>
          <p:nvPr>
            <p:ph type="sldNum" sz="quarter" idx="12"/>
          </p:nvPr>
        </p:nvSpPr>
        <p:spPr/>
        <p:txBody>
          <a:bodyPr/>
          <a:lstStyle/>
          <a:p>
            <a:fld id="{ABD4F5B7-53B5-47E5-A102-369069BFA197}" type="slidenum">
              <a:rPr lang="en-CA" smtClean="0"/>
              <a:t>20</a:t>
            </a:fld>
            <a:endParaRPr lang="en-CA"/>
          </a:p>
        </p:txBody>
      </p:sp>
      <p:sp>
        <p:nvSpPr>
          <p:cNvPr id="5" name="TextBox 4">
            <a:extLst>
              <a:ext uri="{FF2B5EF4-FFF2-40B4-BE49-F238E27FC236}">
                <a16:creationId xmlns:a16="http://schemas.microsoft.com/office/drawing/2014/main" id="{E4B4D02B-A069-4D3A-98A1-56C9D170676D}"/>
              </a:ext>
            </a:extLst>
          </p:cNvPr>
          <p:cNvSpPr txBox="1"/>
          <p:nvPr/>
        </p:nvSpPr>
        <p:spPr>
          <a:xfrm>
            <a:off x="5652941" y="6440099"/>
            <a:ext cx="1583703" cy="276999"/>
          </a:xfrm>
          <a:prstGeom prst="rect">
            <a:avLst/>
          </a:prstGeom>
          <a:noFill/>
        </p:spPr>
        <p:txBody>
          <a:bodyPr wrap="square" rtlCol="0">
            <a:spAutoFit/>
          </a:bodyPr>
          <a:lstStyle>
            <a:defPPr>
              <a:defRPr lang="en-US"/>
            </a:defPPr>
            <a:lvl1pPr>
              <a:defRPr sz="1200" i="1">
                <a:solidFill>
                  <a:schemeClr val="accent6"/>
                </a:solidFill>
              </a:defRPr>
            </a:lvl1pPr>
          </a:lstStyle>
          <a:p>
            <a:r>
              <a:rPr lang="en-CA" b="1" dirty="0" err="1"/>
              <a:t>DASh</a:t>
            </a:r>
            <a:r>
              <a:rPr lang="en-CA" b="1" dirty="0"/>
              <a:t>-Bus</a:t>
            </a:r>
          </a:p>
        </p:txBody>
      </p:sp>
    </p:spTree>
    <p:extLst>
      <p:ext uri="{BB962C8B-B14F-4D97-AF65-F5344CB8AC3E}">
        <p14:creationId xmlns:p14="http://schemas.microsoft.com/office/powerpoint/2010/main" val="1076025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67" y="2934468"/>
            <a:ext cx="10972800" cy="812799"/>
          </a:xfrm>
        </p:spPr>
        <p:txBody>
          <a:bodyPr>
            <a:normAutofit/>
          </a:bodyPr>
          <a:lstStyle/>
          <a:p>
            <a:pPr algn="ctr"/>
            <a:r>
              <a:rPr lang="en-CA" sz="4400" b="1" dirty="0"/>
              <a:t>Questions</a:t>
            </a:r>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71EEB72-811A-4261-BCC2-9B67ECDAFFE5}" type="slidenum">
              <a:rPr lang="en-CA" smtClean="0"/>
              <a:t>21</a:t>
            </a:fld>
            <a:endParaRPr lang="en-CA" dirty="0"/>
          </a:p>
        </p:txBody>
      </p:sp>
      <p:sp>
        <p:nvSpPr>
          <p:cNvPr id="8" name="Title 1"/>
          <p:cNvSpPr txBox="1">
            <a:spLocks/>
          </p:cNvSpPr>
          <p:nvPr/>
        </p:nvSpPr>
        <p:spPr>
          <a:xfrm>
            <a:off x="0" y="671916"/>
            <a:ext cx="11673764" cy="8127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0" i="0" kern="1200">
                <a:solidFill>
                  <a:schemeClr val="bg2"/>
                </a:solidFill>
                <a:latin typeface="Calibri Light" panose="020F0302020204030204" pitchFamily="34" charset="0"/>
                <a:ea typeface="+mj-ea"/>
                <a:cs typeface="Calibri Light" panose="020F0302020204030204" pitchFamily="34" charset="0"/>
              </a:defRPr>
            </a:lvl1pPr>
          </a:lstStyle>
          <a:p>
            <a:r>
              <a:rPr lang="en-CA" sz="3600" b="1" dirty="0"/>
              <a:t>Partners:  	  </a:t>
            </a:r>
          </a:p>
        </p:txBody>
      </p:sp>
      <p:pic>
        <p:nvPicPr>
          <p:cNvPr id="6" name="Picture 10" descr="Ontario Research Fund - Research Excellence | Indigenous Workways ...">
            <a:extLst>
              <a:ext uri="{FF2B5EF4-FFF2-40B4-BE49-F238E27FC236}">
                <a16:creationId xmlns:a16="http://schemas.microsoft.com/office/drawing/2014/main" id="{D2B97615-F308-475A-8A92-9B7F2A9E9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325" y="806623"/>
            <a:ext cx="1576552" cy="8185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olutions for public and demand responsive transport - Trapeze ...">
            <a:extLst>
              <a:ext uri="{FF2B5EF4-FFF2-40B4-BE49-F238E27FC236}">
                <a16:creationId xmlns:a16="http://schemas.microsoft.com/office/drawing/2014/main" id="{BE7C2524-9BDF-4DAD-AD7E-3BFAB6E9E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423" y="950900"/>
            <a:ext cx="2103776" cy="5183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tural Sciences and Engineering Research Council - Wikipedia">
            <a:extLst>
              <a:ext uri="{FF2B5EF4-FFF2-40B4-BE49-F238E27FC236}">
                <a16:creationId xmlns:a16="http://schemas.microsoft.com/office/drawing/2014/main" id="{ED7B4912-7E80-4227-AA11-1ED8967E7E5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836882" y="727595"/>
            <a:ext cx="1924766" cy="8244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oce – Theralase®">
            <a:extLst>
              <a:ext uri="{FF2B5EF4-FFF2-40B4-BE49-F238E27FC236}">
                <a16:creationId xmlns:a16="http://schemas.microsoft.com/office/drawing/2014/main" id="{2A4AF097-C141-4ABB-89D3-F9BDE7A359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6331" y="754973"/>
            <a:ext cx="1686957" cy="5976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C02858E2-5A28-4CDA-91B0-0304F796AE3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748998" y="801130"/>
            <a:ext cx="1924766" cy="55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17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8ABB-F1FA-4861-9BE6-8E7996ACD9E6}"/>
              </a:ext>
            </a:extLst>
          </p:cNvPr>
          <p:cNvSpPr>
            <a:spLocks noGrp="1"/>
          </p:cNvSpPr>
          <p:nvPr>
            <p:ph type="title"/>
          </p:nvPr>
        </p:nvSpPr>
        <p:spPr>
          <a:xfrm>
            <a:off x="609600" y="279401"/>
            <a:ext cx="10972800" cy="812799"/>
          </a:xfrm>
        </p:spPr>
        <p:txBody>
          <a:bodyPr anchor="ctr">
            <a:normAutofit/>
          </a:bodyPr>
          <a:lstStyle/>
          <a:p>
            <a:r>
              <a:rPr lang="en-CA" b="1" dirty="0">
                <a:latin typeface="Times New Roman" panose="02020603050405020304" pitchFamily="18" charset="0"/>
                <a:cs typeface="Times New Roman" panose="02020603050405020304" pitchFamily="18" charset="0"/>
              </a:rPr>
              <a:t>Background</a:t>
            </a:r>
          </a:p>
        </p:txBody>
      </p:sp>
      <p:sp>
        <p:nvSpPr>
          <p:cNvPr id="4" name="Slide Number Placeholder 3">
            <a:extLst>
              <a:ext uri="{FF2B5EF4-FFF2-40B4-BE49-F238E27FC236}">
                <a16:creationId xmlns:a16="http://schemas.microsoft.com/office/drawing/2014/main" id="{F09D62CE-E158-4209-9D59-92230D363AA6}"/>
              </a:ext>
            </a:extLst>
          </p:cNvPr>
          <p:cNvSpPr>
            <a:spLocks noGrp="1"/>
          </p:cNvSpPr>
          <p:nvPr>
            <p:ph type="sldNum" sz="quarter" idx="12"/>
          </p:nvPr>
        </p:nvSpPr>
        <p:spPr>
          <a:xfrm>
            <a:off x="10656051" y="6313263"/>
            <a:ext cx="926349" cy="365125"/>
          </a:xfrm>
        </p:spPr>
        <p:txBody>
          <a:bodyPr anchor="ctr">
            <a:normAutofit/>
          </a:bodyPr>
          <a:lstStyle/>
          <a:p>
            <a:pPr>
              <a:spcAft>
                <a:spcPts val="600"/>
              </a:spcAft>
            </a:pPr>
            <a:fld id="{ABD4F5B7-53B5-47E5-A102-369069BFA197}" type="slidenum">
              <a:rPr lang="en-CA" smtClean="0"/>
              <a:pPr>
                <a:spcAft>
                  <a:spcPts val="600"/>
                </a:spcAft>
              </a:pPr>
              <a:t>3</a:t>
            </a:fld>
            <a:endParaRPr lang="en-CA"/>
          </a:p>
        </p:txBody>
      </p:sp>
      <p:graphicFrame>
        <p:nvGraphicFramePr>
          <p:cNvPr id="12" name="Content Placeholder 2">
            <a:extLst>
              <a:ext uri="{FF2B5EF4-FFF2-40B4-BE49-F238E27FC236}">
                <a16:creationId xmlns:a16="http://schemas.microsoft.com/office/drawing/2014/main" id="{3D3DD651-9A0C-43D6-947B-33B3569F65A9}"/>
              </a:ext>
            </a:extLst>
          </p:cNvPr>
          <p:cNvGraphicFramePr>
            <a:graphicFrameLocks noGrp="1"/>
          </p:cNvGraphicFramePr>
          <p:nvPr>
            <p:ph idx="1"/>
            <p:extLst>
              <p:ext uri="{D42A27DB-BD31-4B8C-83A1-F6EECF244321}">
                <p14:modId xmlns:p14="http://schemas.microsoft.com/office/powerpoint/2010/main" val="2567345974"/>
              </p:ext>
            </p:extLst>
          </p:nvPr>
        </p:nvGraphicFramePr>
        <p:xfrm>
          <a:off x="93814" y="-720946"/>
          <a:ext cx="13045440" cy="6767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E7E48CA4-67CB-4AE4-8D07-2BA3FEF1AE4F}"/>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spTree>
    <p:extLst>
      <p:ext uri="{BB962C8B-B14F-4D97-AF65-F5344CB8AC3E}">
        <p14:creationId xmlns:p14="http://schemas.microsoft.com/office/powerpoint/2010/main" val="518508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06589BB7-2A3A-3442-81B2-E2DF5593F6D5}"/>
              </a:ext>
            </a:extLst>
          </p:cNvPr>
          <p:cNvGraphicFramePr>
            <a:graphicFrameLocks/>
          </p:cNvGraphicFramePr>
          <p:nvPr>
            <p:extLst>
              <p:ext uri="{D42A27DB-BD31-4B8C-83A1-F6EECF244321}">
                <p14:modId xmlns:p14="http://schemas.microsoft.com/office/powerpoint/2010/main" val="1083137825"/>
              </p:ext>
            </p:extLst>
          </p:nvPr>
        </p:nvGraphicFramePr>
        <p:xfrm>
          <a:off x="416169" y="14504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1DE9899-14C0-D246-ADC0-EEE7A60F152F}"/>
              </a:ext>
            </a:extLst>
          </p:cNvPr>
          <p:cNvSpPr>
            <a:spLocks noGrp="1"/>
          </p:cNvSpPr>
          <p:nvPr>
            <p:ph type="title"/>
          </p:nvPr>
        </p:nvSpPr>
        <p:spPr>
          <a:xfrm>
            <a:off x="551383" y="506276"/>
            <a:ext cx="8525941" cy="648072"/>
          </a:xfrm>
        </p:spPr>
        <p:txBody>
          <a:bodyPr>
            <a:normAutofit fontScale="90000"/>
          </a:bodyPr>
          <a:lstStyle/>
          <a:p>
            <a:r>
              <a:rPr lang="en-US" b="1" dirty="0">
                <a:solidFill>
                  <a:schemeClr val="bg2"/>
                </a:solidFill>
                <a:latin typeface="Times New Roman" panose="02020603050405020304" pitchFamily="18" charset="0"/>
                <a:cs typeface="Times New Roman" panose="02020603050405020304" pitchFamily="18" charset="0"/>
              </a:rPr>
              <a:t>Background</a:t>
            </a:r>
          </a:p>
        </p:txBody>
      </p:sp>
      <p:sp>
        <p:nvSpPr>
          <p:cNvPr id="5" name="TextBox 4">
            <a:extLst>
              <a:ext uri="{FF2B5EF4-FFF2-40B4-BE49-F238E27FC236}">
                <a16:creationId xmlns:a16="http://schemas.microsoft.com/office/drawing/2014/main" id="{7F61C503-9713-4FCE-ACD6-0626F7957E37}"/>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spTree>
    <p:extLst>
      <p:ext uri="{BB962C8B-B14F-4D97-AF65-F5344CB8AC3E}">
        <p14:creationId xmlns:p14="http://schemas.microsoft.com/office/powerpoint/2010/main" val="46423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82C9-BEB1-7945-929A-9A1925BDDB65}"/>
              </a:ext>
            </a:extLst>
          </p:cNvPr>
          <p:cNvSpPr>
            <a:spLocks noGrp="1"/>
          </p:cNvSpPr>
          <p:nvPr>
            <p:ph type="title"/>
          </p:nvPr>
        </p:nvSpPr>
        <p:spPr>
          <a:xfrm>
            <a:off x="551383" y="332656"/>
            <a:ext cx="9182551" cy="648072"/>
          </a:xfrm>
        </p:spPr>
        <p:txBody>
          <a:bodyPr>
            <a:normAutofit/>
          </a:bodyPr>
          <a:lstStyle/>
          <a:p>
            <a:r>
              <a:rPr lang="en-US" sz="3400" b="1" dirty="0">
                <a:solidFill>
                  <a:schemeClr val="bg2"/>
                </a:solidFill>
                <a:latin typeface="Times New Roman" panose="02020603050405020304" pitchFamily="18" charset="0"/>
                <a:cs typeface="Times New Roman" panose="02020603050405020304" pitchFamily="18" charset="0"/>
              </a:rPr>
              <a:t>Objectives</a:t>
            </a:r>
          </a:p>
        </p:txBody>
      </p:sp>
      <p:graphicFrame>
        <p:nvGraphicFramePr>
          <p:cNvPr id="6" name="Text Placeholder 2">
            <a:extLst>
              <a:ext uri="{FF2B5EF4-FFF2-40B4-BE49-F238E27FC236}">
                <a16:creationId xmlns:a16="http://schemas.microsoft.com/office/drawing/2014/main" id="{BDA279EC-B081-7441-B210-657B0C7DDE76}"/>
              </a:ext>
            </a:extLst>
          </p:cNvPr>
          <p:cNvGraphicFramePr>
            <a:graphicFrameLocks/>
          </p:cNvGraphicFramePr>
          <p:nvPr>
            <p:extLst>
              <p:ext uri="{D42A27DB-BD31-4B8C-83A1-F6EECF244321}">
                <p14:modId xmlns:p14="http://schemas.microsoft.com/office/powerpoint/2010/main" val="1715152815"/>
              </p:ext>
            </p:extLst>
          </p:nvPr>
        </p:nvGraphicFramePr>
        <p:xfrm>
          <a:off x="662354"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9E1E9E9-6C63-4834-A7C3-35C6CB2C940F}"/>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spTree>
    <p:extLst>
      <p:ext uri="{BB962C8B-B14F-4D97-AF65-F5344CB8AC3E}">
        <p14:creationId xmlns:p14="http://schemas.microsoft.com/office/powerpoint/2010/main" val="338043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82C9-BEB1-7945-929A-9A1925BDDB65}"/>
              </a:ext>
            </a:extLst>
          </p:cNvPr>
          <p:cNvSpPr>
            <a:spLocks noGrp="1"/>
          </p:cNvSpPr>
          <p:nvPr>
            <p:ph type="title"/>
          </p:nvPr>
        </p:nvSpPr>
        <p:spPr>
          <a:xfrm>
            <a:off x="551383" y="332656"/>
            <a:ext cx="9459392" cy="648072"/>
          </a:xfrm>
        </p:spPr>
        <p:txBody>
          <a:bodyPr>
            <a:normAutofit/>
          </a:bodyPr>
          <a:lstStyle/>
          <a:p>
            <a:r>
              <a:rPr lang="en-US" sz="3400" b="1" dirty="0">
                <a:solidFill>
                  <a:schemeClr val="bg2"/>
                </a:solidFill>
                <a:latin typeface="Times New Roman" panose="02020603050405020304" pitchFamily="18" charset="0"/>
                <a:cs typeface="Times New Roman" panose="02020603050405020304" pitchFamily="18" charset="0"/>
              </a:rPr>
              <a:t>Methodology Overview</a:t>
            </a:r>
          </a:p>
        </p:txBody>
      </p:sp>
      <p:grpSp>
        <p:nvGrpSpPr>
          <p:cNvPr id="4" name="Group 3">
            <a:extLst>
              <a:ext uri="{FF2B5EF4-FFF2-40B4-BE49-F238E27FC236}">
                <a16:creationId xmlns:a16="http://schemas.microsoft.com/office/drawing/2014/main" id="{D21E9DFB-0FB0-47B5-9E7B-B048B0D7F02D}"/>
              </a:ext>
            </a:extLst>
          </p:cNvPr>
          <p:cNvGrpSpPr/>
          <p:nvPr/>
        </p:nvGrpSpPr>
        <p:grpSpPr>
          <a:xfrm>
            <a:off x="1701312" y="1078270"/>
            <a:ext cx="8086725" cy="4701460"/>
            <a:chOff x="1114425" y="1582497"/>
            <a:chExt cx="8015532" cy="4723068"/>
          </a:xfrm>
        </p:grpSpPr>
        <p:grpSp>
          <p:nvGrpSpPr>
            <p:cNvPr id="5" name="Group 4">
              <a:extLst>
                <a:ext uri="{FF2B5EF4-FFF2-40B4-BE49-F238E27FC236}">
                  <a16:creationId xmlns:a16="http://schemas.microsoft.com/office/drawing/2014/main" id="{39C005A8-30BE-443A-9C3E-8E8D57F39FCD}"/>
                </a:ext>
              </a:extLst>
            </p:cNvPr>
            <p:cNvGrpSpPr/>
            <p:nvPr/>
          </p:nvGrpSpPr>
          <p:grpSpPr>
            <a:xfrm>
              <a:off x="1114425" y="1748677"/>
              <a:ext cx="8015532" cy="4556888"/>
              <a:chOff x="0" y="1429368"/>
              <a:chExt cx="9403079" cy="4697594"/>
            </a:xfrm>
          </p:grpSpPr>
          <p:grpSp>
            <p:nvGrpSpPr>
              <p:cNvPr id="7" name="Group 6">
                <a:extLst>
                  <a:ext uri="{FF2B5EF4-FFF2-40B4-BE49-F238E27FC236}">
                    <a16:creationId xmlns:a16="http://schemas.microsoft.com/office/drawing/2014/main" id="{E74E9A47-BB6F-4B26-A753-867391B15389}"/>
                  </a:ext>
                </a:extLst>
              </p:cNvPr>
              <p:cNvGrpSpPr/>
              <p:nvPr/>
            </p:nvGrpSpPr>
            <p:grpSpPr>
              <a:xfrm>
                <a:off x="0" y="3567082"/>
                <a:ext cx="8671560" cy="749655"/>
                <a:chOff x="3434737" y="3390976"/>
                <a:chExt cx="4151519" cy="267646"/>
              </a:xfrm>
            </p:grpSpPr>
            <p:cxnSp>
              <p:nvCxnSpPr>
                <p:cNvPr id="59" name="Straight Connector 58">
                  <a:extLst>
                    <a:ext uri="{FF2B5EF4-FFF2-40B4-BE49-F238E27FC236}">
                      <a16:creationId xmlns:a16="http://schemas.microsoft.com/office/drawing/2014/main" id="{399665FD-67D3-4AC7-BC4C-53855AD18D5A}"/>
                    </a:ext>
                  </a:extLst>
                </p:cNvPr>
                <p:cNvCxnSpPr>
                  <a:cxnSpLocks/>
                </p:cNvCxnSpPr>
                <p:nvPr/>
              </p:nvCxnSpPr>
              <p:spPr>
                <a:xfrm>
                  <a:off x="3463312" y="3604895"/>
                  <a:ext cx="396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402A190-30EA-448E-82D6-D5769A346BF6}"/>
                    </a:ext>
                  </a:extLst>
                </p:cNvPr>
                <p:cNvCxnSpPr>
                  <a:cxnSpLocks/>
                </p:cNvCxnSpPr>
                <p:nvPr/>
              </p:nvCxnSpPr>
              <p:spPr>
                <a:xfrm>
                  <a:off x="3434737" y="3466093"/>
                  <a:ext cx="40195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1" name="Multiplication Sign 60">
                  <a:extLst>
                    <a:ext uri="{FF2B5EF4-FFF2-40B4-BE49-F238E27FC236}">
                      <a16:creationId xmlns:a16="http://schemas.microsoft.com/office/drawing/2014/main" id="{41D43209-5465-406F-A510-868A3CA870DC}"/>
                    </a:ext>
                  </a:extLst>
                </p:cNvPr>
                <p:cNvSpPr/>
                <p:nvPr/>
              </p:nvSpPr>
              <p:spPr>
                <a:xfrm>
                  <a:off x="3672862" y="3431740"/>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2" name="Multiplication Sign 61">
                  <a:extLst>
                    <a:ext uri="{FF2B5EF4-FFF2-40B4-BE49-F238E27FC236}">
                      <a16:creationId xmlns:a16="http://schemas.microsoft.com/office/drawing/2014/main" id="{FF28328B-3EC2-4DA1-B868-E66B7D2A3A50}"/>
                    </a:ext>
                  </a:extLst>
                </p:cNvPr>
                <p:cNvSpPr/>
                <p:nvPr/>
              </p:nvSpPr>
              <p:spPr>
                <a:xfrm>
                  <a:off x="4006237" y="3431740"/>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3" name="Multiplication Sign 62">
                  <a:extLst>
                    <a:ext uri="{FF2B5EF4-FFF2-40B4-BE49-F238E27FC236}">
                      <a16:creationId xmlns:a16="http://schemas.microsoft.com/office/drawing/2014/main" id="{124DDA7F-F276-4C61-BF61-1D4FD2E1B1A0}"/>
                    </a:ext>
                  </a:extLst>
                </p:cNvPr>
                <p:cNvSpPr/>
                <p:nvPr/>
              </p:nvSpPr>
              <p:spPr>
                <a:xfrm>
                  <a:off x="4339611" y="3431740"/>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4" name="Multiplication Sign 63">
                  <a:extLst>
                    <a:ext uri="{FF2B5EF4-FFF2-40B4-BE49-F238E27FC236}">
                      <a16:creationId xmlns:a16="http://schemas.microsoft.com/office/drawing/2014/main" id="{83B19285-D665-4642-B077-66BB3FED7A1F}"/>
                    </a:ext>
                  </a:extLst>
                </p:cNvPr>
                <p:cNvSpPr/>
                <p:nvPr/>
              </p:nvSpPr>
              <p:spPr>
                <a:xfrm>
                  <a:off x="4711087" y="3429835"/>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5" name="Multiplication Sign 64">
                  <a:extLst>
                    <a:ext uri="{FF2B5EF4-FFF2-40B4-BE49-F238E27FC236}">
                      <a16:creationId xmlns:a16="http://schemas.microsoft.com/office/drawing/2014/main" id="{E61F4916-6618-4B75-B8BA-D323E6B7A19E}"/>
                    </a:ext>
                  </a:extLst>
                </p:cNvPr>
                <p:cNvSpPr/>
                <p:nvPr/>
              </p:nvSpPr>
              <p:spPr>
                <a:xfrm>
                  <a:off x="5473086" y="3429835"/>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6" name="Multiplication Sign 65">
                  <a:extLst>
                    <a:ext uri="{FF2B5EF4-FFF2-40B4-BE49-F238E27FC236}">
                      <a16:creationId xmlns:a16="http://schemas.microsoft.com/office/drawing/2014/main" id="{C5191BF0-12CF-4318-AAD1-4B8C377FC2EE}"/>
                    </a:ext>
                  </a:extLst>
                </p:cNvPr>
                <p:cNvSpPr/>
                <p:nvPr/>
              </p:nvSpPr>
              <p:spPr>
                <a:xfrm>
                  <a:off x="5844562" y="3439359"/>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7" name="Multiplication Sign 66">
                  <a:extLst>
                    <a:ext uri="{FF2B5EF4-FFF2-40B4-BE49-F238E27FC236}">
                      <a16:creationId xmlns:a16="http://schemas.microsoft.com/office/drawing/2014/main" id="{50C8C238-1B33-489D-80C0-E7858E2AAE2C}"/>
                    </a:ext>
                  </a:extLst>
                </p:cNvPr>
                <p:cNvSpPr/>
                <p:nvPr/>
              </p:nvSpPr>
              <p:spPr>
                <a:xfrm>
                  <a:off x="6196986" y="3429835"/>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8" name="Multiplication Sign 67">
                  <a:extLst>
                    <a:ext uri="{FF2B5EF4-FFF2-40B4-BE49-F238E27FC236}">
                      <a16:creationId xmlns:a16="http://schemas.microsoft.com/office/drawing/2014/main" id="{294C6B40-A7EF-4D8B-82C5-163951088908}"/>
                    </a:ext>
                  </a:extLst>
                </p:cNvPr>
                <p:cNvSpPr/>
                <p:nvPr/>
              </p:nvSpPr>
              <p:spPr>
                <a:xfrm>
                  <a:off x="6539886" y="3429835"/>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9" name="Multiplication Sign 68">
                  <a:extLst>
                    <a:ext uri="{FF2B5EF4-FFF2-40B4-BE49-F238E27FC236}">
                      <a16:creationId xmlns:a16="http://schemas.microsoft.com/office/drawing/2014/main" id="{ECEFC08B-AB91-44E7-A3F7-6F00F209A73F}"/>
                    </a:ext>
                  </a:extLst>
                </p:cNvPr>
                <p:cNvSpPr/>
                <p:nvPr/>
              </p:nvSpPr>
              <p:spPr>
                <a:xfrm>
                  <a:off x="6911362" y="3429835"/>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0" name="Multiplication Sign 69">
                  <a:extLst>
                    <a:ext uri="{FF2B5EF4-FFF2-40B4-BE49-F238E27FC236}">
                      <a16:creationId xmlns:a16="http://schemas.microsoft.com/office/drawing/2014/main" id="{90D915E7-D68D-41AA-9206-942F0979680D}"/>
                    </a:ext>
                  </a:extLst>
                </p:cNvPr>
                <p:cNvSpPr/>
                <p:nvPr/>
              </p:nvSpPr>
              <p:spPr>
                <a:xfrm>
                  <a:off x="5073037" y="3431740"/>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1" name="Multiplication Sign 70">
                  <a:extLst>
                    <a:ext uri="{FF2B5EF4-FFF2-40B4-BE49-F238E27FC236}">
                      <a16:creationId xmlns:a16="http://schemas.microsoft.com/office/drawing/2014/main" id="{99F6DB4D-F367-43DF-9FE9-8CA437EFA834}"/>
                    </a:ext>
                  </a:extLst>
                </p:cNvPr>
                <p:cNvSpPr/>
                <p:nvPr/>
              </p:nvSpPr>
              <p:spPr>
                <a:xfrm>
                  <a:off x="7273312" y="3441264"/>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72" name="Group 71">
                  <a:extLst>
                    <a:ext uri="{FF2B5EF4-FFF2-40B4-BE49-F238E27FC236}">
                      <a16:creationId xmlns:a16="http://schemas.microsoft.com/office/drawing/2014/main" id="{44080EBA-1936-498C-9783-EEB22932B13D}"/>
                    </a:ext>
                  </a:extLst>
                </p:cNvPr>
                <p:cNvGrpSpPr/>
                <p:nvPr/>
              </p:nvGrpSpPr>
              <p:grpSpPr>
                <a:xfrm>
                  <a:off x="3762793" y="3390976"/>
                  <a:ext cx="895351" cy="266700"/>
                  <a:chOff x="375681" y="-946"/>
                  <a:chExt cx="895351" cy="266700"/>
                </a:xfrm>
              </p:grpSpPr>
              <p:cxnSp>
                <p:nvCxnSpPr>
                  <p:cNvPr id="77" name="Straight Connector 76">
                    <a:extLst>
                      <a:ext uri="{FF2B5EF4-FFF2-40B4-BE49-F238E27FC236}">
                        <a16:creationId xmlns:a16="http://schemas.microsoft.com/office/drawing/2014/main" id="{B32A8C77-8876-4441-A9A9-391C235F7990}"/>
                      </a:ext>
                    </a:extLst>
                  </p:cNvPr>
                  <p:cNvCxnSpPr/>
                  <p:nvPr/>
                </p:nvCxnSpPr>
                <p:spPr>
                  <a:xfrm>
                    <a:off x="413782" y="265754"/>
                    <a:ext cx="8572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C0C4064-4490-46E7-AB34-7836A2D568D7}"/>
                      </a:ext>
                    </a:extLst>
                  </p:cNvPr>
                  <p:cNvCxnSpPr/>
                  <p:nvPr/>
                </p:nvCxnSpPr>
                <p:spPr>
                  <a:xfrm flipV="1">
                    <a:off x="1271031" y="-946"/>
                    <a:ext cx="0" cy="266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119E5FAB-D3A2-4D0F-8C0B-23BB2DCD185F}"/>
                      </a:ext>
                    </a:extLst>
                  </p:cNvPr>
                  <p:cNvCxnSpPr/>
                  <p:nvPr/>
                </p:nvCxnSpPr>
                <p:spPr>
                  <a:xfrm flipH="1">
                    <a:off x="375681" y="-946"/>
                    <a:ext cx="8953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DC942DE1-F07F-4C20-98FC-1E9D28695CF4}"/>
                    </a:ext>
                  </a:extLst>
                </p:cNvPr>
                <p:cNvGrpSpPr/>
                <p:nvPr/>
              </p:nvGrpSpPr>
              <p:grpSpPr>
                <a:xfrm flipH="1" flipV="1">
                  <a:off x="6443256" y="3391922"/>
                  <a:ext cx="1143000" cy="266700"/>
                  <a:chOff x="-61593" y="-1270"/>
                  <a:chExt cx="895350" cy="266700"/>
                </a:xfrm>
              </p:grpSpPr>
              <p:cxnSp>
                <p:nvCxnSpPr>
                  <p:cNvPr id="74" name="Straight Connector 73">
                    <a:extLst>
                      <a:ext uri="{FF2B5EF4-FFF2-40B4-BE49-F238E27FC236}">
                        <a16:creationId xmlns:a16="http://schemas.microsoft.com/office/drawing/2014/main" id="{6D4F55A3-AD4C-4DA4-B323-94FBEF549454}"/>
                      </a:ext>
                    </a:extLst>
                  </p:cNvPr>
                  <p:cNvCxnSpPr/>
                  <p:nvPr/>
                </p:nvCxnSpPr>
                <p:spPr>
                  <a:xfrm>
                    <a:off x="-23493" y="265430"/>
                    <a:ext cx="8572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68D3A7C-93ED-4151-B148-26FF403DE2E2}"/>
                      </a:ext>
                    </a:extLst>
                  </p:cNvPr>
                  <p:cNvCxnSpPr/>
                  <p:nvPr/>
                </p:nvCxnSpPr>
                <p:spPr>
                  <a:xfrm flipV="1">
                    <a:off x="833757" y="-1270"/>
                    <a:ext cx="0" cy="266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F65C9AB-57AF-4BF4-A8DB-8C91E3AA73CC}"/>
                      </a:ext>
                    </a:extLst>
                  </p:cNvPr>
                  <p:cNvCxnSpPr/>
                  <p:nvPr/>
                </p:nvCxnSpPr>
                <p:spPr>
                  <a:xfrm flipH="1">
                    <a:off x="-61593" y="-1270"/>
                    <a:ext cx="8953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773CA980-8D88-4397-84D6-C5906B521BD3}"/>
                  </a:ext>
                </a:extLst>
              </p:cNvPr>
              <p:cNvGrpSpPr/>
              <p:nvPr/>
            </p:nvGrpSpPr>
            <p:grpSpPr>
              <a:xfrm>
                <a:off x="75575" y="1742207"/>
                <a:ext cx="2210974" cy="470412"/>
                <a:chOff x="122756" y="1844398"/>
                <a:chExt cx="2343150" cy="627215"/>
              </a:xfrm>
            </p:grpSpPr>
            <p:cxnSp>
              <p:nvCxnSpPr>
                <p:cNvPr id="57" name="Straight Connector 56">
                  <a:extLst>
                    <a:ext uri="{FF2B5EF4-FFF2-40B4-BE49-F238E27FC236}">
                      <a16:creationId xmlns:a16="http://schemas.microsoft.com/office/drawing/2014/main" id="{CB747E98-9CF8-4BF5-869F-BBB3E9199059}"/>
                    </a:ext>
                  </a:extLst>
                </p:cNvPr>
                <p:cNvCxnSpPr/>
                <p:nvPr/>
              </p:nvCxnSpPr>
              <p:spPr>
                <a:xfrm>
                  <a:off x="122756" y="2471613"/>
                  <a:ext cx="2343150" cy="0"/>
                </a:xfrm>
                <a:prstGeom prst="line">
                  <a:avLst/>
                </a:prstGeom>
                <a:ln w="38100"/>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478DE819-DC80-4A62-89F4-8E53FDAAA21C}"/>
                    </a:ext>
                  </a:extLst>
                </p:cNvPr>
                <p:cNvSpPr/>
                <p:nvPr/>
              </p:nvSpPr>
              <p:spPr>
                <a:xfrm>
                  <a:off x="238781" y="1844398"/>
                  <a:ext cx="1943098" cy="45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Route A</a:t>
                  </a:r>
                </a:p>
              </p:txBody>
            </p:sp>
          </p:grpSp>
          <p:grpSp>
            <p:nvGrpSpPr>
              <p:cNvPr id="9" name="Group 8">
                <a:extLst>
                  <a:ext uri="{FF2B5EF4-FFF2-40B4-BE49-F238E27FC236}">
                    <a16:creationId xmlns:a16="http://schemas.microsoft.com/office/drawing/2014/main" id="{F34C8FD5-4815-4F0F-8874-9A138A26E5B5}"/>
                  </a:ext>
                </a:extLst>
              </p:cNvPr>
              <p:cNvGrpSpPr/>
              <p:nvPr/>
            </p:nvGrpSpPr>
            <p:grpSpPr>
              <a:xfrm>
                <a:off x="6579214" y="1869941"/>
                <a:ext cx="2166261" cy="435629"/>
                <a:chOff x="6523432" y="2354349"/>
                <a:chExt cx="2419995" cy="582986"/>
              </a:xfrm>
            </p:grpSpPr>
            <p:cxnSp>
              <p:nvCxnSpPr>
                <p:cNvPr id="55" name="Straight Connector 54">
                  <a:extLst>
                    <a:ext uri="{FF2B5EF4-FFF2-40B4-BE49-F238E27FC236}">
                      <a16:creationId xmlns:a16="http://schemas.microsoft.com/office/drawing/2014/main" id="{AF7618B7-8E76-4191-8314-B475A5B3224B}"/>
                    </a:ext>
                  </a:extLst>
                </p:cNvPr>
                <p:cNvCxnSpPr>
                  <a:cxnSpLocks/>
                </p:cNvCxnSpPr>
                <p:nvPr/>
              </p:nvCxnSpPr>
              <p:spPr>
                <a:xfrm>
                  <a:off x="6523432" y="2937335"/>
                  <a:ext cx="2343150" cy="0"/>
                </a:xfrm>
                <a:prstGeom prst="line">
                  <a:avLst/>
                </a:prstGeom>
                <a:ln w="38100"/>
              </p:spPr>
              <p:style>
                <a:lnRef idx="1">
                  <a:schemeClr val="dk1"/>
                </a:lnRef>
                <a:fillRef idx="0">
                  <a:schemeClr val="dk1"/>
                </a:fillRef>
                <a:effectRef idx="0">
                  <a:schemeClr val="dk1"/>
                </a:effectRef>
                <a:fontRef idx="minor">
                  <a:schemeClr val="tx1"/>
                </a:fontRef>
              </p:style>
            </p:cxnSp>
            <p:sp>
              <p:nvSpPr>
                <p:cNvPr id="56" name="Rectangle 55">
                  <a:extLst>
                    <a:ext uri="{FF2B5EF4-FFF2-40B4-BE49-F238E27FC236}">
                      <a16:creationId xmlns:a16="http://schemas.microsoft.com/office/drawing/2014/main" id="{014388A3-9467-479B-ADFF-BAED3C67C70D}"/>
                    </a:ext>
                  </a:extLst>
                </p:cNvPr>
                <p:cNvSpPr/>
                <p:nvPr/>
              </p:nvSpPr>
              <p:spPr>
                <a:xfrm>
                  <a:off x="7000328" y="2354349"/>
                  <a:ext cx="1943099" cy="458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Route D</a:t>
                  </a:r>
                </a:p>
              </p:txBody>
            </p:sp>
          </p:grpSp>
          <p:grpSp>
            <p:nvGrpSpPr>
              <p:cNvPr id="10" name="Group 9">
                <a:extLst>
                  <a:ext uri="{FF2B5EF4-FFF2-40B4-BE49-F238E27FC236}">
                    <a16:creationId xmlns:a16="http://schemas.microsoft.com/office/drawing/2014/main" id="{CEAC2FB4-E21D-485A-A4FB-C469CA9A84D9}"/>
                  </a:ext>
                </a:extLst>
              </p:cNvPr>
              <p:cNvGrpSpPr/>
              <p:nvPr/>
            </p:nvGrpSpPr>
            <p:grpSpPr>
              <a:xfrm>
                <a:off x="645902" y="5683680"/>
                <a:ext cx="2529092" cy="435844"/>
                <a:chOff x="648221" y="5591074"/>
                <a:chExt cx="2533129" cy="581126"/>
              </a:xfrm>
            </p:grpSpPr>
            <p:cxnSp>
              <p:nvCxnSpPr>
                <p:cNvPr id="53" name="Straight Connector 52">
                  <a:extLst>
                    <a:ext uri="{FF2B5EF4-FFF2-40B4-BE49-F238E27FC236}">
                      <a16:creationId xmlns:a16="http://schemas.microsoft.com/office/drawing/2014/main" id="{09BF59DD-DFCB-47FA-ADBC-4D7DDD9524CC}"/>
                    </a:ext>
                  </a:extLst>
                </p:cNvPr>
                <p:cNvCxnSpPr/>
                <p:nvPr/>
              </p:nvCxnSpPr>
              <p:spPr>
                <a:xfrm>
                  <a:off x="838200" y="6172200"/>
                  <a:ext cx="2343150" cy="0"/>
                </a:xfrm>
                <a:prstGeom prst="line">
                  <a:avLst/>
                </a:prstGeom>
                <a:ln w="38100"/>
              </p:spPr>
              <p:style>
                <a:lnRef idx="1">
                  <a:schemeClr val="dk1"/>
                </a:lnRef>
                <a:fillRef idx="0">
                  <a:schemeClr val="dk1"/>
                </a:fillRef>
                <a:effectRef idx="0">
                  <a:schemeClr val="dk1"/>
                </a:effectRef>
                <a:fontRef idx="minor">
                  <a:schemeClr val="tx1"/>
                </a:fontRef>
              </p:style>
            </p:cxnSp>
            <p:sp>
              <p:nvSpPr>
                <p:cNvPr id="54" name="Rectangle 53">
                  <a:extLst>
                    <a:ext uri="{FF2B5EF4-FFF2-40B4-BE49-F238E27FC236}">
                      <a16:creationId xmlns:a16="http://schemas.microsoft.com/office/drawing/2014/main" id="{92B259F6-BC04-4ED3-A9AA-2DB5421350B1}"/>
                    </a:ext>
                  </a:extLst>
                </p:cNvPr>
                <p:cNvSpPr/>
                <p:nvPr/>
              </p:nvSpPr>
              <p:spPr>
                <a:xfrm>
                  <a:off x="648221" y="5591074"/>
                  <a:ext cx="1943100" cy="458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Route B</a:t>
                  </a:r>
                </a:p>
              </p:txBody>
            </p:sp>
          </p:grpSp>
          <p:grpSp>
            <p:nvGrpSpPr>
              <p:cNvPr id="11" name="Group 10">
                <a:extLst>
                  <a:ext uri="{FF2B5EF4-FFF2-40B4-BE49-F238E27FC236}">
                    <a16:creationId xmlns:a16="http://schemas.microsoft.com/office/drawing/2014/main" id="{4BE8CB41-11E0-4281-886F-C7403FB447ED}"/>
                  </a:ext>
                </a:extLst>
              </p:cNvPr>
              <p:cNvGrpSpPr/>
              <p:nvPr/>
            </p:nvGrpSpPr>
            <p:grpSpPr>
              <a:xfrm>
                <a:off x="3806034" y="1429368"/>
                <a:ext cx="1734934" cy="498527"/>
                <a:chOff x="3512920" y="2037656"/>
                <a:chExt cx="2313245" cy="664702"/>
              </a:xfrm>
            </p:grpSpPr>
            <p:sp>
              <p:nvSpPr>
                <p:cNvPr id="51" name="Rectangle 50">
                  <a:extLst>
                    <a:ext uri="{FF2B5EF4-FFF2-40B4-BE49-F238E27FC236}">
                      <a16:creationId xmlns:a16="http://schemas.microsoft.com/office/drawing/2014/main" id="{E1FAB118-92FA-48B8-9E64-728EFB428C45}"/>
                    </a:ext>
                  </a:extLst>
                </p:cNvPr>
                <p:cNvSpPr/>
                <p:nvPr/>
              </p:nvSpPr>
              <p:spPr>
                <a:xfrm>
                  <a:off x="3512920" y="2037656"/>
                  <a:ext cx="1663544" cy="58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Route </a:t>
                  </a:r>
                  <a:r>
                    <a:rPr kumimoji="0" lang="en-US" sz="1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C</a:t>
                  </a:r>
                </a:p>
              </p:txBody>
            </p:sp>
            <p:cxnSp>
              <p:nvCxnSpPr>
                <p:cNvPr id="52" name="Straight Connector 51">
                  <a:extLst>
                    <a:ext uri="{FF2B5EF4-FFF2-40B4-BE49-F238E27FC236}">
                      <a16:creationId xmlns:a16="http://schemas.microsoft.com/office/drawing/2014/main" id="{D989AC6B-03D6-4830-B460-856BEAF74990}"/>
                    </a:ext>
                  </a:extLst>
                </p:cNvPr>
                <p:cNvCxnSpPr>
                  <a:cxnSpLocks/>
                </p:cNvCxnSpPr>
                <p:nvPr/>
              </p:nvCxnSpPr>
              <p:spPr>
                <a:xfrm flipH="1" flipV="1">
                  <a:off x="3634393" y="2692521"/>
                  <a:ext cx="2191772" cy="9837"/>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392587CC-69D9-4047-9BC2-A3742879235C}"/>
                  </a:ext>
                </a:extLst>
              </p:cNvPr>
              <p:cNvGrpSpPr/>
              <p:nvPr/>
            </p:nvGrpSpPr>
            <p:grpSpPr>
              <a:xfrm rot="5400000">
                <a:off x="7534048" y="4257930"/>
                <a:ext cx="449266" cy="3288797"/>
                <a:chOff x="6621775" y="4439168"/>
                <a:chExt cx="599021" cy="1975067"/>
              </a:xfrm>
            </p:grpSpPr>
            <p:sp>
              <p:nvSpPr>
                <p:cNvPr id="49" name="Rectangle 48">
                  <a:extLst>
                    <a:ext uri="{FF2B5EF4-FFF2-40B4-BE49-F238E27FC236}">
                      <a16:creationId xmlns:a16="http://schemas.microsoft.com/office/drawing/2014/main" id="{0C96846D-AF31-47F6-9E13-A5DB14252B73}"/>
                    </a:ext>
                  </a:extLst>
                </p:cNvPr>
                <p:cNvSpPr/>
                <p:nvPr/>
              </p:nvSpPr>
              <p:spPr>
                <a:xfrm rot="16200000">
                  <a:off x="5879671" y="5181272"/>
                  <a:ext cx="1943100" cy="458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Route E</a:t>
                  </a:r>
                </a:p>
              </p:txBody>
            </p:sp>
            <p:cxnSp>
              <p:nvCxnSpPr>
                <p:cNvPr id="50" name="Straight Connector 49">
                  <a:extLst>
                    <a:ext uri="{FF2B5EF4-FFF2-40B4-BE49-F238E27FC236}">
                      <a16:creationId xmlns:a16="http://schemas.microsoft.com/office/drawing/2014/main" id="{6C3488FB-5A96-447E-81A5-1FAA367D6486}"/>
                    </a:ext>
                  </a:extLst>
                </p:cNvPr>
                <p:cNvCxnSpPr/>
                <p:nvPr/>
              </p:nvCxnSpPr>
              <p:spPr>
                <a:xfrm>
                  <a:off x="7220796" y="5033011"/>
                  <a:ext cx="0" cy="1381224"/>
                </a:xfrm>
                <a:prstGeom prst="line">
                  <a:avLst/>
                </a:prstGeom>
                <a:ln w="38100"/>
              </p:spPr>
              <p:style>
                <a:lnRef idx="1">
                  <a:schemeClr val="dk1"/>
                </a:lnRef>
                <a:fillRef idx="0">
                  <a:schemeClr val="dk1"/>
                </a:fillRef>
                <a:effectRef idx="0">
                  <a:schemeClr val="dk1"/>
                </a:effectRef>
                <a:fontRef idx="minor">
                  <a:schemeClr val="tx1"/>
                </a:fontRef>
              </p:style>
            </p:cxnSp>
          </p:grpSp>
          <p:pic>
            <p:nvPicPr>
              <p:cNvPr id="13" name="Picture 12">
                <a:extLst>
                  <a:ext uri="{FF2B5EF4-FFF2-40B4-BE49-F238E27FC236}">
                    <a16:creationId xmlns:a16="http://schemas.microsoft.com/office/drawing/2014/main" id="{CFF454CF-832C-42A6-A1FA-5F2042B65353}"/>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735757" y="1647500"/>
                <a:ext cx="470496" cy="551427"/>
              </a:xfrm>
              <a:prstGeom prst="rect">
                <a:avLst/>
              </a:prstGeom>
              <a:ln>
                <a:noFill/>
              </a:ln>
            </p:spPr>
          </p:pic>
          <p:sp>
            <p:nvSpPr>
              <p:cNvPr id="14" name="Arrow: Right 13">
                <a:extLst>
                  <a:ext uri="{FF2B5EF4-FFF2-40B4-BE49-F238E27FC236}">
                    <a16:creationId xmlns:a16="http://schemas.microsoft.com/office/drawing/2014/main" id="{78B90EE0-32ED-4AD1-A612-F93A1058C7AC}"/>
                  </a:ext>
                </a:extLst>
              </p:cNvPr>
              <p:cNvSpPr/>
              <p:nvPr/>
            </p:nvSpPr>
            <p:spPr>
              <a:xfrm rot="3209121">
                <a:off x="5284912" y="2584927"/>
                <a:ext cx="512109" cy="363849"/>
              </a:xfrm>
              <a:prstGeom prst="rightArrow">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Arrow: Right 14">
                <a:extLst>
                  <a:ext uri="{FF2B5EF4-FFF2-40B4-BE49-F238E27FC236}">
                    <a16:creationId xmlns:a16="http://schemas.microsoft.com/office/drawing/2014/main" id="{300D1D3B-B02D-4747-8ADF-5FBB45B1D5B0}"/>
                  </a:ext>
                </a:extLst>
              </p:cNvPr>
              <p:cNvSpPr/>
              <p:nvPr/>
            </p:nvSpPr>
            <p:spPr>
              <a:xfrm rot="7455235">
                <a:off x="6156913" y="2860355"/>
                <a:ext cx="576432" cy="364593"/>
              </a:xfrm>
              <a:prstGeom prst="rightArrow">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6" name="Arrow: Right 15">
                <a:extLst>
                  <a:ext uri="{FF2B5EF4-FFF2-40B4-BE49-F238E27FC236}">
                    <a16:creationId xmlns:a16="http://schemas.microsoft.com/office/drawing/2014/main" id="{E29ABDF6-3AB5-4796-8F82-9ECD0E62FFF8}"/>
                  </a:ext>
                </a:extLst>
              </p:cNvPr>
              <p:cNvSpPr/>
              <p:nvPr/>
            </p:nvSpPr>
            <p:spPr>
              <a:xfrm rot="16200000">
                <a:off x="2643415" y="4807479"/>
                <a:ext cx="418475" cy="341531"/>
              </a:xfrm>
              <a:prstGeom prst="rightArrow">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Arrow: Right 16">
                <a:extLst>
                  <a:ext uri="{FF2B5EF4-FFF2-40B4-BE49-F238E27FC236}">
                    <a16:creationId xmlns:a16="http://schemas.microsoft.com/office/drawing/2014/main" id="{5C473CB1-8546-46E8-A57D-00DFF74A550B}"/>
                  </a:ext>
                </a:extLst>
              </p:cNvPr>
              <p:cNvSpPr/>
              <p:nvPr/>
            </p:nvSpPr>
            <p:spPr>
              <a:xfrm rot="3466244">
                <a:off x="2219591" y="2655689"/>
                <a:ext cx="470540" cy="304631"/>
              </a:xfrm>
              <a:prstGeom prst="rightArrow">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8" name="Arrow: Curved Down 17">
                <a:extLst>
                  <a:ext uri="{FF2B5EF4-FFF2-40B4-BE49-F238E27FC236}">
                    <a16:creationId xmlns:a16="http://schemas.microsoft.com/office/drawing/2014/main" id="{F6610BD6-23CA-4DEE-B7C2-832F35F3D5F3}"/>
                  </a:ext>
                </a:extLst>
              </p:cNvPr>
              <p:cNvSpPr/>
              <p:nvPr/>
            </p:nvSpPr>
            <p:spPr>
              <a:xfrm>
                <a:off x="4611811" y="3231142"/>
                <a:ext cx="566929" cy="23136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Arrow: Curved Down 18">
                <a:extLst>
                  <a:ext uri="{FF2B5EF4-FFF2-40B4-BE49-F238E27FC236}">
                    <a16:creationId xmlns:a16="http://schemas.microsoft.com/office/drawing/2014/main" id="{D8713A9A-F154-4BB2-9032-DD30C950692D}"/>
                  </a:ext>
                </a:extLst>
              </p:cNvPr>
              <p:cNvSpPr/>
              <p:nvPr/>
            </p:nvSpPr>
            <p:spPr>
              <a:xfrm>
                <a:off x="3800055" y="3257535"/>
                <a:ext cx="566929" cy="23136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Arrow: Curved Down 19">
                <a:extLst>
                  <a:ext uri="{FF2B5EF4-FFF2-40B4-BE49-F238E27FC236}">
                    <a16:creationId xmlns:a16="http://schemas.microsoft.com/office/drawing/2014/main" id="{4280C22E-A49A-4155-A510-A068457E62FA}"/>
                  </a:ext>
                </a:extLst>
              </p:cNvPr>
              <p:cNvSpPr/>
              <p:nvPr/>
            </p:nvSpPr>
            <p:spPr>
              <a:xfrm>
                <a:off x="2956384" y="3231142"/>
                <a:ext cx="566929" cy="23136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Arrow: Curved Down 20">
                <a:extLst>
                  <a:ext uri="{FF2B5EF4-FFF2-40B4-BE49-F238E27FC236}">
                    <a16:creationId xmlns:a16="http://schemas.microsoft.com/office/drawing/2014/main" id="{D7D64680-A666-47DB-8B4C-9A90F17A4488}"/>
                  </a:ext>
                </a:extLst>
              </p:cNvPr>
              <p:cNvSpPr/>
              <p:nvPr/>
            </p:nvSpPr>
            <p:spPr>
              <a:xfrm>
                <a:off x="5433129" y="3231030"/>
                <a:ext cx="566929" cy="23136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2" name="Group 21">
                <a:extLst>
                  <a:ext uri="{FF2B5EF4-FFF2-40B4-BE49-F238E27FC236}">
                    <a16:creationId xmlns:a16="http://schemas.microsoft.com/office/drawing/2014/main" id="{4B1C8DDA-C83E-4863-966E-DC2B5A31878B}"/>
                  </a:ext>
                </a:extLst>
              </p:cNvPr>
              <p:cNvGrpSpPr/>
              <p:nvPr/>
            </p:nvGrpSpPr>
            <p:grpSpPr>
              <a:xfrm>
                <a:off x="15888" y="3566718"/>
                <a:ext cx="8671560" cy="749655"/>
                <a:chOff x="3434737" y="3390976"/>
                <a:chExt cx="4151519" cy="267646"/>
              </a:xfrm>
            </p:grpSpPr>
            <p:cxnSp>
              <p:nvCxnSpPr>
                <p:cNvPr id="28" name="Straight Connector 27">
                  <a:extLst>
                    <a:ext uri="{FF2B5EF4-FFF2-40B4-BE49-F238E27FC236}">
                      <a16:creationId xmlns:a16="http://schemas.microsoft.com/office/drawing/2014/main" id="{4B34D07E-003D-4A8E-A092-B32972F5EB33}"/>
                    </a:ext>
                  </a:extLst>
                </p:cNvPr>
                <p:cNvCxnSpPr>
                  <a:cxnSpLocks/>
                </p:cNvCxnSpPr>
                <p:nvPr/>
              </p:nvCxnSpPr>
              <p:spPr>
                <a:xfrm>
                  <a:off x="3463312" y="3604895"/>
                  <a:ext cx="3962400" cy="0"/>
                </a:xfrm>
                <a:prstGeom prst="line">
                  <a:avLst/>
                </a:prstGeom>
                <a:solidFill>
                  <a:srgbClr val="0070C0"/>
                </a:solid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E1A8C7A-CB02-4296-8F82-0695CDC8BA33}"/>
                    </a:ext>
                  </a:extLst>
                </p:cNvPr>
                <p:cNvCxnSpPr>
                  <a:cxnSpLocks/>
                </p:cNvCxnSpPr>
                <p:nvPr/>
              </p:nvCxnSpPr>
              <p:spPr>
                <a:xfrm>
                  <a:off x="3434737" y="3466093"/>
                  <a:ext cx="4019550" cy="0"/>
                </a:xfrm>
                <a:prstGeom prst="line">
                  <a:avLst/>
                </a:prstGeom>
                <a:solidFill>
                  <a:srgbClr val="0070C0"/>
                </a:solidFill>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Multiplication Sign 29">
                  <a:extLst>
                    <a:ext uri="{FF2B5EF4-FFF2-40B4-BE49-F238E27FC236}">
                      <a16:creationId xmlns:a16="http://schemas.microsoft.com/office/drawing/2014/main" id="{0D80082F-E918-47B2-8379-84C0684DB024}"/>
                    </a:ext>
                  </a:extLst>
                </p:cNvPr>
                <p:cNvSpPr/>
                <p:nvPr/>
              </p:nvSpPr>
              <p:spPr>
                <a:xfrm>
                  <a:off x="3672862" y="3431740"/>
                  <a:ext cx="206789" cy="200182"/>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1" name="Multiplication Sign 30">
                  <a:extLst>
                    <a:ext uri="{FF2B5EF4-FFF2-40B4-BE49-F238E27FC236}">
                      <a16:creationId xmlns:a16="http://schemas.microsoft.com/office/drawing/2014/main" id="{65629A17-FD05-42C0-89CD-E9B7C454D234}"/>
                    </a:ext>
                  </a:extLst>
                </p:cNvPr>
                <p:cNvSpPr/>
                <p:nvPr/>
              </p:nvSpPr>
              <p:spPr>
                <a:xfrm>
                  <a:off x="4006237" y="3431740"/>
                  <a:ext cx="206789" cy="200182"/>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2" name="Multiplication Sign 31">
                  <a:extLst>
                    <a:ext uri="{FF2B5EF4-FFF2-40B4-BE49-F238E27FC236}">
                      <a16:creationId xmlns:a16="http://schemas.microsoft.com/office/drawing/2014/main" id="{35110AE2-2362-4CC3-88C9-D5AF2DAB7177}"/>
                    </a:ext>
                  </a:extLst>
                </p:cNvPr>
                <p:cNvSpPr/>
                <p:nvPr/>
              </p:nvSpPr>
              <p:spPr>
                <a:xfrm>
                  <a:off x="4339611" y="3431740"/>
                  <a:ext cx="206789" cy="200182"/>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3" name="Multiplication Sign 32">
                  <a:extLst>
                    <a:ext uri="{FF2B5EF4-FFF2-40B4-BE49-F238E27FC236}">
                      <a16:creationId xmlns:a16="http://schemas.microsoft.com/office/drawing/2014/main" id="{8E1957DE-B236-41DE-8C33-71326225FD66}"/>
                    </a:ext>
                  </a:extLst>
                </p:cNvPr>
                <p:cNvSpPr/>
                <p:nvPr/>
              </p:nvSpPr>
              <p:spPr>
                <a:xfrm>
                  <a:off x="4711087" y="3429835"/>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4" name="Multiplication Sign 33">
                  <a:extLst>
                    <a:ext uri="{FF2B5EF4-FFF2-40B4-BE49-F238E27FC236}">
                      <a16:creationId xmlns:a16="http://schemas.microsoft.com/office/drawing/2014/main" id="{E21BDBAF-A864-450F-9C62-36A1C1A08546}"/>
                    </a:ext>
                  </a:extLst>
                </p:cNvPr>
                <p:cNvSpPr/>
                <p:nvPr/>
              </p:nvSpPr>
              <p:spPr>
                <a:xfrm>
                  <a:off x="5473086" y="3429835"/>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5" name="Multiplication Sign 34">
                  <a:extLst>
                    <a:ext uri="{FF2B5EF4-FFF2-40B4-BE49-F238E27FC236}">
                      <a16:creationId xmlns:a16="http://schemas.microsoft.com/office/drawing/2014/main" id="{622DFB77-0AB4-467F-ABA6-07EAEE4A0AEE}"/>
                    </a:ext>
                  </a:extLst>
                </p:cNvPr>
                <p:cNvSpPr/>
                <p:nvPr/>
              </p:nvSpPr>
              <p:spPr>
                <a:xfrm>
                  <a:off x="5844562" y="3439359"/>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6" name="Multiplication Sign 35">
                  <a:extLst>
                    <a:ext uri="{FF2B5EF4-FFF2-40B4-BE49-F238E27FC236}">
                      <a16:creationId xmlns:a16="http://schemas.microsoft.com/office/drawing/2014/main" id="{A644984D-20B7-4ACD-AC9C-9170A8719EBC}"/>
                    </a:ext>
                  </a:extLst>
                </p:cNvPr>
                <p:cNvSpPr/>
                <p:nvPr/>
              </p:nvSpPr>
              <p:spPr>
                <a:xfrm>
                  <a:off x="6196986" y="3429835"/>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7" name="Multiplication Sign 36">
                  <a:extLst>
                    <a:ext uri="{FF2B5EF4-FFF2-40B4-BE49-F238E27FC236}">
                      <a16:creationId xmlns:a16="http://schemas.microsoft.com/office/drawing/2014/main" id="{5C31AA2C-D403-45F1-BC98-24827DE4617D}"/>
                    </a:ext>
                  </a:extLst>
                </p:cNvPr>
                <p:cNvSpPr/>
                <p:nvPr/>
              </p:nvSpPr>
              <p:spPr>
                <a:xfrm>
                  <a:off x="6539886" y="3429835"/>
                  <a:ext cx="206789" cy="200182"/>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8" name="Multiplication Sign 37">
                  <a:extLst>
                    <a:ext uri="{FF2B5EF4-FFF2-40B4-BE49-F238E27FC236}">
                      <a16:creationId xmlns:a16="http://schemas.microsoft.com/office/drawing/2014/main" id="{223E0555-F0B3-4CD1-89F9-894627B7BD15}"/>
                    </a:ext>
                  </a:extLst>
                </p:cNvPr>
                <p:cNvSpPr/>
                <p:nvPr/>
              </p:nvSpPr>
              <p:spPr>
                <a:xfrm>
                  <a:off x="6911362" y="3429835"/>
                  <a:ext cx="206789" cy="200182"/>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9" name="Multiplication Sign 38">
                  <a:extLst>
                    <a:ext uri="{FF2B5EF4-FFF2-40B4-BE49-F238E27FC236}">
                      <a16:creationId xmlns:a16="http://schemas.microsoft.com/office/drawing/2014/main" id="{BFBCA44C-36B8-40BF-91BE-88FD1E90C23A}"/>
                    </a:ext>
                  </a:extLst>
                </p:cNvPr>
                <p:cNvSpPr/>
                <p:nvPr/>
              </p:nvSpPr>
              <p:spPr>
                <a:xfrm>
                  <a:off x="5073037" y="3431740"/>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0" name="Multiplication Sign 39">
                  <a:extLst>
                    <a:ext uri="{FF2B5EF4-FFF2-40B4-BE49-F238E27FC236}">
                      <a16:creationId xmlns:a16="http://schemas.microsoft.com/office/drawing/2014/main" id="{0C385C65-30C4-4866-B261-BCD29EC41537}"/>
                    </a:ext>
                  </a:extLst>
                </p:cNvPr>
                <p:cNvSpPr/>
                <p:nvPr/>
              </p:nvSpPr>
              <p:spPr>
                <a:xfrm>
                  <a:off x="7273312" y="3441264"/>
                  <a:ext cx="206789" cy="200182"/>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41" name="Group 40">
                  <a:extLst>
                    <a:ext uri="{FF2B5EF4-FFF2-40B4-BE49-F238E27FC236}">
                      <a16:creationId xmlns:a16="http://schemas.microsoft.com/office/drawing/2014/main" id="{EE9EDFEE-1781-43BA-9E6B-EDD245B3D0E0}"/>
                    </a:ext>
                  </a:extLst>
                </p:cNvPr>
                <p:cNvGrpSpPr/>
                <p:nvPr/>
              </p:nvGrpSpPr>
              <p:grpSpPr>
                <a:xfrm>
                  <a:off x="3762793" y="3390976"/>
                  <a:ext cx="895351" cy="266700"/>
                  <a:chOff x="375681" y="-946"/>
                  <a:chExt cx="895351" cy="266700"/>
                </a:xfrm>
              </p:grpSpPr>
              <p:cxnSp>
                <p:nvCxnSpPr>
                  <p:cNvPr id="46" name="Straight Connector 45">
                    <a:extLst>
                      <a:ext uri="{FF2B5EF4-FFF2-40B4-BE49-F238E27FC236}">
                        <a16:creationId xmlns:a16="http://schemas.microsoft.com/office/drawing/2014/main" id="{73B91D2A-4B3E-479C-8DD8-D3FDC15AA8DE}"/>
                      </a:ext>
                    </a:extLst>
                  </p:cNvPr>
                  <p:cNvCxnSpPr/>
                  <p:nvPr/>
                </p:nvCxnSpPr>
                <p:spPr>
                  <a:xfrm>
                    <a:off x="413782" y="265754"/>
                    <a:ext cx="8572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A8F1BC-E2D8-4429-8104-229DE935B85D}"/>
                      </a:ext>
                    </a:extLst>
                  </p:cNvPr>
                  <p:cNvCxnSpPr/>
                  <p:nvPr/>
                </p:nvCxnSpPr>
                <p:spPr>
                  <a:xfrm flipV="1">
                    <a:off x="1271031" y="-946"/>
                    <a:ext cx="0" cy="2667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372FB98-266F-4C1B-B838-C9E10FC7CCC8}"/>
                      </a:ext>
                    </a:extLst>
                  </p:cNvPr>
                  <p:cNvCxnSpPr/>
                  <p:nvPr/>
                </p:nvCxnSpPr>
                <p:spPr>
                  <a:xfrm flipH="1">
                    <a:off x="375681" y="-946"/>
                    <a:ext cx="89535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0B63456-6027-48EC-B98D-D8D380917013}"/>
                    </a:ext>
                  </a:extLst>
                </p:cNvPr>
                <p:cNvGrpSpPr/>
                <p:nvPr/>
              </p:nvGrpSpPr>
              <p:grpSpPr>
                <a:xfrm flipH="1" flipV="1">
                  <a:off x="6443256" y="3391922"/>
                  <a:ext cx="1143000" cy="266700"/>
                  <a:chOff x="-61593" y="-1270"/>
                  <a:chExt cx="895350" cy="266700"/>
                </a:xfrm>
              </p:grpSpPr>
              <p:cxnSp>
                <p:nvCxnSpPr>
                  <p:cNvPr id="43" name="Straight Connector 42">
                    <a:extLst>
                      <a:ext uri="{FF2B5EF4-FFF2-40B4-BE49-F238E27FC236}">
                        <a16:creationId xmlns:a16="http://schemas.microsoft.com/office/drawing/2014/main" id="{721A479E-00EE-4ED4-AE2C-45F5EE820636}"/>
                      </a:ext>
                    </a:extLst>
                  </p:cNvPr>
                  <p:cNvCxnSpPr/>
                  <p:nvPr/>
                </p:nvCxnSpPr>
                <p:spPr>
                  <a:xfrm>
                    <a:off x="-23493" y="265430"/>
                    <a:ext cx="857250" cy="0"/>
                  </a:xfrm>
                  <a:prstGeom prst="line">
                    <a:avLst/>
                  </a:prstGeom>
                  <a:solidFill>
                    <a:srgbClr val="0070C0"/>
                  </a:solid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BF27D2-1622-4D1B-A4FB-97B9E49172B7}"/>
                      </a:ext>
                    </a:extLst>
                  </p:cNvPr>
                  <p:cNvCxnSpPr/>
                  <p:nvPr/>
                </p:nvCxnSpPr>
                <p:spPr>
                  <a:xfrm flipV="1">
                    <a:off x="833757" y="-1270"/>
                    <a:ext cx="0" cy="266700"/>
                  </a:xfrm>
                  <a:prstGeom prst="line">
                    <a:avLst/>
                  </a:prstGeom>
                  <a:solidFill>
                    <a:srgbClr val="0070C0"/>
                  </a:solid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129D20F-BEEF-48C2-A1BA-24E6DEFB2D69}"/>
                      </a:ext>
                    </a:extLst>
                  </p:cNvPr>
                  <p:cNvCxnSpPr/>
                  <p:nvPr/>
                </p:nvCxnSpPr>
                <p:spPr>
                  <a:xfrm flipH="1">
                    <a:off x="-61593" y="-1270"/>
                    <a:ext cx="895350" cy="0"/>
                  </a:xfrm>
                  <a:prstGeom prst="straightConnector1">
                    <a:avLst/>
                  </a:prstGeom>
                  <a:solidFill>
                    <a:srgbClr val="0070C0"/>
                  </a:solidFill>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3" name="Arrow: Curved Down 22">
                <a:extLst>
                  <a:ext uri="{FF2B5EF4-FFF2-40B4-BE49-F238E27FC236}">
                    <a16:creationId xmlns:a16="http://schemas.microsoft.com/office/drawing/2014/main" id="{F5DD3760-994A-4FDA-8484-7C059310C05D}"/>
                  </a:ext>
                </a:extLst>
              </p:cNvPr>
              <p:cNvSpPr/>
              <p:nvPr/>
            </p:nvSpPr>
            <p:spPr>
              <a:xfrm rot="10800000">
                <a:off x="4525529" y="4388693"/>
                <a:ext cx="566929" cy="23136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Arrow: Curved Down 23">
                <a:extLst>
                  <a:ext uri="{FF2B5EF4-FFF2-40B4-BE49-F238E27FC236}">
                    <a16:creationId xmlns:a16="http://schemas.microsoft.com/office/drawing/2014/main" id="{72A850F7-1EA1-4DBC-BA07-F47A7937F5C3}"/>
                  </a:ext>
                </a:extLst>
              </p:cNvPr>
              <p:cNvSpPr/>
              <p:nvPr/>
            </p:nvSpPr>
            <p:spPr>
              <a:xfrm rot="10800000">
                <a:off x="3713773" y="4415086"/>
                <a:ext cx="566929" cy="23136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5" name="Arrow: Curved Down 24">
                <a:extLst>
                  <a:ext uri="{FF2B5EF4-FFF2-40B4-BE49-F238E27FC236}">
                    <a16:creationId xmlns:a16="http://schemas.microsoft.com/office/drawing/2014/main" id="{E8CE283E-C2CC-44BC-AF9B-F382434E81ED}"/>
                  </a:ext>
                </a:extLst>
              </p:cNvPr>
              <p:cNvSpPr/>
              <p:nvPr/>
            </p:nvSpPr>
            <p:spPr>
              <a:xfrm rot="10800000">
                <a:off x="2870102" y="4388693"/>
                <a:ext cx="566929" cy="23136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 name="Arrow: Curved Down 25">
                <a:extLst>
                  <a:ext uri="{FF2B5EF4-FFF2-40B4-BE49-F238E27FC236}">
                    <a16:creationId xmlns:a16="http://schemas.microsoft.com/office/drawing/2014/main" id="{57C1DA52-28E2-405D-A7EA-C6F1D5EE1AEF}"/>
                  </a:ext>
                </a:extLst>
              </p:cNvPr>
              <p:cNvSpPr/>
              <p:nvPr/>
            </p:nvSpPr>
            <p:spPr>
              <a:xfrm rot="10800000">
                <a:off x="5346847" y="4388581"/>
                <a:ext cx="566929" cy="23136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Arrow: Right 26">
                <a:extLst>
                  <a:ext uri="{FF2B5EF4-FFF2-40B4-BE49-F238E27FC236}">
                    <a16:creationId xmlns:a16="http://schemas.microsoft.com/office/drawing/2014/main" id="{472D47FF-B2A4-449F-85D5-F8AD0BFB5D77}"/>
                  </a:ext>
                </a:extLst>
              </p:cNvPr>
              <p:cNvSpPr/>
              <p:nvPr/>
            </p:nvSpPr>
            <p:spPr>
              <a:xfrm rot="14490584">
                <a:off x="6124889" y="4735737"/>
                <a:ext cx="474743" cy="313356"/>
              </a:xfrm>
              <a:prstGeom prst="rightArrow">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pic>
          <p:nvPicPr>
            <p:cNvPr id="84" name="Picture 83">
              <a:extLst>
                <a:ext uri="{FF2B5EF4-FFF2-40B4-BE49-F238E27FC236}">
                  <a16:creationId xmlns:a16="http://schemas.microsoft.com/office/drawing/2014/main" id="{AA96E62A-C904-40F2-93E2-51E539FB310B}"/>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640384" y="5644011"/>
              <a:ext cx="401068" cy="534910"/>
            </a:xfrm>
            <a:prstGeom prst="rect">
              <a:avLst/>
            </a:prstGeom>
            <a:ln>
              <a:noFill/>
            </a:ln>
          </p:spPr>
        </p:pic>
        <p:pic>
          <p:nvPicPr>
            <p:cNvPr id="85" name="Picture 84">
              <a:extLst>
                <a:ext uri="{FF2B5EF4-FFF2-40B4-BE49-F238E27FC236}">
                  <a16:creationId xmlns:a16="http://schemas.microsoft.com/office/drawing/2014/main" id="{98125933-5EB8-4B10-99AD-15C3F2165AEF}"/>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229986" y="5632385"/>
              <a:ext cx="401068" cy="534910"/>
            </a:xfrm>
            <a:prstGeom prst="rect">
              <a:avLst/>
            </a:prstGeom>
            <a:ln>
              <a:noFill/>
            </a:ln>
          </p:spPr>
        </p:pic>
        <p:pic>
          <p:nvPicPr>
            <p:cNvPr id="86" name="Picture 85">
              <a:extLst>
                <a:ext uri="{FF2B5EF4-FFF2-40B4-BE49-F238E27FC236}">
                  <a16:creationId xmlns:a16="http://schemas.microsoft.com/office/drawing/2014/main" id="{9A905165-219E-4ABA-8A1F-97AB45435CDA}"/>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581237" y="1851095"/>
              <a:ext cx="401068" cy="534910"/>
            </a:xfrm>
            <a:prstGeom prst="rect">
              <a:avLst/>
            </a:prstGeom>
            <a:ln>
              <a:noFill/>
            </a:ln>
          </p:spPr>
        </p:pic>
        <p:pic>
          <p:nvPicPr>
            <p:cNvPr id="87" name="Picture 86">
              <a:extLst>
                <a:ext uri="{FF2B5EF4-FFF2-40B4-BE49-F238E27FC236}">
                  <a16:creationId xmlns:a16="http://schemas.microsoft.com/office/drawing/2014/main" id="{57299A37-3B42-4BE0-8A54-A9355CD74A32}"/>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402330" y="1582497"/>
              <a:ext cx="401068" cy="534910"/>
            </a:xfrm>
            <a:prstGeom prst="rect">
              <a:avLst/>
            </a:prstGeom>
            <a:ln>
              <a:noFill/>
            </a:ln>
          </p:spPr>
        </p:pic>
      </p:grpSp>
      <p:sp>
        <p:nvSpPr>
          <p:cNvPr id="82" name="TextBox 81">
            <a:extLst>
              <a:ext uri="{FF2B5EF4-FFF2-40B4-BE49-F238E27FC236}">
                <a16:creationId xmlns:a16="http://schemas.microsoft.com/office/drawing/2014/main" id="{5CBA2402-2959-4489-B05D-7A35A941A0C4}"/>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spTree>
    <p:extLst>
      <p:ext uri="{BB962C8B-B14F-4D97-AF65-F5344CB8AC3E}">
        <p14:creationId xmlns:p14="http://schemas.microsoft.com/office/powerpoint/2010/main" val="315421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7037-BA34-4F42-ABC6-9F209E7E9A17}"/>
              </a:ext>
            </a:extLst>
          </p:cNvPr>
          <p:cNvSpPr>
            <a:spLocks noGrp="1"/>
          </p:cNvSpPr>
          <p:nvPr>
            <p:ph type="title"/>
          </p:nvPr>
        </p:nvSpPr>
        <p:spPr>
          <a:xfrm>
            <a:off x="551383" y="332656"/>
            <a:ext cx="9546346" cy="648072"/>
          </a:xfrm>
        </p:spPr>
        <p:txBody>
          <a:bodyPr>
            <a:normAutofit/>
          </a:bodyPr>
          <a:lstStyle/>
          <a:p>
            <a:r>
              <a:rPr lang="en-US" sz="3400" b="1" dirty="0">
                <a:solidFill>
                  <a:schemeClr val="bg2"/>
                </a:solidFill>
                <a:latin typeface="Times New Roman" panose="02020603050405020304" pitchFamily="18" charset="0"/>
                <a:cs typeface="Times New Roman" panose="02020603050405020304" pitchFamily="18" charset="0"/>
              </a:rPr>
              <a:t>Methodology Overview (Cont.)</a:t>
            </a:r>
          </a:p>
        </p:txBody>
      </p:sp>
      <p:graphicFrame>
        <p:nvGraphicFramePr>
          <p:cNvPr id="4" name="Content Placeholder 3">
            <a:extLst>
              <a:ext uri="{FF2B5EF4-FFF2-40B4-BE49-F238E27FC236}">
                <a16:creationId xmlns:a16="http://schemas.microsoft.com/office/drawing/2014/main" id="{2F54D48B-A994-F14B-8726-031DDB7B5509}"/>
              </a:ext>
            </a:extLst>
          </p:cNvPr>
          <p:cNvGraphicFramePr>
            <a:graphicFrameLocks/>
          </p:cNvGraphicFramePr>
          <p:nvPr/>
        </p:nvGraphicFramePr>
        <p:xfrm>
          <a:off x="1155898" y="1362964"/>
          <a:ext cx="9122229" cy="4565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Bus">
            <a:extLst>
              <a:ext uri="{FF2B5EF4-FFF2-40B4-BE49-F238E27FC236}">
                <a16:creationId xmlns:a16="http://schemas.microsoft.com/office/drawing/2014/main" id="{5AFDA10B-33F1-A248-BA00-78BEA2D0D18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09049" y="2417214"/>
            <a:ext cx="705897" cy="705897"/>
          </a:xfrm>
          <a:prstGeom prst="rect">
            <a:avLst/>
          </a:prstGeom>
        </p:spPr>
      </p:pic>
      <p:pic>
        <p:nvPicPr>
          <p:cNvPr id="6" name="Graphic 5" descr="Stopwatch">
            <a:extLst>
              <a:ext uri="{FF2B5EF4-FFF2-40B4-BE49-F238E27FC236}">
                <a16:creationId xmlns:a16="http://schemas.microsoft.com/office/drawing/2014/main" id="{DB5187D3-92CE-4449-A363-21D8CB883B60}"/>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43477" y="2581531"/>
            <a:ext cx="705896" cy="705896"/>
          </a:xfrm>
          <a:prstGeom prst="rect">
            <a:avLst/>
          </a:prstGeom>
        </p:spPr>
      </p:pic>
      <p:pic>
        <p:nvPicPr>
          <p:cNvPr id="7" name="Graphic 6" descr="Group of people">
            <a:extLst>
              <a:ext uri="{FF2B5EF4-FFF2-40B4-BE49-F238E27FC236}">
                <a16:creationId xmlns:a16="http://schemas.microsoft.com/office/drawing/2014/main" id="{F77DD98F-5DB3-7948-A37A-EF88C73DFE1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38205" y="4733874"/>
            <a:ext cx="761162" cy="761162"/>
          </a:xfrm>
          <a:prstGeom prst="rect">
            <a:avLst/>
          </a:prstGeom>
        </p:spPr>
      </p:pic>
      <p:pic>
        <p:nvPicPr>
          <p:cNvPr id="8" name="Graphic 7" descr="Group of people">
            <a:extLst>
              <a:ext uri="{FF2B5EF4-FFF2-40B4-BE49-F238E27FC236}">
                <a16:creationId xmlns:a16="http://schemas.microsoft.com/office/drawing/2014/main" id="{9DDECCE8-3DDA-9E4E-9E42-F35980B5FD8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55851" y="4733874"/>
            <a:ext cx="761162" cy="761162"/>
          </a:xfrm>
          <a:prstGeom prst="rect">
            <a:avLst/>
          </a:prstGeom>
        </p:spPr>
      </p:pic>
      <p:pic>
        <p:nvPicPr>
          <p:cNvPr id="9" name="Graphic 8" descr="Group of men">
            <a:extLst>
              <a:ext uri="{FF2B5EF4-FFF2-40B4-BE49-F238E27FC236}">
                <a16:creationId xmlns:a16="http://schemas.microsoft.com/office/drawing/2014/main" id="{F49BC12E-736B-6042-A200-1D257C54F191}"/>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38723" y="2526265"/>
            <a:ext cx="761162" cy="761162"/>
          </a:xfrm>
          <a:prstGeom prst="rect">
            <a:avLst/>
          </a:prstGeom>
        </p:spPr>
      </p:pic>
      <p:pic>
        <p:nvPicPr>
          <p:cNvPr id="10" name="Graphic 9" descr="Repeat">
            <a:extLst>
              <a:ext uri="{FF2B5EF4-FFF2-40B4-BE49-F238E27FC236}">
                <a16:creationId xmlns:a16="http://schemas.microsoft.com/office/drawing/2014/main" id="{7EB4B22E-B508-244F-BAB9-1278A5983DC2}"/>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992655" y="4672745"/>
            <a:ext cx="822291" cy="822291"/>
          </a:xfrm>
          <a:prstGeom prst="rect">
            <a:avLst/>
          </a:prstGeom>
        </p:spPr>
      </p:pic>
      <p:sp>
        <p:nvSpPr>
          <p:cNvPr id="11" name="TextBox 10">
            <a:extLst>
              <a:ext uri="{FF2B5EF4-FFF2-40B4-BE49-F238E27FC236}">
                <a16:creationId xmlns:a16="http://schemas.microsoft.com/office/drawing/2014/main" id="{4D5C441A-0A34-4EB0-B404-BED3FBD43686}"/>
              </a:ext>
            </a:extLst>
          </p:cNvPr>
          <p:cNvSpPr txBox="1"/>
          <p:nvPr/>
        </p:nvSpPr>
        <p:spPr>
          <a:xfrm>
            <a:off x="5652941" y="6440099"/>
            <a:ext cx="1583703" cy="276999"/>
          </a:xfrm>
          <a:prstGeom prst="rect">
            <a:avLst/>
          </a:prstGeom>
          <a:noFill/>
        </p:spPr>
        <p:txBody>
          <a:bodyPr wrap="square" rtlCol="0">
            <a:spAutoFit/>
          </a:bodyPr>
          <a:lstStyle/>
          <a:p>
            <a:r>
              <a:rPr lang="en-CA" sz="1200" b="1" i="1" dirty="0" err="1">
                <a:solidFill>
                  <a:schemeClr val="accent6"/>
                </a:solidFill>
              </a:rPr>
              <a:t>DASh</a:t>
            </a:r>
            <a:r>
              <a:rPr lang="en-CA" sz="1200" b="1" i="1" dirty="0">
                <a:solidFill>
                  <a:schemeClr val="accent6"/>
                </a:solidFill>
              </a:rPr>
              <a:t>-Bus</a:t>
            </a:r>
          </a:p>
        </p:txBody>
      </p:sp>
    </p:spTree>
    <p:extLst>
      <p:ext uri="{BB962C8B-B14F-4D97-AF65-F5344CB8AC3E}">
        <p14:creationId xmlns:p14="http://schemas.microsoft.com/office/powerpoint/2010/main" val="193967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0154-C701-4D82-A2A7-2134FE7E4CE8}"/>
              </a:ext>
            </a:extLst>
          </p:cNvPr>
          <p:cNvSpPr>
            <a:spLocks noGrp="1"/>
          </p:cNvSpPr>
          <p:nvPr>
            <p:ph type="title"/>
          </p:nvPr>
        </p:nvSpPr>
        <p:spPr>
          <a:xfrm>
            <a:off x="965199" y="851517"/>
            <a:ext cx="5130795" cy="1461778"/>
          </a:xfrm>
        </p:spPr>
        <p:txBody>
          <a:bodyPr>
            <a:normAutofit/>
          </a:bodyPr>
          <a:lstStyle/>
          <a:p>
            <a:r>
              <a:rPr lang="en-CA" sz="3400" b="1" dirty="0">
                <a:latin typeface="Times New Roman" panose="02020603050405020304" pitchFamily="18" charset="0"/>
                <a:cs typeface="Times New Roman" panose="02020603050405020304" pitchFamily="18" charset="0"/>
              </a:rPr>
              <a:t>Use Cases</a:t>
            </a:r>
          </a:p>
        </p:txBody>
      </p:sp>
      <p:sp>
        <p:nvSpPr>
          <p:cNvPr id="3" name="Content Placeholder 2">
            <a:extLst>
              <a:ext uri="{FF2B5EF4-FFF2-40B4-BE49-F238E27FC236}">
                <a16:creationId xmlns:a16="http://schemas.microsoft.com/office/drawing/2014/main" id="{C85C4989-34C6-4AAD-9F91-67B28D561066}"/>
              </a:ext>
            </a:extLst>
          </p:cNvPr>
          <p:cNvSpPr>
            <a:spLocks noGrp="1"/>
          </p:cNvSpPr>
          <p:nvPr>
            <p:ph idx="1"/>
          </p:nvPr>
        </p:nvSpPr>
        <p:spPr>
          <a:xfrm>
            <a:off x="965199" y="2470248"/>
            <a:ext cx="5798855" cy="3536236"/>
          </a:xfrm>
        </p:spPr>
        <p:txBody>
          <a:bodyPr>
            <a:normAutofit/>
          </a:bodyPr>
          <a:lstStyle/>
          <a:p>
            <a:pPr>
              <a:buFont typeface="Wingdings" panose="05000000000000000000" pitchFamily="2" charset="2"/>
              <a:buChar char="ü"/>
            </a:pPr>
            <a:r>
              <a:rPr lang="en-CA" sz="2400" dirty="0">
                <a:latin typeface="Times New Roman" panose="02020603050405020304" pitchFamily="18" charset="0"/>
                <a:cs typeface="Times New Roman" panose="02020603050405020304" pitchFamily="18" charset="0"/>
              </a:rPr>
              <a:t>Bus Bridging Scenario Assessment</a:t>
            </a:r>
          </a:p>
          <a:p>
            <a:pPr marL="0" indent="0">
              <a:buNone/>
            </a:pPr>
            <a:r>
              <a:rPr lang="en-CA" sz="2400" dirty="0">
                <a:latin typeface="Times New Roman" panose="02020603050405020304" pitchFamily="18" charset="0"/>
                <a:cs typeface="Times New Roman" panose="02020603050405020304" pitchFamily="18" charset="0"/>
                <a:sym typeface="Wingdings" panose="05000000000000000000" pitchFamily="2" charset="2"/>
              </a:rPr>
              <a:t>	 </a:t>
            </a:r>
            <a:r>
              <a:rPr lang="en-CA" sz="2400" i="1" dirty="0" err="1">
                <a:latin typeface="Times New Roman" panose="02020603050405020304" pitchFamily="18" charset="0"/>
                <a:cs typeface="Times New Roman" panose="02020603050405020304" pitchFamily="18" charset="0"/>
                <a:sym typeface="Wingdings" panose="05000000000000000000" pitchFamily="2" charset="2"/>
              </a:rPr>
              <a:t>DASh</a:t>
            </a:r>
            <a:r>
              <a:rPr lang="en-CA" sz="2400" i="1" dirty="0">
                <a:latin typeface="Times New Roman" panose="02020603050405020304" pitchFamily="18" charset="0"/>
                <a:cs typeface="Times New Roman" panose="02020603050405020304" pitchFamily="18" charset="0"/>
                <a:sym typeface="Wingdings" panose="05000000000000000000" pitchFamily="2" charset="2"/>
              </a:rPr>
              <a:t>-Bus Planner</a:t>
            </a:r>
            <a:endParaRPr lang="en-CA" sz="2400"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CA"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CA" sz="2400" dirty="0">
                <a:latin typeface="Times New Roman" panose="02020603050405020304" pitchFamily="18" charset="0"/>
                <a:cs typeface="Times New Roman" panose="02020603050405020304" pitchFamily="18" charset="0"/>
              </a:rPr>
              <a:t>Bus Bridging Optimization</a:t>
            </a:r>
          </a:p>
          <a:p>
            <a:pPr marL="0" indent="0">
              <a:buNone/>
            </a:pPr>
            <a:r>
              <a:rPr lang="en-CA" sz="2400" dirty="0">
                <a:latin typeface="Times New Roman" panose="02020603050405020304" pitchFamily="18" charset="0"/>
                <a:cs typeface="Times New Roman" panose="02020603050405020304" pitchFamily="18" charset="0"/>
                <a:sym typeface="Wingdings" panose="05000000000000000000" pitchFamily="2" charset="2"/>
              </a:rPr>
              <a:t>	 </a:t>
            </a:r>
            <a:r>
              <a:rPr lang="en-CA" sz="2400" i="1" dirty="0" err="1">
                <a:latin typeface="Times New Roman" panose="02020603050405020304" pitchFamily="18" charset="0"/>
                <a:cs typeface="Times New Roman" panose="02020603050405020304" pitchFamily="18" charset="0"/>
                <a:sym typeface="Wingdings" panose="05000000000000000000" pitchFamily="2" charset="2"/>
              </a:rPr>
              <a:t>DASh</a:t>
            </a:r>
            <a:r>
              <a:rPr lang="en-CA" sz="2400" i="1" dirty="0">
                <a:latin typeface="Times New Roman" panose="02020603050405020304" pitchFamily="18" charset="0"/>
                <a:cs typeface="Times New Roman" panose="02020603050405020304" pitchFamily="18" charset="0"/>
                <a:sym typeface="Wingdings" panose="05000000000000000000" pitchFamily="2" charset="2"/>
              </a:rPr>
              <a:t>-Bus Optimizer</a:t>
            </a:r>
            <a:endParaRPr lang="en-CA" sz="2400"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CA" dirty="0"/>
          </a:p>
          <a:p>
            <a:pPr lvl="1"/>
            <a:endParaRPr lang="en-CA" dirty="0"/>
          </a:p>
        </p:txBody>
      </p:sp>
      <p:sp>
        <p:nvSpPr>
          <p:cNvPr id="4" name="Slide Number Placeholder 3">
            <a:extLst>
              <a:ext uri="{FF2B5EF4-FFF2-40B4-BE49-F238E27FC236}">
                <a16:creationId xmlns:a16="http://schemas.microsoft.com/office/drawing/2014/main" id="{B5DB5123-C134-484B-83B9-2DCB75AAA347}"/>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5C6B610D-4F81-4D6C-89C9-90A99093969E}" type="slidenum">
              <a:rPr lang="en-CA">
                <a:solidFill>
                  <a:schemeClr val="bg1"/>
                </a:solidFill>
              </a:rPr>
              <a:pPr algn="ctr">
                <a:spcAft>
                  <a:spcPts val="600"/>
                </a:spcAft>
              </a:pPr>
              <a:t>8</a:t>
            </a:fld>
            <a:endParaRPr lang="en-CA">
              <a:solidFill>
                <a:schemeClr val="bg1"/>
              </a:solidFill>
            </a:endParaRPr>
          </a:p>
        </p:txBody>
      </p:sp>
    </p:spTree>
    <p:extLst>
      <p:ext uri="{BB962C8B-B14F-4D97-AF65-F5344CB8AC3E}">
        <p14:creationId xmlns:p14="http://schemas.microsoft.com/office/powerpoint/2010/main" val="231306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62B785-B79F-45DB-B1CF-E8BE22650010}"/>
              </a:ext>
            </a:extLst>
          </p:cNvPr>
          <p:cNvSpPr>
            <a:spLocks noGrp="1"/>
          </p:cNvSpPr>
          <p:nvPr>
            <p:ph idx="1"/>
          </p:nvPr>
        </p:nvSpPr>
        <p:spPr>
          <a:xfrm>
            <a:off x="965200" y="2470248"/>
            <a:ext cx="4048344" cy="3536236"/>
          </a:xfrm>
        </p:spPr>
        <p:txBody>
          <a:bodyPr>
            <a:normAutofit/>
          </a:bodyPr>
          <a:lstStyle/>
          <a:p>
            <a:pPr marL="0" indent="0">
              <a:buNone/>
            </a:pPr>
            <a:r>
              <a:rPr lang="en-CA" b="1" dirty="0">
                <a:solidFill>
                  <a:schemeClr val="tx2"/>
                </a:solidFill>
                <a:latin typeface="Times New Roman" panose="02020603050405020304" pitchFamily="18" charset="0"/>
                <a:ea typeface="+mj-ea"/>
                <a:cs typeface="Times New Roman" panose="02020603050405020304" pitchFamily="18" charset="0"/>
              </a:rPr>
              <a:t>Use Case #1: Bus Bridging Scenario Assessment</a:t>
            </a:r>
          </a:p>
        </p:txBody>
      </p:sp>
      <p:sp>
        <p:nvSpPr>
          <p:cNvPr id="15" name="Freeform: Shape 14">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phic 7" descr="Bus">
            <a:extLst>
              <a:ext uri="{FF2B5EF4-FFF2-40B4-BE49-F238E27FC236}">
                <a16:creationId xmlns:a16="http://schemas.microsoft.com/office/drawing/2014/main" id="{5640F101-F722-4BDB-B3BC-86F435F143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
        <p:nvSpPr>
          <p:cNvPr id="4" name="Slide Number Placeholder 3">
            <a:extLst>
              <a:ext uri="{FF2B5EF4-FFF2-40B4-BE49-F238E27FC236}">
                <a16:creationId xmlns:a16="http://schemas.microsoft.com/office/drawing/2014/main" id="{AFD25136-F4D0-4AB2-8C28-E629FC2CE3A1}"/>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5C6B610D-4F81-4D6C-89C9-90A99093969E}" type="slidenum">
              <a:rPr kumimoji="0" lang="en-CA"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9</a:t>
            </a:fld>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53701"/>
      </p:ext>
    </p:extLst>
  </p:cSld>
  <p:clrMapOvr>
    <a:masterClrMapping/>
  </p:clrMapOvr>
</p:sld>
</file>

<file path=ppt/theme/theme1.xml><?xml version="1.0" encoding="utf-8"?>
<a:theme xmlns:a="http://schemas.openxmlformats.org/drawingml/2006/main" name="ThemeUttri">
  <a:themeElements>
    <a:clrScheme name="UofT">
      <a:dk1>
        <a:srgbClr val="4C698D"/>
      </a:dk1>
      <a:lt1>
        <a:srgbClr val="FFFFFF"/>
      </a:lt1>
      <a:dk2>
        <a:srgbClr val="001937"/>
      </a:dk2>
      <a:lt2>
        <a:srgbClr val="002A5C"/>
      </a:lt2>
      <a:accent1>
        <a:srgbClr val="0D9DBF"/>
      </a:accent1>
      <a:accent2>
        <a:srgbClr val="A2BC1A"/>
      </a:accent2>
      <a:accent3>
        <a:srgbClr val="564EC2"/>
      </a:accent3>
      <a:accent4>
        <a:srgbClr val="7F94AD"/>
      </a:accent4>
      <a:accent5>
        <a:srgbClr val="A3B2C4"/>
      </a:accent5>
      <a:accent6>
        <a:srgbClr val="FFFFFF"/>
      </a:accent6>
      <a:hlink>
        <a:srgbClr val="333366"/>
      </a:hlink>
      <a:folHlink>
        <a:srgbClr val="2472FF"/>
      </a:folHlink>
    </a:clrScheme>
    <a:fontScheme name="Uof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Uttri" id="{3E4AEFFC-B27F-4C65-8143-1FCD20FFD26C}" vid="{247247F5-4594-4BD2-9404-0F70D36946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ofT">
    <a:dk1>
      <a:srgbClr val="4C698D"/>
    </a:dk1>
    <a:lt1>
      <a:srgbClr val="FFFFFF"/>
    </a:lt1>
    <a:dk2>
      <a:srgbClr val="001937"/>
    </a:dk2>
    <a:lt2>
      <a:srgbClr val="002A5C"/>
    </a:lt2>
    <a:accent1>
      <a:srgbClr val="0D9DBF"/>
    </a:accent1>
    <a:accent2>
      <a:srgbClr val="A2BC1A"/>
    </a:accent2>
    <a:accent3>
      <a:srgbClr val="564EC2"/>
    </a:accent3>
    <a:accent4>
      <a:srgbClr val="7F94AD"/>
    </a:accent4>
    <a:accent5>
      <a:srgbClr val="A3B2C4"/>
    </a:accent5>
    <a:accent6>
      <a:srgbClr val="FFFFFF"/>
    </a:accent6>
    <a:hlink>
      <a:srgbClr val="333366"/>
    </a:hlink>
    <a:folHlink>
      <a:srgbClr val="2472FF"/>
    </a:folHlink>
  </a:clrScheme>
  <a:fontScheme name="Uof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FDC5544767D341BE7DB56CC180383E" ma:contentTypeVersion="13" ma:contentTypeDescription="Create a new document." ma:contentTypeScope="" ma:versionID="6de2f7259156d27114792e78794bf332">
  <xsd:schema xmlns:xsd="http://www.w3.org/2001/XMLSchema" xmlns:xs="http://www.w3.org/2001/XMLSchema" xmlns:p="http://schemas.microsoft.com/office/2006/metadata/properties" xmlns:ns3="8c5efa50-7afa-4e65-8af9-b2e6ede95571" xmlns:ns4="ad7780c0-aaa5-4abf-b224-3dc571241438" targetNamespace="http://schemas.microsoft.com/office/2006/metadata/properties" ma:root="true" ma:fieldsID="38173c022909e49d291a7811feb75b7f" ns3:_="" ns4:_="">
    <xsd:import namespace="8c5efa50-7afa-4e65-8af9-b2e6ede95571"/>
    <xsd:import namespace="ad7780c0-aaa5-4abf-b224-3dc5712414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efa50-7afa-4e65-8af9-b2e6ede95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7780c0-aaa5-4abf-b224-3dc5712414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979B25-07F8-4715-B7E8-5EA5C8B3E431}">
  <ds:schemaRefs>
    <ds:schemaRef ds:uri="http://schemas.microsoft.com/sharepoint/v3/contenttype/forms"/>
  </ds:schemaRefs>
</ds:datastoreItem>
</file>

<file path=customXml/itemProps2.xml><?xml version="1.0" encoding="utf-8"?>
<ds:datastoreItem xmlns:ds="http://schemas.openxmlformats.org/officeDocument/2006/customXml" ds:itemID="{577835CB-8696-4836-B8E4-0498556C0893}">
  <ds:schemaRefs>
    <ds:schemaRef ds:uri="http://purl.org/dc/elements/1.1/"/>
    <ds:schemaRef ds:uri="http://www.w3.org/XML/1998/namespace"/>
    <ds:schemaRef ds:uri="http://schemas.microsoft.com/office/2006/documentManagement/types"/>
    <ds:schemaRef ds:uri="http://schemas.microsoft.com/office/infopath/2007/PartnerControls"/>
    <ds:schemaRef ds:uri="8c5efa50-7afa-4e65-8af9-b2e6ede95571"/>
    <ds:schemaRef ds:uri="http://purl.org/dc/terms/"/>
    <ds:schemaRef ds:uri="http://schemas.openxmlformats.org/package/2006/metadata/core-properties"/>
    <ds:schemaRef ds:uri="ad7780c0-aaa5-4abf-b224-3dc57124143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73E86F4-1093-43F9-ABCF-CC8BB5477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5efa50-7afa-4e65-8af9-b2e6ede95571"/>
    <ds:schemaRef ds:uri="ad7780c0-aaa5-4abf-b224-3dc571241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TotalTime>
  <Words>1589</Words>
  <Application>Microsoft Office PowerPoint</Application>
  <PresentationFormat>Widescreen</PresentationFormat>
  <Paragraphs>232</Paragraphs>
  <Slides>21</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Calibri</vt:lpstr>
      <vt:lpstr>Calibri Light</vt:lpstr>
      <vt:lpstr>Cambria Math</vt:lpstr>
      <vt:lpstr>Georgia</vt:lpstr>
      <vt:lpstr>Helvetica</vt:lpstr>
      <vt:lpstr>Helvetica Neue</vt:lpstr>
      <vt:lpstr>Times New Roman</vt:lpstr>
      <vt:lpstr>Wingdings</vt:lpstr>
      <vt:lpstr>ThemeUttri</vt:lpstr>
      <vt:lpstr>Office Theme</vt:lpstr>
      <vt:lpstr>DASh-BUS: A Toolkit for Deployment and Assessment of Shuttle Buses Strategies </vt:lpstr>
      <vt:lpstr>Outline</vt:lpstr>
      <vt:lpstr>Background</vt:lpstr>
      <vt:lpstr>Background</vt:lpstr>
      <vt:lpstr>Objectives</vt:lpstr>
      <vt:lpstr>Methodology Overview</vt:lpstr>
      <vt:lpstr>Methodology Overview (Cont.)</vt:lpstr>
      <vt:lpstr>Use Cases</vt:lpstr>
      <vt:lpstr>PowerPoint Presentation</vt:lpstr>
      <vt:lpstr>Data Input and Output – DASh-Bus Planner </vt:lpstr>
      <vt:lpstr>Case Study: Assessing an Existing Bus Bridging Plan</vt:lpstr>
      <vt:lpstr>Testing Other Response Plans</vt:lpstr>
      <vt:lpstr>Testing Other Response Plans (Cont.)</vt:lpstr>
      <vt:lpstr>PowerPoint Presentation</vt:lpstr>
      <vt:lpstr>Data Input and Output – DASh-Bus Optimizer</vt:lpstr>
      <vt:lpstr>Evolutionary Algorithm </vt:lpstr>
      <vt:lpstr>Comparison of Outcomes </vt:lpstr>
      <vt:lpstr>PowerPoint Presentation</vt:lpstr>
      <vt:lpstr>Potential Use Cases</vt:lpstr>
      <vt:lpstr>Publications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Responsive Transit: Review of Research Literature and Practice</dc:title>
  <dc:creator>Alaa Itani</dc:creator>
  <cp:lastModifiedBy>Alaa Itani</cp:lastModifiedBy>
  <cp:revision>6</cp:revision>
  <dcterms:created xsi:type="dcterms:W3CDTF">2020-06-03T04:01:18Z</dcterms:created>
  <dcterms:modified xsi:type="dcterms:W3CDTF">2021-07-05T14:29:50Z</dcterms:modified>
</cp:coreProperties>
</file>